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2"/>
  </p:notesMasterIdLst>
  <p:sldIdLst>
    <p:sldId id="256" r:id="rId2"/>
    <p:sldId id="258" r:id="rId3"/>
    <p:sldId id="260" r:id="rId4"/>
    <p:sldId id="277" r:id="rId5"/>
    <p:sldId id="264" r:id="rId6"/>
    <p:sldId id="279" r:id="rId7"/>
    <p:sldId id="269" r:id="rId8"/>
    <p:sldId id="267" r:id="rId9"/>
    <p:sldId id="266" r:id="rId10"/>
    <p:sldId id="265" r:id="rId11"/>
    <p:sldId id="270" r:id="rId12"/>
    <p:sldId id="283" r:id="rId13"/>
    <p:sldId id="271" r:id="rId14"/>
    <p:sldId id="280" r:id="rId15"/>
    <p:sldId id="281" r:id="rId16"/>
    <p:sldId id="272" r:id="rId17"/>
    <p:sldId id="273" r:id="rId18"/>
    <p:sldId id="274" r:id="rId19"/>
    <p:sldId id="282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632" autoAdjust="0"/>
  </p:normalViewPr>
  <p:slideViewPr>
    <p:cSldViewPr>
      <p:cViewPr>
        <p:scale>
          <a:sx n="80" d="100"/>
          <a:sy n="80" d="100"/>
        </p:scale>
        <p:origin x="-2514" y="-10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9A7AC-CBB3-4C83-8E0B-8EA4DEC09AD4}" type="datetimeFigureOut">
              <a:rPr lang="en-US" smtClean="0"/>
              <a:pPr/>
              <a:t>1/25/2010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03EAF9-FCF5-47D4-9D71-CD284459C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669D-41F1-46A4-AF1A-DED318009E55}" type="datetime1">
              <a:rPr lang="en-US" smtClean="0"/>
              <a:pPr/>
              <a:t>1/25/2010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48779-9BA9-406C-80EA-7DDBFAE819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75A4C-66F2-47EF-8937-DAF8C565490A}" type="datetime1">
              <a:rPr lang="en-US" smtClean="0"/>
              <a:pPr/>
              <a:t>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48779-9BA9-406C-80EA-7DDBFAE819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7BCB-5AE6-44E7-8DA3-30F6D339F3E6}" type="datetime1">
              <a:rPr lang="en-US" smtClean="0"/>
              <a:pPr/>
              <a:t>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48779-9BA9-406C-80EA-7DDBFAE819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6E094-EA6E-46DE-A451-CC61808619E3}" type="datetime1">
              <a:rPr lang="en-US" smtClean="0"/>
              <a:pPr/>
              <a:t>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48779-9BA9-406C-80EA-7DDBFAE819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5172D-826C-4C19-BAB7-E903E1A290E1}" type="datetime1">
              <a:rPr lang="en-US" smtClean="0"/>
              <a:pPr/>
              <a:t>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48779-9BA9-406C-80EA-7DDBFAE819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CFC66-B4C7-4825-AF70-354FFA02401A}" type="datetime1">
              <a:rPr lang="en-US" smtClean="0"/>
              <a:pPr/>
              <a:t>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48779-9BA9-406C-80EA-7DDBFAE819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0898-E25F-422B-8515-93E60F8DA256}" type="datetime1">
              <a:rPr lang="en-US" smtClean="0"/>
              <a:pPr/>
              <a:t>1/25/2010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48779-9BA9-406C-80EA-7DDBFAE819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AE385-23FD-4EB8-A51C-E6297D8091BD}" type="datetime1">
              <a:rPr lang="en-US" smtClean="0"/>
              <a:pPr/>
              <a:t>1/25/2010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48779-9BA9-406C-80EA-7DDBFAE819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A41EE-15B0-4B68-9C35-AB6D10B5A93E}" type="datetime1">
              <a:rPr lang="en-US" smtClean="0"/>
              <a:pPr/>
              <a:t>1/25/2010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48779-9BA9-406C-80EA-7DDBFAE819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D1A01-007D-4A70-BFA6-1152758C00D2}" type="datetime1">
              <a:rPr lang="en-US" smtClean="0"/>
              <a:pPr/>
              <a:t>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48779-9BA9-406C-80EA-7DDBFAE819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39CB0-FC48-4C59-A395-D207203A84A5}" type="datetime1">
              <a:rPr lang="en-US" smtClean="0"/>
              <a:pPr/>
              <a:t>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F148779-9BA9-406C-80EA-7DDBFAE819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DAEDE01-DE19-47BF-A903-86FF66A25A60}" type="datetime1">
              <a:rPr lang="en-US" smtClean="0"/>
              <a:pPr/>
              <a:t>1/25/2010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F148779-9BA9-406C-80EA-7DDBFAE819C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ubs.niaaa.nih.gov/publications/Practitioner/CliniciansGuide2005/clinicians_guide.htm" TargetMode="External"/><Relationship Id="rId2" Type="http://schemas.openxmlformats.org/officeDocument/2006/relationships/hyperlink" Target="http://www.ensuringsolutions.org/resources/resources_list.htm?cat_id=2005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://www.ena.org/ipinstitute/SBIRT/ToolKit/Pages/toolkit.aspx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.edu/act/" TargetMode="External"/><Relationship Id="rId2" Type="http://schemas.openxmlformats.org/officeDocument/2006/relationships/hyperlink" Target="http://sbirt.samhsa.gov/tools_resources/curriculum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hs.state.tx.us/fic/default.shtm" TargetMode="External"/><Relationship Id="rId2" Type="http://schemas.openxmlformats.org/officeDocument/2006/relationships/hyperlink" Target="http://www.nida.nih.gov/researchers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://www.projectmainstream.net/projectmainstream.asp?cid=82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saem.org/saemdnn/Home/Communities/InterestGroups/PublicHealth/tabid/136/Default.aspx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ktexchange.org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sbirt.samhsa.gov/csat_awards/funding_opps.htm" TargetMode="External"/><Relationship Id="rId2" Type="http://schemas.openxmlformats.org/officeDocument/2006/relationships/hyperlink" Target="http://www.insightforhealth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://www.niaaa.nih.gov/researchinformation/extramuralresearch/#fund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1600200"/>
            <a:ext cx="7772400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2800" b="1" dirty="0" smtClean="0">
                <a:ln w="3175"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Lucida Sans" pitchFamily="34" charset="0"/>
              </a:rPr>
              <a:t>SBIRT Works </a:t>
            </a:r>
            <a:r>
              <a:rPr lang="en-US" sz="3200" b="1" dirty="0" smtClean="0">
                <a:ln w="3175"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Lucida Sans" pitchFamily="34" charset="0"/>
              </a:rPr>
              <a:t>–</a:t>
            </a:r>
            <a:r>
              <a:rPr lang="en-US" sz="2800" b="1" dirty="0" smtClean="0">
                <a:ln w="3175"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Lucida Sans" pitchFamily="34" charset="0"/>
              </a:rPr>
              <a:t> Saving Lives, Money and Time with Screening, Brief Intervention and Referral to Treatment in the Emergency Department</a:t>
            </a:r>
            <a:endParaRPr lang="en-US" sz="2800" b="1" dirty="0">
              <a:ln w="3175">
                <a:solidFill>
                  <a:schemeClr val="accent1">
                    <a:lumMod val="75000"/>
                  </a:schemeClr>
                </a:solidFill>
              </a:ln>
              <a:solidFill>
                <a:srgbClr val="FF0000"/>
              </a:solidFill>
              <a:latin typeface="Lucida Sans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7696200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2000" b="1" dirty="0" smtClean="0">
                <a:ln w="3175"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Lucida Sans" pitchFamily="34" charset="0"/>
              </a:rPr>
              <a:t>Presented by Research Into Action – A Knowledge Translation Initiative</a:t>
            </a:r>
          </a:p>
          <a:p>
            <a:pPr algn="ctr"/>
            <a:endParaRPr lang="en-US" sz="2000" b="1" dirty="0" smtClean="0">
              <a:ln w="3175">
                <a:solidFill>
                  <a:schemeClr val="accent1">
                    <a:lumMod val="75000"/>
                  </a:schemeClr>
                </a:solidFill>
              </a:ln>
              <a:solidFill>
                <a:srgbClr val="FF0000"/>
              </a:solidFill>
              <a:latin typeface="Lucida Sans" pitchFamily="34" charset="0"/>
            </a:endParaRPr>
          </a:p>
          <a:p>
            <a:pPr algn="ctr"/>
            <a:r>
              <a:rPr lang="en-US" sz="2000" b="1" dirty="0" smtClean="0">
                <a:ln w="3175"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Lucida Sans" pitchFamily="34" charset="0"/>
              </a:rPr>
              <a:t>The University of Texas School of Public Health</a:t>
            </a:r>
          </a:p>
          <a:p>
            <a:pPr algn="ctr"/>
            <a:endParaRPr lang="en-US" sz="2000" b="1" dirty="0" smtClean="0">
              <a:ln w="3175">
                <a:solidFill>
                  <a:schemeClr val="accent1">
                    <a:lumMod val="75000"/>
                  </a:schemeClr>
                </a:solidFill>
              </a:ln>
              <a:solidFill>
                <a:srgbClr val="FF0000"/>
              </a:solidFill>
              <a:latin typeface="Lucida Sans" pitchFamily="34" charset="0"/>
            </a:endParaRPr>
          </a:p>
          <a:p>
            <a:pPr algn="ctr"/>
            <a:r>
              <a:rPr lang="en-US" sz="2000" b="1" dirty="0" smtClean="0">
                <a:ln w="3175"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Lucida Sans" pitchFamily="34" charset="0"/>
              </a:rPr>
              <a:t>Institute for Health Policy</a:t>
            </a:r>
            <a:endParaRPr lang="en-US" sz="2000" b="1" dirty="0">
              <a:ln w="3175">
                <a:solidFill>
                  <a:schemeClr val="accent1">
                    <a:lumMod val="75000"/>
                  </a:schemeClr>
                </a:solidFill>
              </a:ln>
              <a:solidFill>
                <a:srgbClr val="FF0000"/>
              </a:solidFill>
              <a:latin typeface="Lucida Sans" pitchFamily="34" charset="0"/>
            </a:endParaRPr>
          </a:p>
        </p:txBody>
      </p:sp>
      <p:pic>
        <p:nvPicPr>
          <p:cNvPr id="1026" name="Picture 2" descr="W:\My Documents\Logo\SmallRIAlogo.jpg"/>
          <p:cNvPicPr>
            <a:picLocks noChangeAspect="1" noChangeArrowheads="1"/>
          </p:cNvPicPr>
          <p:nvPr/>
        </p:nvPicPr>
        <p:blipFill>
          <a:blip r:embed="rId2" cstate="print"/>
          <a:srcRect t="16084" b="27972"/>
          <a:stretch>
            <a:fillRect/>
          </a:stretch>
        </p:blipFill>
        <p:spPr bwMode="auto">
          <a:xfrm>
            <a:off x="3810000" y="5715000"/>
            <a:ext cx="1752600" cy="685614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733800" y="5638800"/>
            <a:ext cx="1905000" cy="838200"/>
          </a:xfrm>
          <a:prstGeom prst="rect">
            <a:avLst/>
          </a:prstGeom>
          <a:noFill/>
          <a:ln w="381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2118479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Overcoming Staff Resistance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956679"/>
            <a:ext cx="7543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SBI Toolkit for Healthcare – </a:t>
            </a:r>
          </a:p>
          <a:p>
            <a:r>
              <a:rPr lang="en-US" sz="2000" dirty="0" smtClean="0">
                <a:latin typeface="+mj-lt"/>
                <a:hlinkClick r:id="rId2"/>
              </a:rPr>
              <a:t>www.ensuringsolutions.org/resources/resources_list.htm?cat_id=2005</a:t>
            </a:r>
            <a:endParaRPr lang="en-US" sz="20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endParaRPr lang="en-US" sz="20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NIAAA Helping Patients Who Drink Too Much: A Clinician’s Guide – </a:t>
            </a:r>
          </a:p>
          <a:p>
            <a:r>
              <a:rPr lang="en-US" sz="2000" dirty="0" smtClean="0">
                <a:latin typeface="+mj-lt"/>
                <a:hlinkClick r:id="rId3"/>
              </a:rPr>
              <a:t>http://</a:t>
            </a:r>
            <a:r>
              <a:rPr lang="en-US" sz="2000" dirty="0" smtClean="0">
                <a:latin typeface="+mj-lt"/>
                <a:hlinkClick r:id="rId3"/>
              </a:rPr>
              <a:t>pubs.niaaa.nih.gov/publications/Practitioner/CliniciansGuide2005/clinicians_guide.htm</a:t>
            </a:r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  <a:hlinkClick r:id="rId2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Emergency </a:t>
            </a:r>
            <a:r>
              <a:rPr lang="en-US" sz="2000" dirty="0" smtClean="0">
                <a:latin typeface="+mj-lt"/>
              </a:rPr>
              <a:t>Nurses Association SBIRT Toolkit – </a:t>
            </a:r>
          </a:p>
          <a:p>
            <a:r>
              <a:rPr lang="en-US" sz="2000" dirty="0" smtClean="0">
                <a:latin typeface="+mj-lt"/>
                <a:hlinkClick r:id="rId4"/>
              </a:rPr>
              <a:t>http://www.ena.org/ipinstitute/SBIRT/ToolKit/Pages/toolkit.aspx</a:t>
            </a:r>
            <a:endParaRPr lang="en-US" sz="2000" dirty="0" smtClean="0">
              <a:latin typeface="+mj-lt"/>
              <a:hlinkClick r:id="rId3"/>
            </a:endParaRPr>
          </a:p>
          <a:p>
            <a:endParaRPr lang="en-US" dirty="0"/>
          </a:p>
        </p:txBody>
      </p:sp>
      <p:pic>
        <p:nvPicPr>
          <p:cNvPr id="8" name="Picture 7" descr="iStock_000000522737Small[1].JPG"/>
          <p:cNvPicPr>
            <a:picLocks noChangeAspect="1"/>
          </p:cNvPicPr>
          <p:nvPr/>
        </p:nvPicPr>
        <p:blipFill>
          <a:blip r:embed="rId5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2166878"/>
            <a:ext cx="65532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Effective </a:t>
            </a:r>
            <a:r>
              <a:rPr lang="en-US" sz="3200" b="1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SBIRT </a:t>
            </a:r>
            <a:r>
              <a:rPr lang="en-US" sz="3200" b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Training</a:t>
            </a:r>
            <a:endParaRPr lang="en-US" sz="32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00200" y="2928878"/>
            <a:ext cx="6629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SAMHSA – </a:t>
            </a:r>
          </a:p>
          <a:p>
            <a:r>
              <a:rPr lang="en-US" sz="2000" dirty="0" smtClean="0">
                <a:latin typeface="+mj-lt"/>
                <a:hlinkClick r:id="rId2"/>
              </a:rPr>
              <a:t>http://sbirt.samhsa.gov/tools_resources/curriculum.htm</a:t>
            </a:r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Boston University –</a:t>
            </a:r>
          </a:p>
          <a:p>
            <a:r>
              <a:rPr lang="en-US" sz="2000" dirty="0" smtClean="0">
                <a:latin typeface="+mj-lt"/>
                <a:hlinkClick r:id="rId3"/>
              </a:rPr>
              <a:t>http://www.bu.edu/act/ </a:t>
            </a:r>
            <a:endParaRPr lang="en-US" sz="2000" dirty="0" smtClean="0">
              <a:latin typeface="+mj-lt"/>
              <a:hlinkClick r:id="rId2"/>
            </a:endParaRPr>
          </a:p>
          <a:p>
            <a:endParaRPr lang="en-US" sz="20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err="1" smtClean="0">
                <a:latin typeface="+mj-lt"/>
              </a:rPr>
              <a:t>InSight</a:t>
            </a:r>
            <a:r>
              <a:rPr lang="en-US" sz="2000" dirty="0" smtClean="0">
                <a:latin typeface="+mj-lt"/>
              </a:rPr>
              <a:t> Provider Training –</a:t>
            </a:r>
          </a:p>
          <a:p>
            <a:r>
              <a:rPr lang="en-US" sz="2000" dirty="0" smtClean="0">
                <a:latin typeface="+mj-lt"/>
                <a:hlinkClick r:id="rId3"/>
              </a:rPr>
              <a:t>http://www.insightforhealth.com/provider.html</a:t>
            </a:r>
          </a:p>
        </p:txBody>
      </p:sp>
      <p:pic>
        <p:nvPicPr>
          <p:cNvPr id="7" name="Picture 6" descr="iStock_000000522737Small[1].JPG"/>
          <p:cNvPicPr>
            <a:picLocks noChangeAspect="1"/>
          </p:cNvPicPr>
          <p:nvPr/>
        </p:nvPicPr>
        <p:blipFill>
          <a:blip r:embed="rId4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48779-9BA9-406C-80EA-7DDBFAE819C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0" y="2166878"/>
            <a:ext cx="65532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Effective SBIRT </a:t>
            </a:r>
            <a:r>
              <a:rPr lang="en-US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Training (continued)</a:t>
            </a:r>
            <a:endParaRPr lang="en-US" sz="32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FF0000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00200" y="2819400"/>
            <a:ext cx="66294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Experienced trainers in Texas –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+mj-lt"/>
              </a:rPr>
              <a:t>Carrie L. </a:t>
            </a:r>
            <a:r>
              <a:rPr lang="en-US" dirty="0" err="1" smtClean="0">
                <a:latin typeface="+mj-lt"/>
              </a:rPr>
              <a:t>Dodrill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Ph.D</a:t>
            </a:r>
            <a:r>
              <a:rPr lang="en-US" dirty="0" smtClean="0">
                <a:latin typeface="+mj-lt"/>
              </a:rPr>
              <a:t> </a:t>
            </a:r>
          </a:p>
          <a:p>
            <a:r>
              <a:rPr lang="en-US" dirty="0" smtClean="0">
                <a:latin typeface="+mj-lt"/>
              </a:rPr>
              <a:t>	Veterans Affairs Medical Center </a:t>
            </a:r>
          </a:p>
          <a:p>
            <a:r>
              <a:rPr lang="en-US" dirty="0" smtClean="0">
                <a:latin typeface="+mj-lt"/>
              </a:rPr>
              <a:t>	Houston, TX  </a:t>
            </a:r>
          </a:p>
          <a:p>
            <a:r>
              <a:rPr lang="en-US" dirty="0" smtClean="0">
                <a:latin typeface="+mj-lt"/>
              </a:rPr>
              <a:t>	Voice: 713-791-1414 x 6490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+mj-lt"/>
              </a:rPr>
              <a:t>Mary </a:t>
            </a:r>
            <a:r>
              <a:rPr lang="en-US" dirty="0" err="1" smtClean="0">
                <a:latin typeface="+mj-lt"/>
              </a:rPr>
              <a:t>Marden</a:t>
            </a:r>
            <a:r>
              <a:rPr lang="en-US" dirty="0" smtClean="0">
                <a:latin typeface="+mj-lt"/>
              </a:rPr>
              <a:t> Velasquez, </a:t>
            </a:r>
            <a:r>
              <a:rPr lang="en-US" dirty="0" err="1" smtClean="0">
                <a:latin typeface="+mj-lt"/>
              </a:rPr>
              <a:t>Ph.D</a:t>
            </a:r>
            <a:r>
              <a:rPr lang="en-US" dirty="0" smtClean="0">
                <a:latin typeface="+mj-lt"/>
              </a:rPr>
              <a:t> </a:t>
            </a:r>
          </a:p>
          <a:p>
            <a:r>
              <a:rPr lang="en-US" dirty="0" smtClean="0">
                <a:latin typeface="+mj-lt"/>
              </a:rPr>
              <a:t>	The University of Texas at Austin School of Social Work</a:t>
            </a:r>
          </a:p>
          <a:p>
            <a:r>
              <a:rPr lang="en-US" dirty="0" smtClean="0">
                <a:latin typeface="+mj-lt"/>
              </a:rPr>
              <a:t>	Austin, TX</a:t>
            </a:r>
          </a:p>
          <a:p>
            <a:r>
              <a:rPr lang="en-US" dirty="0" smtClean="0">
                <a:latin typeface="+mj-lt"/>
              </a:rPr>
              <a:t>	Phone: (512) 471-7019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+mj-lt"/>
              </a:rPr>
              <a:t>Kirk von Sternberg, </a:t>
            </a:r>
            <a:r>
              <a:rPr lang="en-US" dirty="0" err="1" smtClean="0">
                <a:latin typeface="+mj-lt"/>
              </a:rPr>
              <a:t>Ph.D</a:t>
            </a:r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	The University of Texas at Austin School of Social Work</a:t>
            </a:r>
          </a:p>
          <a:p>
            <a:r>
              <a:rPr lang="en-US" dirty="0" smtClean="0">
                <a:latin typeface="+mj-lt"/>
              </a:rPr>
              <a:t>	Austin, TX</a:t>
            </a:r>
          </a:p>
          <a:p>
            <a:r>
              <a:rPr lang="en-US" dirty="0" smtClean="0">
                <a:latin typeface="+mj-lt"/>
              </a:rPr>
              <a:t>	(512) 232-0633</a:t>
            </a:r>
          </a:p>
        </p:txBody>
      </p:sp>
      <p:pic>
        <p:nvPicPr>
          <p:cNvPr id="14" name="Picture 13" descr="iStock_000000522737Small[1].JPG"/>
          <p:cNvPicPr>
            <a:picLocks noChangeAspect="1"/>
          </p:cNvPicPr>
          <p:nvPr/>
        </p:nvPicPr>
        <p:blipFill>
          <a:blip r:embed="rId2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212592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Navigating the Insurance Rapids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0" y="2887920"/>
            <a:ext cx="7010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As of April 2004, 38 states (including Texas) still had Uniform Accident and Sickness Policy Provision (UPPL) laws.</a:t>
            </a:r>
          </a:p>
          <a:p>
            <a:r>
              <a:rPr lang="en-US" sz="2000" dirty="0" smtClean="0">
                <a:latin typeface="+mj-lt"/>
              </a:rPr>
              <a:t> </a:t>
            </a:r>
            <a:r>
              <a:rPr lang="en-US" sz="1400" dirty="0" smtClean="0">
                <a:latin typeface="+mj-lt"/>
              </a:rPr>
              <a:t>UPPL repeal successful in several states, </a:t>
            </a:r>
            <a:r>
              <a:rPr lang="en-US" sz="1400" i="1" dirty="0" smtClean="0">
                <a:latin typeface="+mj-lt"/>
              </a:rPr>
              <a:t>American College of Surgeons Cross Country</a:t>
            </a:r>
            <a:r>
              <a:rPr lang="en-US" sz="1400" dirty="0" smtClean="0">
                <a:latin typeface="+mj-lt"/>
              </a:rPr>
              <a:t>, 2007</a:t>
            </a:r>
          </a:p>
          <a:p>
            <a:endParaRPr lang="en-US" sz="20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UPPL laws allow insurers to deny coverage when injury is </a:t>
            </a:r>
          </a:p>
          <a:p>
            <a:r>
              <a:rPr lang="en-US" sz="2000" dirty="0" smtClean="0">
                <a:latin typeface="+mj-lt"/>
              </a:rPr>
              <a:t>alcohol- or drug-related.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Key informants for our study in Harris County did not cite UPPL as a barrier to treating patients found to be under the influence.</a:t>
            </a:r>
          </a:p>
        </p:txBody>
      </p:sp>
      <p:pic>
        <p:nvPicPr>
          <p:cNvPr id="8" name="Picture 7" descr="iStock_000000522737Small[1].JPG"/>
          <p:cNvPicPr>
            <a:picLocks noChangeAspect="1"/>
          </p:cNvPicPr>
          <p:nvPr/>
        </p:nvPicPr>
        <p:blipFill>
          <a:blip r:embed="rId2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209960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Navigating the Insurance </a:t>
            </a:r>
            <a:r>
              <a:rPr lang="en-US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Rapids</a:t>
            </a:r>
          </a:p>
          <a:p>
            <a:r>
              <a:rPr lang="en-US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(continued)</a:t>
            </a:r>
            <a:endParaRPr lang="en-US" sz="32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3242608"/>
            <a:ext cx="67056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A 2008 survey shows that 58 percent of U.S. health plans pay for screening and brief intervention, and that the federal government covers 5.8 million of its workers.</a:t>
            </a:r>
          </a:p>
          <a:p>
            <a:r>
              <a:rPr lang="en-US" sz="1400" dirty="0" smtClean="0">
                <a:latin typeface="+mj-lt"/>
              </a:rPr>
              <a:t>Feds cover screening, brief intervention, </a:t>
            </a:r>
            <a:r>
              <a:rPr lang="en-US" sz="1400" i="1" dirty="0" smtClean="0">
                <a:latin typeface="+mj-lt"/>
              </a:rPr>
              <a:t>Nation’s Health</a:t>
            </a:r>
            <a:r>
              <a:rPr lang="en-US" sz="1400" dirty="0" smtClean="0">
                <a:latin typeface="+mj-lt"/>
              </a:rPr>
              <a:t>, 2008 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With its efficacy proven, current procedural terminology (CPT) codes for SBIRT have been created:</a:t>
            </a:r>
          </a:p>
          <a:p>
            <a:r>
              <a:rPr lang="en-US" sz="2000" dirty="0" smtClean="0">
                <a:latin typeface="+mj-lt"/>
              </a:rPr>
              <a:t>	-CPT 99408 for 15-30 minutes SBI</a:t>
            </a:r>
          </a:p>
          <a:p>
            <a:r>
              <a:rPr lang="en-US" sz="2000" dirty="0" smtClean="0">
                <a:latin typeface="+mj-lt"/>
              </a:rPr>
              <a:t>	-CPT 99409 for &gt; 30 minutes SBI</a:t>
            </a:r>
          </a:p>
          <a:p>
            <a:r>
              <a:rPr lang="en-US" sz="1400" dirty="0" smtClean="0">
                <a:latin typeface="+mj-lt"/>
              </a:rPr>
              <a:t>American Medical Association, </a:t>
            </a:r>
            <a:r>
              <a:rPr lang="en-US" sz="1400" i="1" dirty="0" smtClean="0">
                <a:latin typeface="+mj-lt"/>
              </a:rPr>
              <a:t>CPT 2008, Professional Edition</a:t>
            </a:r>
            <a:r>
              <a:rPr lang="en-US" sz="1400" dirty="0" smtClean="0">
                <a:latin typeface="+mj-lt"/>
              </a:rPr>
              <a:t>, 2008</a:t>
            </a:r>
            <a:r>
              <a:rPr lang="en-US" sz="2000" dirty="0" smtClean="0">
                <a:latin typeface="+mj-lt"/>
              </a:rPr>
              <a:t>	</a:t>
            </a:r>
          </a:p>
        </p:txBody>
      </p:sp>
      <p:pic>
        <p:nvPicPr>
          <p:cNvPr id="9" name="Picture 8" descr="iStock_000000522737Small[1].JPG"/>
          <p:cNvPicPr>
            <a:picLocks noChangeAspect="1"/>
          </p:cNvPicPr>
          <p:nvPr/>
        </p:nvPicPr>
        <p:blipFill>
          <a:blip r:embed="rId2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800" y="2116991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Navigating the Insurance </a:t>
            </a:r>
            <a:r>
              <a:rPr lang="en-US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Rapids</a:t>
            </a:r>
          </a:p>
          <a:p>
            <a:r>
              <a:rPr lang="en-US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(continued)</a:t>
            </a:r>
            <a:endParaRPr lang="en-US" sz="32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3259991"/>
            <a:ext cx="67056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Centers for Medicare and Medicaid Services (CMS) also have codes:</a:t>
            </a:r>
          </a:p>
          <a:p>
            <a:r>
              <a:rPr lang="en-US" sz="2000" dirty="0" smtClean="0">
                <a:latin typeface="+mj-lt"/>
              </a:rPr>
              <a:t>	-Medicare</a:t>
            </a:r>
          </a:p>
          <a:p>
            <a:r>
              <a:rPr lang="en-US" sz="2000" dirty="0" smtClean="0">
                <a:latin typeface="+mj-lt"/>
              </a:rPr>
              <a:t>		G0396 SBI &gt;15 minutes</a:t>
            </a:r>
          </a:p>
          <a:p>
            <a:r>
              <a:rPr lang="en-US" sz="2000" dirty="0" smtClean="0">
                <a:latin typeface="+mj-lt"/>
              </a:rPr>
              <a:t>		G0397 SBI &gt; 30 minutes</a:t>
            </a:r>
          </a:p>
          <a:p>
            <a:r>
              <a:rPr lang="en-US" sz="2000" dirty="0" smtClean="0">
                <a:latin typeface="+mj-lt"/>
              </a:rPr>
              <a:t>	-Medicaid</a:t>
            </a:r>
          </a:p>
          <a:p>
            <a:r>
              <a:rPr lang="en-US" sz="2000" dirty="0" smtClean="0">
                <a:latin typeface="+mj-lt"/>
              </a:rPr>
              <a:t>		H0049 Screening</a:t>
            </a:r>
          </a:p>
          <a:p>
            <a:r>
              <a:rPr lang="en-US" sz="2000" dirty="0" smtClean="0">
                <a:latin typeface="+mj-lt"/>
              </a:rPr>
              <a:t>		H0050 Brief Intervention</a:t>
            </a:r>
          </a:p>
          <a:p>
            <a:r>
              <a:rPr lang="en-US" sz="1400" dirty="0" smtClean="0">
                <a:latin typeface="+mj-lt"/>
              </a:rPr>
              <a:t>American Medical Association, </a:t>
            </a:r>
            <a:r>
              <a:rPr lang="en-US" sz="1400" i="1" dirty="0" smtClean="0">
                <a:latin typeface="+mj-lt"/>
              </a:rPr>
              <a:t>HCPCS 2008: Medicare’s National Level II Codes</a:t>
            </a:r>
            <a:r>
              <a:rPr lang="en-US" sz="1400" dirty="0" smtClean="0">
                <a:latin typeface="+mj-lt"/>
              </a:rPr>
              <a:t>, 2008</a:t>
            </a:r>
          </a:p>
          <a:p>
            <a:r>
              <a:rPr lang="en-US" sz="2000" dirty="0" smtClean="0">
                <a:latin typeface="+mj-lt"/>
              </a:rPr>
              <a:t>	</a:t>
            </a:r>
          </a:p>
        </p:txBody>
      </p:sp>
      <p:pic>
        <p:nvPicPr>
          <p:cNvPr id="10" name="Picture 9" descr="iStock_000000522737Small[1].JPG"/>
          <p:cNvPicPr>
            <a:picLocks noChangeAspect="1"/>
          </p:cNvPicPr>
          <p:nvPr/>
        </p:nvPicPr>
        <p:blipFill>
          <a:blip r:embed="rId2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2039302"/>
            <a:ext cx="6324600" cy="107721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Picking the Right Assessment Tool</a:t>
            </a:r>
            <a:endParaRPr lang="en-US" sz="32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2971800"/>
            <a:ext cx="64008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A SAMHSA guide reviews five major screening tools: AUDIT, CAGE, CRAFFT, BAC, and the binge drinking question.</a:t>
            </a:r>
          </a:p>
          <a:p>
            <a:r>
              <a:rPr lang="en-US" sz="1400" dirty="0" smtClean="0">
                <a:latin typeface="+mj-lt"/>
              </a:rPr>
              <a:t>Alcohol Screening and Brief Intervention for Trauma Patients: Committee on Trauma Quick Guide, </a:t>
            </a:r>
            <a:r>
              <a:rPr lang="en-US" sz="1400" i="1" dirty="0" smtClean="0">
                <a:latin typeface="+mj-lt"/>
              </a:rPr>
              <a:t>Alcoholism &amp; Drug Abuse Weekly</a:t>
            </a:r>
            <a:r>
              <a:rPr lang="en-US" sz="1400" dirty="0" smtClean="0">
                <a:latin typeface="+mj-lt"/>
              </a:rPr>
              <a:t>, May 2007</a:t>
            </a:r>
          </a:p>
          <a:p>
            <a:endParaRPr lang="en-US" sz="14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CAGE and AUDIT have emerged as most commonly used screening tools in emergency departments.</a:t>
            </a:r>
          </a:p>
          <a:p>
            <a:r>
              <a:rPr lang="en-US" sz="1400" dirty="0" err="1" smtClean="0">
                <a:latin typeface="+mj-lt"/>
              </a:rPr>
              <a:t>Vaca</a:t>
            </a:r>
            <a:r>
              <a:rPr lang="en-US" sz="1400" dirty="0" smtClean="0">
                <a:latin typeface="+mj-lt"/>
              </a:rPr>
              <a:t> &amp; Winn, The Basics of Alcohol Screening, Brief Intervention and Referral to Treatment in the Emergency Department, </a:t>
            </a:r>
            <a:r>
              <a:rPr lang="en-US" sz="1400" i="1" dirty="0" smtClean="0">
                <a:latin typeface="+mj-lt"/>
              </a:rPr>
              <a:t>Western Journal of Emergency Medicine</a:t>
            </a:r>
            <a:r>
              <a:rPr lang="en-US" sz="1400" dirty="0" smtClean="0">
                <a:latin typeface="+mj-lt"/>
              </a:rPr>
              <a:t>, 2007</a:t>
            </a:r>
            <a:endParaRPr lang="en-US" sz="1400" dirty="0">
              <a:latin typeface="+mj-lt"/>
            </a:endParaRPr>
          </a:p>
        </p:txBody>
      </p:sp>
      <p:pic>
        <p:nvPicPr>
          <p:cNvPr id="8" name="Picture 7" descr="iStock_000000522737Small[1].JPG"/>
          <p:cNvPicPr>
            <a:picLocks noChangeAspect="1"/>
          </p:cNvPicPr>
          <p:nvPr/>
        </p:nvPicPr>
        <p:blipFill>
          <a:blip r:embed="rId2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2087701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More Resources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0" y="2849701"/>
            <a:ext cx="7162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Funding:</a:t>
            </a:r>
          </a:p>
          <a:p>
            <a:r>
              <a:rPr lang="en-US" sz="2000" dirty="0" smtClean="0">
                <a:latin typeface="+mj-lt"/>
              </a:rPr>
              <a:t>	-National Institute on Drug Abuse</a:t>
            </a:r>
          </a:p>
          <a:p>
            <a:r>
              <a:rPr lang="en-US" sz="2000" dirty="0" smtClean="0">
                <a:latin typeface="+mj-lt"/>
              </a:rPr>
              <a:t>	 </a:t>
            </a:r>
            <a:r>
              <a:rPr lang="en-US" sz="2000" dirty="0" smtClean="0">
                <a:latin typeface="+mj-lt"/>
                <a:hlinkClick r:id="rId2"/>
              </a:rPr>
              <a:t>www.nida.nih.gov/researchers.html</a:t>
            </a:r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r>
              <a:rPr lang="en-US" sz="2000" dirty="0" smtClean="0">
                <a:latin typeface="+mj-lt"/>
              </a:rPr>
              <a:t>	-Texas Department of State Health Services</a:t>
            </a:r>
          </a:p>
          <a:p>
            <a:r>
              <a:rPr lang="en-US" sz="2000" dirty="0" smtClean="0">
                <a:latin typeface="+mj-lt"/>
              </a:rPr>
              <a:t>	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  <a:hlinkClick r:id="rId3"/>
              </a:rPr>
              <a:t>http://</a:t>
            </a:r>
            <a:r>
              <a:rPr lang="en-US" sz="2000" dirty="0" smtClean="0">
                <a:latin typeface="+mj-lt"/>
                <a:hlinkClick r:id="rId3"/>
              </a:rPr>
              <a:t>www.dshs.state.tx.us/fic/default.shtm</a:t>
            </a:r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r>
              <a:rPr lang="en-US" sz="2000" dirty="0" smtClean="0">
                <a:latin typeface="+mj-lt"/>
              </a:rPr>
              <a:t>	-Project Mainstream</a:t>
            </a:r>
          </a:p>
          <a:p>
            <a:pPr marL="914400" indent="-914400"/>
            <a:r>
              <a:rPr lang="en-US" sz="2000" dirty="0" smtClean="0">
                <a:latin typeface="+mj-lt"/>
              </a:rPr>
              <a:t>	</a:t>
            </a:r>
            <a:r>
              <a:rPr lang="en-US" sz="2000" dirty="0" smtClean="0">
                <a:latin typeface="+mj-lt"/>
                <a:hlinkClick r:id="rId4"/>
              </a:rPr>
              <a:t>www.projectmainstream.net/projectmainstream.asp?cid=82</a:t>
            </a:r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endParaRPr lang="en-US" sz="2000" dirty="0">
              <a:latin typeface="+mj-lt"/>
            </a:endParaRPr>
          </a:p>
        </p:txBody>
      </p:sp>
      <p:pic>
        <p:nvPicPr>
          <p:cNvPr id="8" name="Picture 7" descr="iStock_000000522737Small[1].JPG"/>
          <p:cNvPicPr>
            <a:picLocks noChangeAspect="1"/>
          </p:cNvPicPr>
          <p:nvPr/>
        </p:nvPicPr>
        <p:blipFill>
          <a:blip r:embed="rId5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2160925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More Resources (continued)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00200" y="2846725"/>
            <a:ext cx="6705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Training:</a:t>
            </a:r>
          </a:p>
          <a:p>
            <a:pPr marL="914400" indent="-914400"/>
            <a:r>
              <a:rPr lang="en-US" sz="2000" dirty="0" smtClean="0">
                <a:latin typeface="+mj-lt"/>
              </a:rPr>
              <a:t>	-Community Health Association of Mountain and Plain States</a:t>
            </a:r>
          </a:p>
          <a:p>
            <a:pPr marL="914400" indent="-914400"/>
            <a:r>
              <a:rPr lang="en-US" sz="2000" dirty="0" smtClean="0">
                <a:latin typeface="+mj-lt"/>
              </a:rPr>
              <a:t>	</a:t>
            </a:r>
            <a:r>
              <a:rPr lang="en-US" sz="2000" dirty="0" smtClean="0">
                <a:latin typeface="+mj-lt"/>
                <a:hlinkClick r:id="rId2"/>
              </a:rPr>
              <a:t>http://www.champsonline.org/events/Distance_Library.asp#Vol15-18</a:t>
            </a:r>
          </a:p>
          <a:p>
            <a:pPr marL="914400" indent="-914400"/>
            <a:endParaRPr lang="en-US" sz="2000" dirty="0" smtClean="0">
              <a:latin typeface="+mj-lt"/>
            </a:endParaRPr>
          </a:p>
          <a:p>
            <a:pPr marL="914400" indent="-914400"/>
            <a:r>
              <a:rPr lang="en-US" sz="2000" dirty="0" smtClean="0">
                <a:latin typeface="+mj-lt"/>
              </a:rPr>
              <a:t>	-Society for Academic Emergency Medicine</a:t>
            </a:r>
          </a:p>
          <a:p>
            <a:pPr marL="914400" indent="-914400"/>
            <a:r>
              <a:rPr lang="en-US" sz="2000" dirty="0" smtClean="0">
                <a:latin typeface="+mj-lt"/>
              </a:rPr>
              <a:t>	</a:t>
            </a:r>
            <a:r>
              <a:rPr lang="en-US" sz="2000" dirty="0" smtClean="0">
                <a:latin typeface="+mj-lt"/>
                <a:hlinkClick r:id="rId2"/>
              </a:rPr>
              <a:t>http://www.saem.org/saemdnn/Home/Communities/InterestGroups/PublicHealth/tabid/136/Default.aspx</a:t>
            </a:r>
            <a:endParaRPr lang="en-US" sz="2000" dirty="0" smtClean="0">
              <a:latin typeface="+mj-lt"/>
            </a:endParaRPr>
          </a:p>
          <a:p>
            <a:pPr marL="914400" indent="-914400"/>
            <a:endParaRPr lang="en-US" sz="2000" dirty="0" smtClean="0">
              <a:latin typeface="+mj-lt"/>
            </a:endParaRPr>
          </a:p>
          <a:p>
            <a:pPr marL="914400" indent="-914400"/>
            <a:endParaRPr lang="en-US" sz="2000" dirty="0">
              <a:latin typeface="+mj-lt"/>
            </a:endParaRPr>
          </a:p>
        </p:txBody>
      </p:sp>
      <p:pic>
        <p:nvPicPr>
          <p:cNvPr id="8" name="Picture 7" descr="iStock_000000522737Small[1].JPG"/>
          <p:cNvPicPr>
            <a:picLocks noChangeAspect="1"/>
          </p:cNvPicPr>
          <p:nvPr/>
        </p:nvPicPr>
        <p:blipFill>
          <a:blip r:embed="rId3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48779-9BA9-406C-80EA-7DDBFAE819C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pic>
        <p:nvPicPr>
          <p:cNvPr id="7" name="Picture 6" descr="iStock_000000522737Small[1].JPG"/>
          <p:cNvPicPr>
            <a:picLocks noChangeAspect="1"/>
          </p:cNvPicPr>
          <p:nvPr/>
        </p:nvPicPr>
        <p:blipFill>
          <a:blip r:embed="rId2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71600" y="25146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You Can Start Your SBIRT Program Now!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0" y="3276600"/>
            <a:ext cx="6477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Research Into Action has prepared an all-inclusive resource guide.</a:t>
            </a:r>
          </a:p>
          <a:p>
            <a:endParaRPr lang="en-US" sz="20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You can start setting up your SBIRT program TODAY.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2158425"/>
            <a:ext cx="69342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Lucida Sans" pitchFamily="34" charset="0"/>
              </a:rPr>
              <a:t>Overview</a:t>
            </a:r>
            <a:endParaRPr lang="en-US" sz="32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FF0000"/>
              </a:solidFill>
              <a:latin typeface="Lucida Sans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3087231"/>
            <a:ext cx="6096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>
                <a:latin typeface="Lucida Sans" pitchFamily="34" charset="0"/>
              </a:rPr>
              <a:t>What is SBIRT?</a:t>
            </a:r>
          </a:p>
          <a:p>
            <a:endParaRPr lang="en-US" sz="2000" b="1" dirty="0" smtClean="0">
              <a:latin typeface="Lucida Sans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latin typeface="Lucida Sans" pitchFamily="34" charset="0"/>
              </a:rPr>
              <a:t>Why implement SBIRT?</a:t>
            </a:r>
          </a:p>
          <a:p>
            <a:endParaRPr lang="en-US" sz="2000" b="1" dirty="0" smtClean="0">
              <a:latin typeface="Lucida Sans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latin typeface="Lucida Sans" pitchFamily="34" charset="0"/>
              </a:rPr>
              <a:t>Where do we go from here?</a:t>
            </a:r>
          </a:p>
          <a:p>
            <a:endParaRPr lang="en-US" sz="2000" b="1" dirty="0" smtClean="0">
              <a:latin typeface="Lucida Sans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latin typeface="Lucida Sans" pitchFamily="34" charset="0"/>
              </a:rPr>
              <a:t>Resources</a:t>
            </a:r>
            <a:endParaRPr lang="en-US" sz="2000" b="1" dirty="0">
              <a:latin typeface="Lucida Sans" pitchFamily="34" charset="0"/>
            </a:endParaRPr>
          </a:p>
        </p:txBody>
      </p:sp>
      <p:pic>
        <p:nvPicPr>
          <p:cNvPr id="8" name="Picture 7" descr="iStock_000000522737Small[1].JPG"/>
          <p:cNvPicPr>
            <a:picLocks noChangeAspect="1"/>
          </p:cNvPicPr>
          <p:nvPr/>
        </p:nvPicPr>
        <p:blipFill>
          <a:blip r:embed="rId2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2546390"/>
            <a:ext cx="73152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+mj-lt"/>
              </a:rPr>
              <a:t>This program was produced and distributed by</a:t>
            </a:r>
          </a:p>
          <a:p>
            <a:pPr algn="ctr"/>
            <a:r>
              <a:rPr lang="en-US" sz="2000" b="1" dirty="0" smtClean="0">
                <a:latin typeface="+mj-lt"/>
              </a:rPr>
              <a:t>Research Into Action – A Knowledge Translation Initiative</a:t>
            </a:r>
          </a:p>
          <a:p>
            <a:pPr algn="ctr"/>
            <a:r>
              <a:rPr lang="en-US" sz="2000" b="1" dirty="0" smtClean="0">
                <a:latin typeface="+mj-lt"/>
              </a:rPr>
              <a:t>The University of Texas School of Public Health</a:t>
            </a:r>
          </a:p>
          <a:p>
            <a:pPr algn="ctr"/>
            <a:r>
              <a:rPr lang="en-US" sz="2000" b="1" dirty="0" smtClean="0">
                <a:latin typeface="+mj-lt"/>
              </a:rPr>
              <a:t>Institute for Health Policy</a:t>
            </a:r>
          </a:p>
          <a:p>
            <a:pPr algn="ctr"/>
            <a:endParaRPr lang="en-US" sz="2000" b="1" dirty="0" smtClean="0">
              <a:latin typeface="+mj-lt"/>
            </a:endParaRPr>
          </a:p>
          <a:p>
            <a:pPr algn="ctr"/>
            <a:r>
              <a:rPr lang="en-US" sz="2000" b="1" dirty="0" smtClean="0">
                <a:latin typeface="+mj-lt"/>
              </a:rPr>
              <a:t>For more information about Research Into Action and the subject of knowledge translation, visit our Web site, </a:t>
            </a:r>
            <a:r>
              <a:rPr lang="en-US" sz="2000" b="1" dirty="0" smtClean="0">
                <a:latin typeface="+mj-lt"/>
                <a:hlinkClick r:id="rId2"/>
              </a:rPr>
              <a:t>www.ktexchange.org</a:t>
            </a:r>
            <a:r>
              <a:rPr lang="en-US" sz="2000" b="1" dirty="0" smtClean="0">
                <a:latin typeface="+mj-lt"/>
              </a:rPr>
              <a:t>, or contact us at Researchintoaction@uth.tmc.edu</a:t>
            </a:r>
          </a:p>
          <a:p>
            <a:endParaRPr lang="en-US" sz="2800" b="1" dirty="0" smtClean="0">
              <a:latin typeface="+mj-lt"/>
            </a:endParaRPr>
          </a:p>
        </p:txBody>
      </p:sp>
      <p:pic>
        <p:nvPicPr>
          <p:cNvPr id="7" name="Picture 6" descr="iStock_000000522737Small[1].JPG"/>
          <p:cNvPicPr>
            <a:picLocks noChangeAspect="1"/>
          </p:cNvPicPr>
          <p:nvPr/>
        </p:nvPicPr>
        <p:blipFill>
          <a:blip r:embed="rId3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  <p:pic>
        <p:nvPicPr>
          <p:cNvPr id="8" name="Picture 2" descr="W:\My Documents\Logo\SmallRIAlogo.jpg"/>
          <p:cNvPicPr>
            <a:picLocks noChangeAspect="1" noChangeArrowheads="1"/>
          </p:cNvPicPr>
          <p:nvPr/>
        </p:nvPicPr>
        <p:blipFill>
          <a:blip r:embed="rId4" cstate="print"/>
          <a:srcRect t="16084" b="27972"/>
          <a:stretch>
            <a:fillRect/>
          </a:stretch>
        </p:blipFill>
        <p:spPr bwMode="auto">
          <a:xfrm>
            <a:off x="3810000" y="5715000"/>
            <a:ext cx="1752600" cy="68561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3733800" y="5638800"/>
            <a:ext cx="1905000" cy="838200"/>
          </a:xfrm>
          <a:prstGeom prst="rect">
            <a:avLst/>
          </a:prstGeom>
          <a:noFill/>
          <a:ln w="381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2175808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What Is SBIRT?</a:t>
            </a:r>
            <a:endParaRPr lang="en-US" sz="32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3090208"/>
            <a:ext cx="64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>
                <a:latin typeface="+mj-lt"/>
              </a:rPr>
              <a:t>SBIRT is the acronym for Screening, Brief Intervention and Referral to Treatment</a:t>
            </a:r>
          </a:p>
          <a:p>
            <a:endParaRPr lang="en-US" sz="2000" b="1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latin typeface="+mj-lt"/>
              </a:rPr>
              <a:t>SBIRT is designed to identify, intervene and treat people with substance abuse problems</a:t>
            </a:r>
          </a:p>
          <a:p>
            <a:endParaRPr lang="en-US" sz="2000" b="1" dirty="0" smtClean="0">
              <a:latin typeface="+mj-lt"/>
            </a:endParaRPr>
          </a:p>
        </p:txBody>
      </p:sp>
      <p:pic>
        <p:nvPicPr>
          <p:cNvPr id="8" name="Picture 7" descr="iStock_000000522737Small[1].JPG"/>
          <p:cNvPicPr>
            <a:picLocks noChangeAspect="1"/>
          </p:cNvPicPr>
          <p:nvPr/>
        </p:nvPicPr>
        <p:blipFill>
          <a:blip r:embed="rId2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2184737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Why Implement SBIRT?</a:t>
            </a:r>
            <a:endParaRPr lang="en-US" sz="32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3099137"/>
            <a:ext cx="640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>
                <a:latin typeface="+mj-lt"/>
              </a:rPr>
              <a:t>SBIRT works</a:t>
            </a:r>
          </a:p>
          <a:p>
            <a:endParaRPr lang="en-US" sz="2000" b="1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latin typeface="+mj-lt"/>
              </a:rPr>
              <a:t>SBIRT saves money</a:t>
            </a:r>
            <a:endParaRPr lang="en-US" sz="2000" b="1" dirty="0">
              <a:latin typeface="+mj-lt"/>
            </a:endParaRPr>
          </a:p>
        </p:txBody>
      </p:sp>
      <p:pic>
        <p:nvPicPr>
          <p:cNvPr id="8" name="Picture 7" descr="iStock_000000522737Small[1].JPG"/>
          <p:cNvPicPr>
            <a:picLocks noChangeAspect="1"/>
          </p:cNvPicPr>
          <p:nvPr/>
        </p:nvPicPr>
        <p:blipFill>
          <a:blip r:embed="rId2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  <p:pic>
        <p:nvPicPr>
          <p:cNvPr id="9" name="Picture 8" descr="iStock_000004272324Small.jpg"/>
          <p:cNvPicPr>
            <a:picLocks noChangeAspect="1"/>
          </p:cNvPicPr>
          <p:nvPr/>
        </p:nvPicPr>
        <p:blipFill>
          <a:blip r:embed="rId3" cstate="print"/>
          <a:srcRect r="8907"/>
          <a:stretch>
            <a:fillRect/>
          </a:stretch>
        </p:blipFill>
        <p:spPr>
          <a:xfrm>
            <a:off x="5791200" y="2940738"/>
            <a:ext cx="2057400" cy="338386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1848683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SBIRT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76400" y="2382083"/>
            <a:ext cx="63246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+mj-lt"/>
              </a:rPr>
              <a:t>SBIRT reduces injuries and ED re-admissions</a:t>
            </a:r>
          </a:p>
          <a:p>
            <a:r>
              <a:rPr lang="en-US" sz="2400" b="1" i="1" dirty="0" smtClean="0">
                <a:latin typeface="+mj-lt"/>
              </a:rPr>
              <a:t>SBIRT reduces substance misuse and abuse</a:t>
            </a:r>
          </a:p>
          <a:p>
            <a:endParaRPr lang="en-US" dirty="0" smtClean="0">
              <a:latin typeface="Lucida Sans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Brief interventions as short as 30 minutes significantly reduced problem drinking.  Also, a 47 percent reduction in injuries requiring ED or trauma center re-admission at three years.</a:t>
            </a:r>
          </a:p>
          <a:p>
            <a:r>
              <a:rPr lang="en-US" sz="1400" dirty="0" err="1" smtClean="0">
                <a:latin typeface="+mj-lt"/>
              </a:rPr>
              <a:t>Gentilello</a:t>
            </a:r>
            <a:r>
              <a:rPr lang="en-US" sz="1400" dirty="0" smtClean="0">
                <a:latin typeface="+mj-lt"/>
              </a:rPr>
              <a:t>, et al., Alcohol Interventions in a Trauma Center as a Means of Reducing the Risk of Injury Recurrence, </a:t>
            </a:r>
            <a:r>
              <a:rPr lang="en-US" sz="1400" i="1" dirty="0" smtClean="0">
                <a:latin typeface="+mj-lt"/>
              </a:rPr>
              <a:t>Annals of Surgery</a:t>
            </a:r>
            <a:r>
              <a:rPr lang="en-US" sz="1400" dirty="0" smtClean="0">
                <a:latin typeface="+mj-lt"/>
              </a:rPr>
              <a:t>, 1999</a:t>
            </a:r>
          </a:p>
          <a:p>
            <a:endParaRPr lang="en-US" sz="2000" dirty="0" smtClean="0">
              <a:latin typeface="Lucida Sans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Collaborative study by NIAAA and SAMHSA indicated that speaking to ED patients about their alcohol consumption reduces hazardous drinking in those patients.</a:t>
            </a:r>
          </a:p>
          <a:p>
            <a:r>
              <a:rPr lang="en-US" sz="1400" i="1" dirty="0" smtClean="0">
                <a:latin typeface="+mj-lt"/>
              </a:rPr>
              <a:t>Alcohol &amp; Drug Abuse Weekly</a:t>
            </a:r>
            <a:r>
              <a:rPr lang="en-US" sz="1400" dirty="0" smtClean="0">
                <a:latin typeface="+mj-lt"/>
              </a:rPr>
              <a:t>, January 2008 </a:t>
            </a:r>
          </a:p>
        </p:txBody>
      </p:sp>
      <p:pic>
        <p:nvPicPr>
          <p:cNvPr id="8" name="Picture 7" descr="iStock_000000522737Small[1].JPG"/>
          <p:cNvPicPr>
            <a:picLocks noChangeAspect="1"/>
          </p:cNvPicPr>
          <p:nvPr/>
        </p:nvPicPr>
        <p:blipFill>
          <a:blip r:embed="rId2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1981200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SBIRT </a:t>
            </a:r>
            <a:r>
              <a:rPr lang="en-US" sz="3200" b="1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Works (continued)</a:t>
            </a:r>
            <a:endParaRPr lang="en-US" sz="3200" b="1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8" name="Picture 7" descr="iStock_000000522737Small[1].JPG"/>
          <p:cNvPicPr>
            <a:picLocks noChangeAspect="1"/>
          </p:cNvPicPr>
          <p:nvPr/>
        </p:nvPicPr>
        <p:blipFill>
          <a:blip r:embed="rId2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  <p:pic>
        <p:nvPicPr>
          <p:cNvPr id="9" name="Picture 8" descr="iStock_000006962370Small.jpg"/>
          <p:cNvPicPr>
            <a:picLocks noChangeAspect="1"/>
          </p:cNvPicPr>
          <p:nvPr/>
        </p:nvPicPr>
        <p:blipFill>
          <a:blip r:embed="rId3" cstate="print"/>
          <a:srcRect t="6908"/>
          <a:stretch>
            <a:fillRect/>
          </a:stretch>
        </p:blipFill>
        <p:spPr>
          <a:xfrm>
            <a:off x="4572000" y="4469185"/>
            <a:ext cx="2853690" cy="185541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676400" y="2590800"/>
            <a:ext cx="57150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Meta-analysis of 21 randomized trials in primary care found that SBIRT recipients reduced alcohol intake by three drinks per week. Results consistent across all trials.</a:t>
            </a:r>
          </a:p>
          <a:p>
            <a:r>
              <a:rPr lang="en-US" sz="1200" dirty="0" err="1" smtClean="0">
                <a:latin typeface="+mj-lt"/>
              </a:rPr>
              <a:t>Kaner</a:t>
            </a:r>
            <a:r>
              <a:rPr lang="en-US" sz="1200" dirty="0" smtClean="0">
                <a:latin typeface="+mj-lt"/>
              </a:rPr>
              <a:t>, et al., Brief Intervention in Primary Care for Alcohol Misuse, </a:t>
            </a:r>
            <a:r>
              <a:rPr lang="en-US" sz="1200" i="1" dirty="0" smtClean="0">
                <a:latin typeface="+mj-lt"/>
              </a:rPr>
              <a:t>International Journal of Epidemiology</a:t>
            </a:r>
            <a:r>
              <a:rPr lang="en-US" sz="1200" dirty="0" smtClean="0">
                <a:latin typeface="+mj-lt"/>
              </a:rPr>
              <a:t>, 2007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2209324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SBIRT Saves Money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0" y="2895124"/>
            <a:ext cx="6324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Each $1 spent on screening and brief intervention saves almost $4 in other health care-related costs.</a:t>
            </a:r>
          </a:p>
          <a:p>
            <a:r>
              <a:rPr lang="en-US" sz="1400" dirty="0" err="1" smtClean="0">
                <a:latin typeface="+mj-lt"/>
              </a:rPr>
              <a:t>Gentilello</a:t>
            </a:r>
            <a:r>
              <a:rPr lang="en-US" sz="1400" dirty="0" smtClean="0">
                <a:latin typeface="+mj-lt"/>
              </a:rPr>
              <a:t>, et al., Alcohol Interventions for Trauma Patients Treated in EDs and Hospitals: A Cost-Benefit Analysis, </a:t>
            </a:r>
            <a:r>
              <a:rPr lang="en-US" sz="1400" i="1" dirty="0" smtClean="0">
                <a:latin typeface="+mj-lt"/>
              </a:rPr>
              <a:t>Annals of Surgery</a:t>
            </a:r>
            <a:r>
              <a:rPr lang="en-US" sz="1400" dirty="0" smtClean="0">
                <a:latin typeface="+mj-lt"/>
              </a:rPr>
              <a:t>, 2005</a:t>
            </a:r>
          </a:p>
          <a:p>
            <a:endParaRPr lang="en-US" sz="14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In January 2005, </a:t>
            </a:r>
            <a:r>
              <a:rPr lang="en-US" sz="2000" i="1" dirty="0" smtClean="0">
                <a:latin typeface="+mj-lt"/>
              </a:rPr>
              <a:t>Alcohol &amp; Drug Abuse Weekly</a:t>
            </a:r>
            <a:r>
              <a:rPr lang="en-US" sz="2000" dirty="0" smtClean="0">
                <a:latin typeface="+mj-lt"/>
              </a:rPr>
              <a:t> estimated that emergency rooms and trauma centers could save up to $2 billion by offering brief substance abuse interventions to injured patients.</a:t>
            </a:r>
            <a:endParaRPr lang="en-US" sz="2000" dirty="0">
              <a:latin typeface="+mj-lt"/>
            </a:endParaRPr>
          </a:p>
        </p:txBody>
      </p:sp>
      <p:pic>
        <p:nvPicPr>
          <p:cNvPr id="8" name="Picture 7" descr="iStock_000000522737Small[1].JPG"/>
          <p:cNvPicPr>
            <a:picLocks noChangeAspect="1"/>
          </p:cNvPicPr>
          <p:nvPr/>
        </p:nvPicPr>
        <p:blipFill>
          <a:blip r:embed="rId2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2200633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Where Do We Go From Here?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00200" y="2962633"/>
            <a:ext cx="6553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>
                <a:latin typeface="+mj-lt"/>
              </a:rPr>
              <a:t>Obtaining funding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>
                <a:latin typeface="+mj-lt"/>
              </a:rPr>
              <a:t>Overcoming staff resistance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>
                <a:latin typeface="+mj-lt"/>
              </a:rPr>
              <a:t>Effective SBIRT training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>
                <a:latin typeface="+mj-lt"/>
              </a:rPr>
              <a:t>Navigating the insurance rapids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latin typeface="+mj-lt"/>
              </a:rPr>
              <a:t>Picking the right assessment tool</a:t>
            </a:r>
            <a:endParaRPr lang="en-US" sz="2000" b="1" dirty="0">
              <a:latin typeface="+mj-lt"/>
            </a:endParaRPr>
          </a:p>
        </p:txBody>
      </p:sp>
      <p:pic>
        <p:nvPicPr>
          <p:cNvPr id="8" name="Picture 7" descr="iStock_000000522737Small[1].JPG"/>
          <p:cNvPicPr>
            <a:picLocks noChangeAspect="1"/>
          </p:cNvPicPr>
          <p:nvPr/>
        </p:nvPicPr>
        <p:blipFill>
          <a:blip r:embed="rId2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  <p:pic>
        <p:nvPicPr>
          <p:cNvPr id="10" name="Picture 9" descr="Paramedic.jpg"/>
          <p:cNvPicPr>
            <a:picLocks noChangeAspect="1"/>
          </p:cNvPicPr>
          <p:nvPr/>
        </p:nvPicPr>
        <p:blipFill>
          <a:blip r:embed="rId3" cstate="print"/>
          <a:srcRect r="8438"/>
          <a:stretch>
            <a:fillRect/>
          </a:stretch>
        </p:blipFill>
        <p:spPr>
          <a:xfrm>
            <a:off x="6248400" y="3115033"/>
            <a:ext cx="1600200" cy="259996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217557" y="1055757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Lucida Sans" pitchFamily="34" charset="0"/>
              </a:rPr>
              <a:t>SBIRT</a:t>
            </a:r>
            <a:endParaRPr lang="en-US" sz="4000" b="1" dirty="0">
              <a:latin typeface="Lucida San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6858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Lucida Sans" pitchFamily="34" charset="0"/>
              </a:rPr>
              <a:t>Screening, Brief Intervention and Referral to Treatment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2011501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2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Obtaining Funding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7800" y="2697301"/>
            <a:ext cx="7543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There are a number of state and national programs offering funding for SBIRT studies: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Project </a:t>
            </a:r>
            <a:r>
              <a:rPr lang="en-US" sz="2000" dirty="0" err="1" smtClean="0">
                <a:latin typeface="+mj-lt"/>
              </a:rPr>
              <a:t>InSight</a:t>
            </a:r>
            <a:r>
              <a:rPr lang="en-US" sz="2000" dirty="0" smtClean="0">
                <a:latin typeface="+mj-lt"/>
              </a:rPr>
              <a:t> – Austin, Texas –</a:t>
            </a:r>
          </a:p>
          <a:p>
            <a:r>
              <a:rPr lang="en-US" sz="2000" dirty="0" smtClean="0">
                <a:latin typeface="+mj-lt"/>
              </a:rPr>
              <a:t> </a:t>
            </a:r>
            <a:r>
              <a:rPr lang="en-US" sz="2000" dirty="0" smtClean="0">
                <a:latin typeface="+mj-lt"/>
                <a:hlinkClick r:id="rId2"/>
              </a:rPr>
              <a:t>www.insightforhealth.com</a:t>
            </a:r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SAMHSA funding of SBIRT initiatives – </a:t>
            </a:r>
          </a:p>
          <a:p>
            <a:r>
              <a:rPr lang="en-US" sz="2000" dirty="0" smtClean="0">
                <a:latin typeface="+mj-lt"/>
                <a:hlinkClick r:id="rId3"/>
              </a:rPr>
              <a:t>http://sbirt.samhsa.gov/csat_awards/funding_opps.htm</a:t>
            </a:r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National Institute on Alcohol Abuse and Alcoholism – Funding Opportunities</a:t>
            </a:r>
          </a:p>
          <a:p>
            <a:r>
              <a:rPr lang="en-US" sz="2000" dirty="0" smtClean="0">
                <a:latin typeface="+mj-lt"/>
                <a:hlinkClick r:id="rId4"/>
              </a:rPr>
              <a:t>www.niaaa.nih.gov/researchinformation/extramuralresearch/#funding</a:t>
            </a:r>
            <a:r>
              <a:rPr lang="en-US" sz="2000" dirty="0" smtClean="0">
                <a:latin typeface="+mj-lt"/>
              </a:rPr>
              <a:t> </a:t>
            </a:r>
          </a:p>
        </p:txBody>
      </p:sp>
      <p:pic>
        <p:nvPicPr>
          <p:cNvPr id="8" name="Picture 7" descr="iStock_000000522737Small[1].JPG"/>
          <p:cNvPicPr>
            <a:picLocks noChangeAspect="1"/>
          </p:cNvPicPr>
          <p:nvPr/>
        </p:nvPicPr>
        <p:blipFill>
          <a:blip r:embed="rId5" cstate="print"/>
          <a:srcRect l="8950" t="22207" r="-3639" b="29010"/>
          <a:stretch>
            <a:fillRect/>
          </a:stretch>
        </p:blipFill>
        <p:spPr>
          <a:xfrm>
            <a:off x="1371600" y="1066800"/>
            <a:ext cx="2286000" cy="783771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600</TotalTime>
  <Words>1017</Words>
  <Application>Microsoft Office PowerPoint</Application>
  <PresentationFormat>On-screen Show (4:3)</PresentationFormat>
  <Paragraphs>190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UT School of Public Health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Rick Austin</dc:creator>
  <cp:lastModifiedBy>abeaven</cp:lastModifiedBy>
  <cp:revision>72</cp:revision>
  <dcterms:created xsi:type="dcterms:W3CDTF">2009-09-10T21:07:27Z</dcterms:created>
  <dcterms:modified xsi:type="dcterms:W3CDTF">2010-01-25T18:05:47Z</dcterms:modified>
</cp:coreProperties>
</file>