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9" r:id="rId4"/>
    <p:sldMasterId id="2147483745" r:id="rId5"/>
  </p:sldMasterIdLst>
  <p:notesMasterIdLst>
    <p:notesMasterId r:id="rId28"/>
  </p:notesMasterIdLst>
  <p:sldIdLst>
    <p:sldId id="390" r:id="rId6"/>
    <p:sldId id="442" r:id="rId7"/>
    <p:sldId id="419" r:id="rId8"/>
    <p:sldId id="2564" r:id="rId9"/>
    <p:sldId id="2565" r:id="rId10"/>
    <p:sldId id="2586" r:id="rId11"/>
    <p:sldId id="2572" r:id="rId12"/>
    <p:sldId id="2568" r:id="rId13"/>
    <p:sldId id="2570" r:id="rId14"/>
    <p:sldId id="2574" r:id="rId15"/>
    <p:sldId id="2573" r:id="rId16"/>
    <p:sldId id="2575" r:id="rId17"/>
    <p:sldId id="2576" r:id="rId18"/>
    <p:sldId id="2577" r:id="rId19"/>
    <p:sldId id="2578" r:id="rId20"/>
    <p:sldId id="2580" r:id="rId21"/>
    <p:sldId id="2579" r:id="rId22"/>
    <p:sldId id="2581" r:id="rId23"/>
    <p:sldId id="2582" r:id="rId24"/>
    <p:sldId id="2585" r:id="rId25"/>
    <p:sldId id="2583" r:id="rId26"/>
    <p:sldId id="2584" r:id="rId27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ing Slides" id="{199BB9A8-4BDD-48AE-AB77-2D730D666780}">
          <p14:sldIdLst>
            <p14:sldId id="390"/>
            <p14:sldId id="442"/>
            <p14:sldId id="419"/>
            <p14:sldId id="2564"/>
            <p14:sldId id="2565"/>
            <p14:sldId id="2586"/>
            <p14:sldId id="2572"/>
            <p14:sldId id="2568"/>
            <p14:sldId id="2570"/>
            <p14:sldId id="2574"/>
            <p14:sldId id="2573"/>
            <p14:sldId id="2575"/>
            <p14:sldId id="2576"/>
            <p14:sldId id="2577"/>
            <p14:sldId id="2578"/>
            <p14:sldId id="2580"/>
            <p14:sldId id="2579"/>
            <p14:sldId id="2581"/>
            <p14:sldId id="2582"/>
            <p14:sldId id="2585"/>
            <p14:sldId id="2583"/>
            <p14:sldId id="2584"/>
          </p14:sldIdLst>
        </p14:section>
        <p14:section name="Closing" id="{3498A041-BF22-48D0-937A-0CF44813233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Author" initials="A" lastIdx="0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6F2"/>
    <a:srgbClr val="4E738A"/>
    <a:srgbClr val="F2EFE6"/>
    <a:srgbClr val="EFEBE1"/>
    <a:srgbClr val="B4C8D4"/>
    <a:srgbClr val="F9F8F1"/>
    <a:srgbClr val="FBFBFB"/>
    <a:srgbClr val="FEFEFC"/>
    <a:srgbClr val="F7F6E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53" autoAdjust="0"/>
    <p:restoredTop sz="93617" autoAdjust="0"/>
  </p:normalViewPr>
  <p:slideViewPr>
    <p:cSldViewPr snapToGrid="0">
      <p:cViewPr varScale="1">
        <p:scale>
          <a:sx n="63" d="100"/>
          <a:sy n="63" d="100"/>
        </p:scale>
        <p:origin x="68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3169920" cy="481728"/>
          </a:xfrm>
          <a:prstGeom prst="rect">
            <a:avLst/>
          </a:prstGeom>
        </p:spPr>
        <p:txBody>
          <a:bodyPr vert="horz" lIns="95873" tIns="47938" rIns="95873" bIns="4793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9" y="3"/>
            <a:ext cx="3169920" cy="481728"/>
          </a:xfrm>
          <a:prstGeom prst="rect">
            <a:avLst/>
          </a:prstGeom>
        </p:spPr>
        <p:txBody>
          <a:bodyPr vert="horz" lIns="95873" tIns="47938" rIns="95873" bIns="47938" rtlCol="0"/>
          <a:lstStyle>
            <a:lvl1pPr algn="r">
              <a:defRPr sz="1200"/>
            </a:lvl1pPr>
          </a:lstStyle>
          <a:p>
            <a:fld id="{FA552C02-BA2C-4B87-A4FF-0FEB17A5B257}" type="datetimeFigureOut">
              <a:rPr lang="en-US" smtClean="0"/>
              <a:t>3/24/2026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873" tIns="47938" rIns="95873" bIns="47938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620580"/>
            <a:ext cx="5852160" cy="3780472"/>
          </a:xfrm>
          <a:prstGeom prst="rect">
            <a:avLst/>
          </a:prstGeom>
        </p:spPr>
        <p:txBody>
          <a:bodyPr vert="horz" lIns="95873" tIns="47938" rIns="95873" bIns="4793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119475"/>
            <a:ext cx="3169920" cy="481727"/>
          </a:xfrm>
          <a:prstGeom prst="rect">
            <a:avLst/>
          </a:prstGeom>
        </p:spPr>
        <p:txBody>
          <a:bodyPr vert="horz" lIns="95873" tIns="47938" rIns="95873" bIns="4793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9" y="9119475"/>
            <a:ext cx="3169920" cy="481727"/>
          </a:xfrm>
          <a:prstGeom prst="rect">
            <a:avLst/>
          </a:prstGeom>
        </p:spPr>
        <p:txBody>
          <a:bodyPr vert="horz" lIns="95873" tIns="47938" rIns="95873" bIns="47938" rtlCol="0" anchor="b"/>
          <a:lstStyle>
            <a:lvl1pPr algn="r">
              <a:defRPr sz="1200"/>
            </a:lvl1pPr>
          </a:lstStyle>
          <a:p>
            <a:fld id="{A234641B-9A69-4A39-BDD7-2E52A910B8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523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34641B-9A69-4A39-BDD7-2E52A910B86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243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34641B-9A69-4A39-BDD7-2E52A910B86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884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34641B-9A69-4A39-BDD7-2E52A910B86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4067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34641B-9A69-4A39-BDD7-2E52A910B86A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2459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34641B-9A69-4A39-BDD7-2E52A910B86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6479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34641B-9A69-4A39-BDD7-2E52A910B86A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5254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34641B-9A69-4A39-BDD7-2E52A910B86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5638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34641B-9A69-4A39-BDD7-2E52A910B86A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6194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34641B-9A69-4A39-BDD7-2E52A910B86A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4655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34641B-9A69-4A39-BDD7-2E52A910B86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8288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34641B-9A69-4A39-BDD7-2E52A910B86A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4911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34641B-9A69-4A39-BDD7-2E52A910B86A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9411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34641B-9A69-4A39-BDD7-2E52A910B86A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1079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34641B-9A69-4A39-BDD7-2E52A910B86A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978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34641B-9A69-4A39-BDD7-2E52A910B86A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3025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34641B-9A69-4A39-BDD7-2E52A910B86A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4411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34641B-9A69-4A39-BDD7-2E52A910B86A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6391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34641B-9A69-4A39-BDD7-2E52A910B86A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84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34641B-9A69-4A39-BDD7-2E52A910B86A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1438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34641B-9A69-4A39-BDD7-2E52A910B86A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8738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34641B-9A69-4A39-BDD7-2E52A910B86A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8217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34641B-9A69-4A39-BDD7-2E52A910B86A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939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b="1" spc="-5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6BE07-1591-4760-A325-CB85589BC0C0}" type="datetime1">
              <a:rPr lang="en-US" smtClean="0"/>
              <a:t>3/24/2026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1">
            <a:extLst>
              <a:ext uri="{FF2B5EF4-FFF2-40B4-BE49-F238E27FC236}">
                <a16:creationId xmlns:a16="http://schemas.microsoft.com/office/drawing/2014/main" id="{EF4D44B1-EBE3-48E0-98D9-B351083B2ACA}"/>
              </a:ext>
            </a:extLst>
          </p:cNvPr>
          <p:cNvSpPr/>
          <p:nvPr userDrawn="1"/>
        </p:nvSpPr>
        <p:spPr>
          <a:xfrm>
            <a:off x="109259" y="4564339"/>
            <a:ext cx="1016001" cy="3810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600" kern="0" noProof="0" dirty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672748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DE31-20CF-42DC-A7B4-18EF46A37545}" type="datetime1">
              <a:rPr lang="en-US" smtClean="0"/>
              <a:t>3/24/2026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DDA7EB5A-96DD-4376-9B92-A7B7E13C5194}"/>
              </a:ext>
            </a:extLst>
          </p:cNvPr>
          <p:cNvSpPr/>
          <p:nvPr userDrawn="1"/>
        </p:nvSpPr>
        <p:spPr>
          <a:xfrm>
            <a:off x="0" y="806538"/>
            <a:ext cx="453601" cy="36304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600" kern="0" noProof="0" dirty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52959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138E-3B41-4955-823D-BB960B5C10DC}" type="datetime1">
              <a:rPr lang="en-US" smtClean="0"/>
              <a:t>3/24/2026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8FC11ACC-63D0-48F5-8CFC-36D5EAA89E4B}"/>
              </a:ext>
            </a:extLst>
          </p:cNvPr>
          <p:cNvSpPr/>
          <p:nvPr userDrawn="1"/>
        </p:nvSpPr>
        <p:spPr>
          <a:xfrm>
            <a:off x="0" y="806538"/>
            <a:ext cx="453601" cy="36304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600" kern="0" noProof="0" dirty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694071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79" y="1846052"/>
            <a:ext cx="10058399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0671" y="2682560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18" y="2682560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139E4-0EEC-45DA-A071-612EC1CADC2F}" type="datetime1">
              <a:rPr lang="en-US" smtClean="0"/>
              <a:t>3/24/2026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61DF9DF8-129F-445C-9890-9402FF3DB338}"/>
              </a:ext>
            </a:extLst>
          </p:cNvPr>
          <p:cNvSpPr/>
          <p:nvPr userDrawn="1"/>
        </p:nvSpPr>
        <p:spPr>
          <a:xfrm>
            <a:off x="0" y="806538"/>
            <a:ext cx="453601" cy="36304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600" kern="0" noProof="0" dirty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476120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DF2E-1877-4FCF-B603-95195FF4F73A}" type="datetime1">
              <a:rPr lang="en-US" smtClean="0"/>
              <a:t>3/24/2026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ED96C095-703C-41B2-82DC-563F6D7F621E}"/>
              </a:ext>
            </a:extLst>
          </p:cNvPr>
          <p:cNvSpPr/>
          <p:nvPr userDrawn="1"/>
        </p:nvSpPr>
        <p:spPr>
          <a:xfrm>
            <a:off x="0" y="806538"/>
            <a:ext cx="453601" cy="36304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600" kern="0" noProof="0" dirty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292545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8F31A-C164-4887-9A6D-DB4E0D799D18}" type="datetime1">
              <a:rPr lang="en-US" smtClean="0"/>
              <a:t>3/24/2026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432FCBB-9083-4234-8991-9F293B7AB2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6273" y="99088"/>
            <a:ext cx="1918814" cy="789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117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7" y="0"/>
            <a:ext cx="374648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729030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059" y="888560"/>
            <a:ext cx="3200400" cy="1960229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8467" y="888561"/>
            <a:ext cx="7438533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3059" y="2916086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E08D51B2-60F9-4397-B5A8-0E64DE0D758D}" type="datetime1">
              <a:rPr lang="en-US" smtClean="0"/>
              <a:t>3/24/2026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019CD36-4256-4B6D-B89D-9D950EB5DB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6273" y="99088"/>
            <a:ext cx="1918814" cy="789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45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4947413"/>
            <a:ext cx="12192000" cy="19202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795270"/>
            <a:ext cx="12188825" cy="1828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330147"/>
            <a:ext cx="10113264" cy="54864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73446"/>
            <a:ext cx="12192000" cy="4851115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8486"/>
            <a:ext cx="10113264" cy="3657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7280" y="6332785"/>
            <a:ext cx="2472271" cy="365125"/>
          </a:xfrm>
        </p:spPr>
        <p:txBody>
          <a:bodyPr/>
          <a:lstStyle/>
          <a:p>
            <a:fld id="{674E7D89-4A19-4F0C-9C83-B9BD9C4A081B}" type="datetime1">
              <a:rPr lang="en-US" smtClean="0"/>
              <a:t>3/24/2026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86185" y="6332785"/>
            <a:ext cx="482280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359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4407584"/>
            <a:ext cx="12192000" cy="24688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343576"/>
            <a:ext cx="12188825" cy="1828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4625066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73445"/>
            <a:ext cx="12192000" cy="4410388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500857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7280" y="6332785"/>
            <a:ext cx="2472271" cy="365125"/>
          </a:xfrm>
        </p:spPr>
        <p:txBody>
          <a:bodyPr/>
          <a:lstStyle/>
          <a:p>
            <a:fld id="{674E7D89-4A19-4F0C-9C83-B9BD9C4A081B}" type="datetime1">
              <a:rPr lang="en-US" smtClean="0"/>
              <a:t>3/24/2026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86185" y="6332785"/>
            <a:ext cx="482280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923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45F50-2BAC-4C44-B25B-D439F434EBF1}" type="datetime1">
              <a:rPr lang="en-US" smtClean="0"/>
              <a:t>3/24/2026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547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30D10-BC47-4D8D-9BBE-2CCC39E8A389}" type="datetime1">
              <a:rPr lang="en-US" smtClean="0"/>
              <a:t>3/24/2026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6612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4" y="1956391"/>
            <a:ext cx="3863216" cy="4467523"/>
          </a:xfrm>
        </p:spPr>
        <p:txBody>
          <a:bodyPr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3599" y="1956391"/>
            <a:ext cx="6917210" cy="446752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31974-B0A2-4CB4-B61E-FADD05CD24EC}" type="datetime1">
              <a:rPr lang="en-US" smtClean="0"/>
              <a:t>3/24/2026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75DA6C-B626-714A-8BBC-6FDDB6BE4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536" y="737419"/>
            <a:ext cx="10411273" cy="990797"/>
          </a:xfrm>
        </p:spPr>
        <p:txBody>
          <a:bodyPr anchor="t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72B4D55A-70C8-E04B-B7E3-3355A1131891}"/>
              </a:ext>
            </a:extLst>
          </p:cNvPr>
          <p:cNvSpPr/>
          <p:nvPr userDrawn="1"/>
        </p:nvSpPr>
        <p:spPr>
          <a:xfrm>
            <a:off x="0" y="806538"/>
            <a:ext cx="453601" cy="36304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600" kern="0" noProof="0" dirty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7095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81192" y="2847885"/>
            <a:ext cx="4757482" cy="557784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3523046"/>
            <a:ext cx="4757479" cy="2131499"/>
          </a:xfrm>
        </p:spPr>
        <p:txBody>
          <a:bodyPr anchor="t">
            <a:normAutofit/>
          </a:bodyPr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604002" y="2847886"/>
            <a:ext cx="4757483" cy="553373"/>
          </a:xfrm>
        </p:spPr>
        <p:txBody>
          <a:bodyPr anchor="ctr"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8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4001" y="3523046"/>
            <a:ext cx="4757484" cy="2131499"/>
          </a:xfrm>
        </p:spPr>
        <p:txBody>
          <a:bodyPr anchor="t">
            <a:normAutofit/>
          </a:bodyPr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7FDA5-F7D9-4105-A661-0C95DE872B86}" type="datetime1">
              <a:rPr lang="en-US" smtClean="0"/>
              <a:t>3/24/2026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3CA278B-C101-7F4E-B11A-7B91B0C8E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9702" y="767889"/>
            <a:ext cx="10430937" cy="960327"/>
          </a:xfrm>
        </p:spPr>
        <p:txBody>
          <a:bodyPr anchor="t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FE5F6035-AACE-6847-8AF4-EB3C4D79EE95}"/>
              </a:ext>
            </a:extLst>
          </p:cNvPr>
          <p:cNvSpPr/>
          <p:nvPr userDrawn="1"/>
        </p:nvSpPr>
        <p:spPr>
          <a:xfrm>
            <a:off x="0" y="806538"/>
            <a:ext cx="453601" cy="36304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600" kern="0" noProof="0" dirty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D914FC0-3771-6041-9E7C-1C624C85A803}"/>
              </a:ext>
            </a:extLst>
          </p:cNvPr>
          <p:cNvGrpSpPr/>
          <p:nvPr userDrawn="1"/>
        </p:nvGrpSpPr>
        <p:grpSpPr>
          <a:xfrm>
            <a:off x="5463336" y="2250891"/>
            <a:ext cx="1016001" cy="3839220"/>
            <a:chOff x="5510085" y="2250891"/>
            <a:chExt cx="1016001" cy="3839220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AED3128-974C-7F4B-BF36-A3836D1725F6}"/>
                </a:ext>
              </a:extLst>
            </p:cNvPr>
            <p:cNvCxnSpPr/>
            <p:nvPr/>
          </p:nvCxnSpPr>
          <p:spPr>
            <a:xfrm>
              <a:off x="6018085" y="2340176"/>
              <a:ext cx="0" cy="374993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">
              <a:extLst>
                <a:ext uri="{FF2B5EF4-FFF2-40B4-BE49-F238E27FC236}">
                  <a16:creationId xmlns:a16="http://schemas.microsoft.com/office/drawing/2014/main" id="{2D2224CB-5DFF-3D4B-816B-1A44228A23EE}"/>
                </a:ext>
              </a:extLst>
            </p:cNvPr>
            <p:cNvSpPr/>
            <p:nvPr/>
          </p:nvSpPr>
          <p:spPr>
            <a:xfrm>
              <a:off x="5510085" y="2250891"/>
              <a:ext cx="1016001" cy="381001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 hangingPunct="0">
                <a:defRPr sz="3200" spc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r>
                <a:rPr lang="en-US" sz="1600" kern="0" noProof="0" dirty="0">
                  <a:solidFill>
                    <a:srgbClr val="FFFFFF"/>
                  </a:solidFill>
                  <a:latin typeface="Helvetica Light"/>
                  <a:sym typeface="Helvetica Light"/>
                </a:rPr>
                <a:t>VS</a:t>
              </a:r>
            </a:p>
          </p:txBody>
        </p:sp>
      </p:grpSp>
      <p:sp>
        <p:nvSpPr>
          <p:cNvPr id="1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5504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6914A-121C-4490-92D1-0EF924E91E5A}" type="datetime1">
              <a:rPr lang="en-US" smtClean="0"/>
              <a:t>3/24/2026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2F4516B-8A37-894B-82AE-60204E676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2384" y="988060"/>
            <a:ext cx="11029616" cy="740156"/>
          </a:xfrm>
        </p:spPr>
        <p:txBody>
          <a:bodyPr anchor="t">
            <a:no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CC16CE43-CB3C-7544-B05B-0A9F706D6FD8}"/>
              </a:ext>
            </a:extLst>
          </p:cNvPr>
          <p:cNvSpPr/>
          <p:nvPr userDrawn="1"/>
        </p:nvSpPr>
        <p:spPr>
          <a:xfrm>
            <a:off x="0" y="806538"/>
            <a:ext cx="453601" cy="36304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600" kern="0" noProof="0" dirty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8324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1A005-F528-4C56-BB5D-C1D668B93C25}" type="datetime1">
              <a:rPr lang="en-US" noProof="0" smtClean="0"/>
              <a:t>3/24/2026</a:t>
            </a:fld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E9C988F-F5FE-BA4D-BDC5-02CCC5D68F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6100" y="520700"/>
            <a:ext cx="4743450" cy="5816600"/>
          </a:xfrm>
          <a:custGeom>
            <a:avLst/>
            <a:gdLst>
              <a:gd name="connsiteX0" fmla="*/ 0 w 4743450"/>
              <a:gd name="connsiteY0" fmla="*/ 0 h 5816600"/>
              <a:gd name="connsiteX1" fmla="*/ 4743450 w 4743450"/>
              <a:gd name="connsiteY1" fmla="*/ 0 h 5816600"/>
              <a:gd name="connsiteX2" fmla="*/ 4743450 w 4743450"/>
              <a:gd name="connsiteY2" fmla="*/ 285838 h 5816600"/>
              <a:gd name="connsiteX3" fmla="*/ 4406308 w 4743450"/>
              <a:gd name="connsiteY3" fmla="*/ 285838 h 5816600"/>
              <a:gd name="connsiteX4" fmla="*/ 4406308 w 4743450"/>
              <a:gd name="connsiteY4" fmla="*/ 666839 h 5816600"/>
              <a:gd name="connsiteX5" fmla="*/ 4743450 w 4743450"/>
              <a:gd name="connsiteY5" fmla="*/ 666839 h 5816600"/>
              <a:gd name="connsiteX6" fmla="*/ 4743450 w 4743450"/>
              <a:gd name="connsiteY6" fmla="*/ 5816600 h 5816600"/>
              <a:gd name="connsiteX7" fmla="*/ 0 w 4743450"/>
              <a:gd name="connsiteY7" fmla="*/ 5816600 h 581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43450" h="5816600">
                <a:moveTo>
                  <a:pt x="0" y="0"/>
                </a:moveTo>
                <a:lnTo>
                  <a:pt x="4743450" y="0"/>
                </a:lnTo>
                <a:lnTo>
                  <a:pt x="4743450" y="285838"/>
                </a:lnTo>
                <a:lnTo>
                  <a:pt x="4406308" y="285838"/>
                </a:lnTo>
                <a:lnTo>
                  <a:pt x="4406308" y="666839"/>
                </a:lnTo>
                <a:lnTo>
                  <a:pt x="4743450" y="666839"/>
                </a:lnTo>
                <a:lnTo>
                  <a:pt x="4743450" y="5816600"/>
                </a:lnTo>
                <a:lnTo>
                  <a:pt x="0" y="581660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icon to add picture</a:t>
            </a:r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4E3F3D93-DB12-4C41-A747-8781702C1204}"/>
              </a:ext>
            </a:extLst>
          </p:cNvPr>
          <p:cNvSpPr/>
          <p:nvPr userDrawn="1"/>
        </p:nvSpPr>
        <p:spPr>
          <a:xfrm>
            <a:off x="4952408" y="806538"/>
            <a:ext cx="1016001" cy="3810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600" kern="0" noProof="0" dirty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D6C315ED-F22B-A649-80D5-44A63CE740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702156"/>
            <a:ext cx="6096000" cy="740156"/>
          </a:xfrm>
        </p:spPr>
        <p:txBody>
          <a:bodyPr anchor="t">
            <a:normAutofit/>
          </a:bodyPr>
          <a:lstStyle>
            <a:lvl1pPr>
              <a:defRPr sz="3400"/>
            </a:lvl1pPr>
          </a:lstStyle>
          <a:p>
            <a:r>
              <a:rPr lang="en-US" noProof="0" dirty="0"/>
              <a:t>TITLE GOES HERE</a:t>
            </a: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441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4" y="1956391"/>
            <a:ext cx="3863216" cy="4467523"/>
          </a:xfrm>
        </p:spPr>
        <p:txBody>
          <a:bodyPr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3599" y="1956391"/>
            <a:ext cx="6917210" cy="446752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31974-B0A2-4CB4-B61E-FADD05CD24EC}" type="datetime1">
              <a:rPr lang="en-US" smtClean="0"/>
              <a:t>3/24/2026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75DA6C-B626-714A-8BBC-6FDDB6BE4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740156"/>
          </a:xfrm>
        </p:spPr>
        <p:txBody>
          <a:bodyPr anchor="t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72B4D55A-70C8-E04B-B7E3-3355A1131891}"/>
              </a:ext>
            </a:extLst>
          </p:cNvPr>
          <p:cNvSpPr/>
          <p:nvPr userDrawn="1"/>
        </p:nvSpPr>
        <p:spPr>
          <a:xfrm>
            <a:off x="0" y="806538"/>
            <a:ext cx="453601" cy="36304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600" kern="0" noProof="0" dirty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089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81192" y="2847885"/>
            <a:ext cx="4757482" cy="557784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3523046"/>
            <a:ext cx="4757479" cy="2131499"/>
          </a:xfrm>
        </p:spPr>
        <p:txBody>
          <a:bodyPr anchor="t">
            <a:normAutofit/>
          </a:bodyPr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604002" y="2847886"/>
            <a:ext cx="4757483" cy="553373"/>
          </a:xfrm>
        </p:spPr>
        <p:txBody>
          <a:bodyPr anchor="ctr"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8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4001" y="3523046"/>
            <a:ext cx="4757484" cy="2131499"/>
          </a:xfrm>
        </p:spPr>
        <p:txBody>
          <a:bodyPr anchor="t">
            <a:normAutofit/>
          </a:bodyPr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7FDA5-F7D9-4105-A661-0C95DE872B86}" type="datetime1">
              <a:rPr lang="en-US" smtClean="0"/>
              <a:t>3/24/2026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3CA278B-C101-7F4E-B11A-7B91B0C8E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740156"/>
          </a:xfrm>
        </p:spPr>
        <p:txBody>
          <a:bodyPr anchor="t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FE5F6035-AACE-6847-8AF4-EB3C4D79EE95}"/>
              </a:ext>
            </a:extLst>
          </p:cNvPr>
          <p:cNvSpPr/>
          <p:nvPr userDrawn="1"/>
        </p:nvSpPr>
        <p:spPr>
          <a:xfrm>
            <a:off x="0" y="806538"/>
            <a:ext cx="453601" cy="36304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600" kern="0" noProof="0" dirty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D914FC0-3771-6041-9E7C-1C624C85A803}"/>
              </a:ext>
            </a:extLst>
          </p:cNvPr>
          <p:cNvGrpSpPr/>
          <p:nvPr userDrawn="1"/>
        </p:nvGrpSpPr>
        <p:grpSpPr>
          <a:xfrm>
            <a:off x="5463336" y="2250891"/>
            <a:ext cx="1016001" cy="3839220"/>
            <a:chOff x="5510085" y="2250891"/>
            <a:chExt cx="1016001" cy="3839220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AED3128-974C-7F4B-BF36-A3836D1725F6}"/>
                </a:ext>
              </a:extLst>
            </p:cNvPr>
            <p:cNvCxnSpPr/>
            <p:nvPr/>
          </p:nvCxnSpPr>
          <p:spPr>
            <a:xfrm>
              <a:off x="6018085" y="2340176"/>
              <a:ext cx="0" cy="374993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">
              <a:extLst>
                <a:ext uri="{FF2B5EF4-FFF2-40B4-BE49-F238E27FC236}">
                  <a16:creationId xmlns:a16="http://schemas.microsoft.com/office/drawing/2014/main" id="{2D2224CB-5DFF-3D4B-816B-1A44228A23EE}"/>
                </a:ext>
              </a:extLst>
            </p:cNvPr>
            <p:cNvSpPr/>
            <p:nvPr/>
          </p:nvSpPr>
          <p:spPr>
            <a:xfrm>
              <a:off x="5510085" y="2250891"/>
              <a:ext cx="1016001" cy="381001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 hangingPunct="0">
                <a:defRPr sz="3200" spc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r>
                <a:rPr lang="en-US" sz="1600" kern="0" noProof="0" dirty="0">
                  <a:solidFill>
                    <a:srgbClr val="FFFFFF"/>
                  </a:solidFill>
                  <a:latin typeface="Helvetica Light"/>
                  <a:sym typeface="Helvetica Light"/>
                </a:rPr>
                <a:t>VS</a:t>
              </a:r>
            </a:p>
          </p:txBody>
        </p:sp>
      </p:grpSp>
      <p:sp>
        <p:nvSpPr>
          <p:cNvPr id="1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9121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1" y="294198"/>
            <a:ext cx="6701913" cy="139712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6701914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3ACE5-6DFB-42AC-B1C3-AC5928C5CA45}" type="datetimeFigureOut">
              <a:rPr lang="en-US" smtClean="0"/>
              <a:t>3/24/2026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1809D3-BEAF-43A8-ADB3-6AD906077EF0}"/>
              </a:ext>
            </a:extLst>
          </p:cNvPr>
          <p:cNvSpPr/>
          <p:nvPr userDrawn="1"/>
        </p:nvSpPr>
        <p:spPr>
          <a:xfrm>
            <a:off x="8442960" y="0"/>
            <a:ext cx="3749040" cy="63346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165B32E-03D6-4547-990B-75ED9930F4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1241" y="5469832"/>
            <a:ext cx="2254070" cy="927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8047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98EE3D-8CD1-4C3F-BD1C-C98C9596463C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F70F810B-4DED-A045-A1D2-7605E821997B}"/>
              </a:ext>
            </a:extLst>
          </p:cNvPr>
          <p:cNvSpPr/>
          <p:nvPr userDrawn="1"/>
        </p:nvSpPr>
        <p:spPr>
          <a:xfrm>
            <a:off x="0" y="4735651"/>
            <a:ext cx="1016001" cy="3810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/>
              <a:sym typeface="Helvetica Light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3194DD3B-943C-8740-A545-0DA0E5FD25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26632" y="4651968"/>
            <a:ext cx="3658324" cy="997102"/>
          </a:xfrm>
        </p:spPr>
        <p:txBody>
          <a:bodyPr lIns="0" tIns="0" rIns="0" bIns="0" anchor="t">
            <a:normAutofit/>
          </a:bodyPr>
          <a:lstStyle>
            <a:lvl1pPr>
              <a:defRPr sz="3400"/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93D5DD3F-FCDF-5945-9321-0FABA0771516}"/>
              </a:ext>
            </a:extLst>
          </p:cNvPr>
          <p:cNvSpPr/>
          <p:nvPr userDrawn="1"/>
        </p:nvSpPr>
        <p:spPr>
          <a:xfrm rot="16200000">
            <a:off x="5467350" y="2065417"/>
            <a:ext cx="1270000" cy="12701"/>
          </a:xfrm>
          <a:prstGeom prst="rect">
            <a:avLst/>
          </a:prstGeom>
          <a:solidFill>
            <a:srgbClr val="24282B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spc="0">
                <a:solidFill>
                  <a:srgbClr val="0433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433FF"/>
              </a:solidFill>
              <a:effectLst/>
              <a:uLnTx/>
              <a:uFillTx/>
              <a:latin typeface="Helvetica Light"/>
              <a:sym typeface="Helvetica Light"/>
            </a:endParaRPr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B8877488-477F-0041-88BE-F780F1C66A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16172" y="848299"/>
            <a:ext cx="4994803" cy="5431316"/>
          </a:xfrm>
        </p:spPr>
        <p:txBody>
          <a:bodyPr/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University of Texas Health Science Center at Houston, School of Public Health, Center for Health Care Data</a:t>
            </a:r>
          </a:p>
        </p:txBody>
      </p:sp>
    </p:spTree>
    <p:extLst>
      <p:ext uri="{BB962C8B-B14F-4D97-AF65-F5344CB8AC3E}">
        <p14:creationId xmlns:p14="http://schemas.microsoft.com/office/powerpoint/2010/main" val="2816092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4" y="1956391"/>
            <a:ext cx="3863216" cy="4467523"/>
          </a:xfrm>
        </p:spPr>
        <p:txBody>
          <a:bodyPr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3599" y="1956391"/>
            <a:ext cx="6917210" cy="446752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31974-B0A2-4CB4-B61E-FADD05CD24EC}" type="datetime1">
              <a:rPr lang="en-US" smtClean="0"/>
              <a:t>3/24/2026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75DA6C-B626-714A-8BBC-6FDDB6BE4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740156"/>
          </a:xfrm>
        </p:spPr>
        <p:txBody>
          <a:bodyPr anchor="t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72B4D55A-70C8-E04B-B7E3-3355A1131891}"/>
              </a:ext>
            </a:extLst>
          </p:cNvPr>
          <p:cNvSpPr/>
          <p:nvPr userDrawn="1"/>
        </p:nvSpPr>
        <p:spPr>
          <a:xfrm>
            <a:off x="0" y="806538"/>
            <a:ext cx="453601" cy="36304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600" kern="0" noProof="0" dirty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9416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81192" y="2847885"/>
            <a:ext cx="4757482" cy="557784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3523046"/>
            <a:ext cx="4757479" cy="2131499"/>
          </a:xfrm>
        </p:spPr>
        <p:txBody>
          <a:bodyPr anchor="t">
            <a:normAutofit/>
          </a:bodyPr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604002" y="2847886"/>
            <a:ext cx="4757483" cy="553373"/>
          </a:xfrm>
        </p:spPr>
        <p:txBody>
          <a:bodyPr anchor="ctr">
            <a:no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8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4001" y="3523046"/>
            <a:ext cx="4757484" cy="2131499"/>
          </a:xfrm>
        </p:spPr>
        <p:txBody>
          <a:bodyPr anchor="t">
            <a:normAutofit/>
          </a:bodyPr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7FDA5-F7D9-4105-A661-0C95DE872B86}" type="datetime1">
              <a:rPr lang="en-US" smtClean="0"/>
              <a:t>3/24/2026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3CA278B-C101-7F4E-B11A-7B91B0C8E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740156"/>
          </a:xfrm>
        </p:spPr>
        <p:txBody>
          <a:bodyPr anchor="t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FE5F6035-AACE-6847-8AF4-EB3C4D79EE95}"/>
              </a:ext>
            </a:extLst>
          </p:cNvPr>
          <p:cNvSpPr/>
          <p:nvPr userDrawn="1"/>
        </p:nvSpPr>
        <p:spPr>
          <a:xfrm>
            <a:off x="0" y="806538"/>
            <a:ext cx="453601" cy="36304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600" kern="0" noProof="0" dirty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D914FC0-3771-6041-9E7C-1C624C85A803}"/>
              </a:ext>
            </a:extLst>
          </p:cNvPr>
          <p:cNvGrpSpPr/>
          <p:nvPr userDrawn="1"/>
        </p:nvGrpSpPr>
        <p:grpSpPr>
          <a:xfrm>
            <a:off x="5463336" y="2250891"/>
            <a:ext cx="1016001" cy="3839220"/>
            <a:chOff x="5510085" y="2250891"/>
            <a:chExt cx="1016001" cy="3839220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AED3128-974C-7F4B-BF36-A3836D1725F6}"/>
                </a:ext>
              </a:extLst>
            </p:cNvPr>
            <p:cNvCxnSpPr/>
            <p:nvPr/>
          </p:nvCxnSpPr>
          <p:spPr>
            <a:xfrm>
              <a:off x="6018085" y="2340176"/>
              <a:ext cx="0" cy="374993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">
              <a:extLst>
                <a:ext uri="{FF2B5EF4-FFF2-40B4-BE49-F238E27FC236}">
                  <a16:creationId xmlns:a16="http://schemas.microsoft.com/office/drawing/2014/main" id="{2D2224CB-5DFF-3D4B-816B-1A44228A23EE}"/>
                </a:ext>
              </a:extLst>
            </p:cNvPr>
            <p:cNvSpPr/>
            <p:nvPr/>
          </p:nvSpPr>
          <p:spPr>
            <a:xfrm>
              <a:off x="5510085" y="2250891"/>
              <a:ext cx="1016001" cy="381001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25400" tIns="25400" rIns="25400" bIns="25400" anchor="ctr"/>
            <a:lstStyle/>
            <a:p>
              <a:pPr algn="ctr" defTabSz="412750" hangingPunct="0">
                <a:defRPr sz="3200" spc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r>
                <a:rPr lang="en-US" sz="1600" kern="0" noProof="0" dirty="0">
                  <a:solidFill>
                    <a:srgbClr val="FFFFFF"/>
                  </a:solidFill>
                  <a:latin typeface="Helvetica Light"/>
                  <a:sym typeface="Helvetica Light"/>
                </a:rPr>
                <a:t>VS</a:t>
              </a:r>
            </a:p>
          </p:txBody>
        </p:sp>
      </p:grpSp>
      <p:sp>
        <p:nvSpPr>
          <p:cNvPr id="1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6067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1A005-F528-4C56-BB5D-C1D668B93C25}" type="datetime1">
              <a:rPr lang="en-US" noProof="0" smtClean="0"/>
              <a:t>3/24/2026</a:t>
            </a:fld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8640E59D-783A-C149-B212-716E0C4FE00D}"/>
              </a:ext>
            </a:extLst>
          </p:cNvPr>
          <p:cNvSpPr/>
          <p:nvPr userDrawn="1"/>
        </p:nvSpPr>
        <p:spPr>
          <a:xfrm rot="5400000">
            <a:off x="1660484" y="1257302"/>
            <a:ext cx="2540001" cy="25400"/>
          </a:xfrm>
          <a:prstGeom prst="rect">
            <a:avLst/>
          </a:prstGeom>
          <a:solidFill>
            <a:srgbClr val="24282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3200" spc="0">
                <a:solidFill>
                  <a:srgbClr val="0433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noProof="0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E9C988F-F5FE-BA4D-BDC5-02CCC5D68F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6100" y="520700"/>
            <a:ext cx="4743450" cy="5816600"/>
          </a:xfrm>
          <a:custGeom>
            <a:avLst/>
            <a:gdLst>
              <a:gd name="connsiteX0" fmla="*/ 0 w 4743450"/>
              <a:gd name="connsiteY0" fmla="*/ 0 h 5816600"/>
              <a:gd name="connsiteX1" fmla="*/ 4743450 w 4743450"/>
              <a:gd name="connsiteY1" fmla="*/ 0 h 5816600"/>
              <a:gd name="connsiteX2" fmla="*/ 4743450 w 4743450"/>
              <a:gd name="connsiteY2" fmla="*/ 285838 h 5816600"/>
              <a:gd name="connsiteX3" fmla="*/ 4406308 w 4743450"/>
              <a:gd name="connsiteY3" fmla="*/ 285838 h 5816600"/>
              <a:gd name="connsiteX4" fmla="*/ 4406308 w 4743450"/>
              <a:gd name="connsiteY4" fmla="*/ 666839 h 5816600"/>
              <a:gd name="connsiteX5" fmla="*/ 4743450 w 4743450"/>
              <a:gd name="connsiteY5" fmla="*/ 666839 h 5816600"/>
              <a:gd name="connsiteX6" fmla="*/ 4743450 w 4743450"/>
              <a:gd name="connsiteY6" fmla="*/ 5816600 h 5816600"/>
              <a:gd name="connsiteX7" fmla="*/ 0 w 4743450"/>
              <a:gd name="connsiteY7" fmla="*/ 5816600 h 581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43450" h="5816600">
                <a:moveTo>
                  <a:pt x="0" y="0"/>
                </a:moveTo>
                <a:lnTo>
                  <a:pt x="4743450" y="0"/>
                </a:lnTo>
                <a:lnTo>
                  <a:pt x="4743450" y="285838"/>
                </a:lnTo>
                <a:lnTo>
                  <a:pt x="4406308" y="285838"/>
                </a:lnTo>
                <a:lnTo>
                  <a:pt x="4406308" y="666839"/>
                </a:lnTo>
                <a:lnTo>
                  <a:pt x="4743450" y="666839"/>
                </a:lnTo>
                <a:lnTo>
                  <a:pt x="4743450" y="5816600"/>
                </a:lnTo>
                <a:lnTo>
                  <a:pt x="0" y="581660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icon to add picture</a:t>
            </a:r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4E3F3D93-DB12-4C41-A747-8781702C1204}"/>
              </a:ext>
            </a:extLst>
          </p:cNvPr>
          <p:cNvSpPr/>
          <p:nvPr userDrawn="1"/>
        </p:nvSpPr>
        <p:spPr>
          <a:xfrm>
            <a:off x="4952408" y="806538"/>
            <a:ext cx="1016001" cy="3810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 hangingPunct="0">
              <a:defRPr sz="3200" spc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600" kern="0" noProof="0" dirty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D6C315ED-F22B-A649-80D5-44A63CE740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702156"/>
            <a:ext cx="6096000" cy="740156"/>
          </a:xfrm>
        </p:spPr>
        <p:txBody>
          <a:bodyPr anchor="t">
            <a:normAutofit/>
          </a:bodyPr>
          <a:lstStyle>
            <a:lvl1pPr>
              <a:defRPr sz="3400"/>
            </a:lvl1pPr>
          </a:lstStyle>
          <a:p>
            <a:r>
              <a:rPr lang="en-US" noProof="0"/>
              <a:t>TITLE GOES HERE</a:t>
            </a: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3774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alphaModFix amt="82000"/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0000"/>
                    </a14:imgEffect>
                    <a14:imgEffect>
                      <a14:saturation sat="96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6B34E-012A-42B2-9CF4-609D5D13A9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7547811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CB267D-1BC7-4994-99C3-5CA27A7496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7547811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DAEA17A-C372-4B57-8F02-B7EF7A9D170D}"/>
              </a:ext>
            </a:extLst>
          </p:cNvPr>
          <p:cNvGrpSpPr/>
          <p:nvPr userDrawn="1"/>
        </p:nvGrpSpPr>
        <p:grpSpPr>
          <a:xfrm>
            <a:off x="9484242" y="0"/>
            <a:ext cx="2707758" cy="6858000"/>
            <a:chOff x="9484242" y="0"/>
            <a:chExt cx="2707758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54A07C4-5D9C-43D2-9135-B05F37BA62AD}"/>
                </a:ext>
              </a:extLst>
            </p:cNvPr>
            <p:cNvSpPr/>
            <p:nvPr userDrawn="1"/>
          </p:nvSpPr>
          <p:spPr>
            <a:xfrm>
              <a:off x="9484242" y="0"/>
              <a:ext cx="95693" cy="6858000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9DD1E27-2B56-4F7B-B419-0D54DDFACE57}"/>
                </a:ext>
              </a:extLst>
            </p:cNvPr>
            <p:cNvSpPr/>
            <p:nvPr userDrawn="1"/>
          </p:nvSpPr>
          <p:spPr>
            <a:xfrm>
              <a:off x="9579935" y="0"/>
              <a:ext cx="2612065" cy="6858000"/>
            </a:xfrm>
            <a:prstGeom prst="rect">
              <a:avLst/>
            </a:prstGeom>
            <a:solidFill>
              <a:srgbClr val="AE6042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ECDB47E-37E4-4BD3-BF85-2DFF35D08C9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79934" y="5638337"/>
              <a:ext cx="2612065" cy="10747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700680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solidFill>
          <a:srgbClr val="0028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C0E20-78BD-41C7-8E94-209E317B5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4018" y="1709738"/>
            <a:ext cx="8793432" cy="2852737"/>
          </a:xfrm>
        </p:spPr>
        <p:txBody>
          <a:bodyPr anchor="b"/>
          <a:lstStyle>
            <a:lvl1pPr>
              <a:defRPr sz="6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D484F5-2A08-41D9-BB2C-CF016B2B9A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9210" y="4562475"/>
            <a:ext cx="877824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B8B054F-A560-4A46-8685-E4CEC0C1DBCA}"/>
              </a:ext>
            </a:extLst>
          </p:cNvPr>
          <p:cNvCxnSpPr/>
          <p:nvPr userDrawn="1"/>
        </p:nvCxnSpPr>
        <p:spPr>
          <a:xfrm>
            <a:off x="1674093" y="0"/>
            <a:ext cx="0" cy="6858000"/>
          </a:xfrm>
          <a:prstGeom prst="line">
            <a:avLst/>
          </a:prstGeom>
          <a:ln w="76200">
            <a:solidFill>
              <a:srgbClr val="AE60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C5F4427D-CED1-474B-8F74-5FD43FEB4E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417"/>
          <a:stretch/>
        </p:blipFill>
        <p:spPr>
          <a:xfrm>
            <a:off x="-132917" y="-47292"/>
            <a:ext cx="1765736" cy="6905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6098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249680" y="294198"/>
            <a:ext cx="9692640" cy="139712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3ACE5-6DFB-42AC-B1C3-AC5928C5CA45}" type="datetimeFigureOut">
              <a:rPr lang="en-US" smtClean="0"/>
              <a:t>3/24/2026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098D0-AF7B-46EF-84F3-E893445CAF0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515762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0028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C0E20-78BD-41C7-8E94-209E317B5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9926" y="1709738"/>
            <a:ext cx="7497523" cy="2852737"/>
          </a:xfrm>
        </p:spPr>
        <p:txBody>
          <a:bodyPr anchor="b"/>
          <a:lstStyle>
            <a:lvl1pPr>
              <a:defRPr sz="6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D484F5-2A08-41D9-BB2C-CF016B2B9A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93182" y="4589463"/>
            <a:ext cx="75542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5F4427D-CED1-474B-8F74-5FD43FEB4E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17"/>
          <a:stretch/>
        </p:blipFill>
        <p:spPr>
          <a:xfrm>
            <a:off x="9446" y="-23645"/>
            <a:ext cx="3840480" cy="6905290"/>
          </a:xfrm>
          <a:prstGeom prst="flowChartInputOutpu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5971BC-A345-4C9F-A86F-5FAB65DF96C1}"/>
              </a:ext>
            </a:extLst>
          </p:cNvPr>
          <p:cNvCxnSpPr/>
          <p:nvPr userDrawn="1"/>
        </p:nvCxnSpPr>
        <p:spPr>
          <a:xfrm flipH="1">
            <a:off x="3026966" y="-91440"/>
            <a:ext cx="822960" cy="6949440"/>
          </a:xfrm>
          <a:prstGeom prst="line">
            <a:avLst/>
          </a:prstGeom>
          <a:ln w="76200">
            <a:solidFill>
              <a:srgbClr val="AE60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2983B64-B8EC-4C3E-AC07-F849F717694C}"/>
              </a:ext>
            </a:extLst>
          </p:cNvPr>
          <p:cNvCxnSpPr>
            <a:cxnSpLocks/>
          </p:cNvCxnSpPr>
          <p:nvPr userDrawn="1"/>
        </p:nvCxnSpPr>
        <p:spPr>
          <a:xfrm flipH="1">
            <a:off x="-47298" y="0"/>
            <a:ext cx="822960" cy="6858000"/>
          </a:xfrm>
          <a:prstGeom prst="line">
            <a:avLst/>
          </a:prstGeom>
          <a:ln w="76200">
            <a:solidFill>
              <a:srgbClr val="AE60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413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28D1125-118C-4F5C-9915-288B99667E2A}" type="datetime1">
              <a:rPr lang="en-US" smtClean="0"/>
              <a:t>3/24/2026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6EEF9FD7-51F3-4B9A-8370-B90950101439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6273" y="99088"/>
            <a:ext cx="1918814" cy="789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644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82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681" r:id="rId16"/>
    <p:sldLayoutId id="2147483682" r:id="rId17"/>
    <p:sldLayoutId id="2147483761" r:id="rId18"/>
    <p:sldLayoutId id="2147483771" r:id="rId19"/>
    <p:sldLayoutId id="2147483821" r:id="rId20"/>
    <p:sldLayoutId id="2147483822" r:id="rId21"/>
    <p:sldLayoutId id="2147483824" r:id="rId22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b="1" kern="1200" spc="-5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61963" indent="-261938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●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28650" indent="-244475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ourier New" panose="02070309020205020404" pitchFamily="49" charset="0"/>
        <a:buChar char="o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96925" indent="-230188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81088" indent="-331788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→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193AE5-1B9B-4CAD-B982-0D1CBD017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E4A61B-7617-4EFD-86AF-16541EA530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C9569C-89AE-41D2-8E99-97E384C71A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E0CD8A-D993-4560-997A-2B717C6AFDE9}" type="datetimeFigureOut">
              <a:rPr lang="en-US" smtClean="0"/>
              <a:t>3/24/2026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A474D2-88CB-4E0F-978B-699A40FDAB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55FD3B-A8B7-4EFA-B70A-B3479C6EBD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61D10-2D0B-4E02-9CF6-03E83755ADD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681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9" r:id="rId3"/>
    <p:sldLayoutId id="214748375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jpeg"/><Relationship Id="rId4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f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A0631-F069-4146-97C6-F21F8C97D8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TX-APCD Advisory Group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6C0DAE-77E3-4B50-BA1E-368C7EDDF6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March 25,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A42303-B150-4A9B-84A7-AD35FD8C6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155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13D38-8BD6-4D6C-8FD4-456E99078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 and 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600AC-FF33-4DE0-A8F0-EDE4A381D7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dirty="0"/>
              <a:t>Good afternoon, and welcome to the March 25, 2026, TX-APCD Advisory Group Meeting.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US" dirty="0"/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dirty="0"/>
              <a:t>Please keep in mind, the statute for the Advisory Group requires us to be mindful of possible conflicts of interest.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US" dirty="0"/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dirty="0"/>
              <a:t>A person serving on the stakeholder advisory group must disclose any conflict of interest.  If you believe you have a conflict on an item being discussed, please just raise your hand and let us know.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8D393B-B94D-4174-82A6-0A909CBFB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844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13D38-8BD6-4D6C-8FD4-456E99078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 and 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600AC-FF33-4DE0-A8F0-EDE4A381D7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dirty="0"/>
              <a:t>Today, we’ll cover: </a:t>
            </a:r>
          </a:p>
          <a:p>
            <a:pPr marL="827723" lvl="1" indent="-4572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400" dirty="0"/>
              <a:t>Application Framework: External Researchers and Data Access</a:t>
            </a:r>
          </a:p>
          <a:p>
            <a:pPr marL="827723" lvl="1" indent="-4572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400" dirty="0"/>
              <a:t>Meeting the Challenge of Data Quality and Validation</a:t>
            </a:r>
          </a:p>
          <a:p>
            <a:pPr marL="827723" lvl="1" indent="-4572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400" dirty="0"/>
              <a:t>National Engagement – Denied Claims</a:t>
            </a:r>
          </a:p>
          <a:p>
            <a:pPr marL="827723" lvl="1" indent="-457200">
              <a:spcAft>
                <a:spcPts val="600"/>
              </a:spcAft>
              <a:buFont typeface="Wingdings" panose="05000000000000000000" pitchFamily="2" charset="2"/>
              <a:buChar char="q"/>
            </a:pP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8D393B-B94D-4174-82A6-0A909CBFB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541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E2FEDAD-6A10-4F0A-B160-17CFD8619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Framework - Purpose and Context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2A0AAA-4FEF-44BE-9307-37121AAEA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4</a:t>
            </a:fld>
            <a:endParaRPr lang="en-US" dirty="0"/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57635F49-EECF-4157-BBB7-2C22CA5466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7279" y="1830316"/>
            <a:ext cx="6241405" cy="1428750"/>
          </a:xfrm>
          <a:prstGeom prst="rect">
            <a:avLst/>
          </a:prstGeom>
        </p:spPr>
      </p:pic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9E9A534D-6C53-4679-B4CE-76E845487D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7279" y="3340111"/>
            <a:ext cx="6241405" cy="1428750"/>
          </a:xfrm>
          <a:prstGeom prst="rect">
            <a:avLst/>
          </a:prstGeom>
        </p:spPr>
      </p:pic>
      <p:pic>
        <p:nvPicPr>
          <p:cNvPr id="9" name="Content Placeholder 5">
            <a:extLst>
              <a:ext uri="{FF2B5EF4-FFF2-40B4-BE49-F238E27FC236}">
                <a16:creationId xmlns:a16="http://schemas.microsoft.com/office/drawing/2014/main" id="{224B1076-68E0-4419-8F35-770C720E25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7279" y="4849906"/>
            <a:ext cx="6241405" cy="14287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BEE033B-9D58-4A10-996A-468FCCF3387F}"/>
              </a:ext>
            </a:extLst>
          </p:cNvPr>
          <p:cNvSpPr txBox="1"/>
          <p:nvPr/>
        </p:nvSpPr>
        <p:spPr>
          <a:xfrm>
            <a:off x="1207497" y="1943723"/>
            <a:ext cx="6241405" cy="1201935"/>
          </a:xfrm>
          <a:prstGeom prst="rect">
            <a:avLst/>
          </a:prstGeom>
          <a:noFill/>
        </p:spPr>
        <p:txBody>
          <a:bodyPr wrap="square" rtlCol="0">
            <a:normAutofit fontScale="92500" lnSpcReduction="20000"/>
          </a:bodyPr>
          <a:lstStyle/>
          <a:p>
            <a:pPr marL="0" algn="l">
              <a:spcBef>
                <a:spcPts val="1350"/>
              </a:spcBef>
              <a:spcAft>
                <a:spcPts val="1350"/>
              </a:spcAft>
              <a:buNone/>
            </a:pPr>
            <a:r>
              <a:rPr sz="2100" b="1" dirty="0">
                <a:solidFill>
                  <a:srgbClr val="0C2101"/>
                </a:solidFill>
                <a:effectLst/>
                <a:latin typeface="Aptos Display" panose="020B0004020202020204" pitchFamily="34" charset="0"/>
              </a:rPr>
              <a:t>Stewardship with lawful access</a:t>
            </a:r>
            <a:r>
              <a:rPr lang="en-US" sz="2100" b="1" dirty="0">
                <a:solidFill>
                  <a:srgbClr val="0C2101"/>
                </a:solidFill>
                <a:effectLst/>
                <a:latin typeface="Aptos Display" panose="020B0004020202020204" pitchFamily="34" charset="0"/>
              </a:rPr>
              <a:t>: Statutory + Policies</a:t>
            </a:r>
            <a:r>
              <a:rPr sz="2100" b="1" dirty="0">
                <a:solidFill>
                  <a:srgbClr val="0C2101"/>
                </a:solidFill>
                <a:effectLst/>
                <a:latin typeface="Aptos Display" panose="020B0004020202020204" pitchFamily="34" charset="0"/>
              </a:rPr>
              <a:t> </a:t>
            </a:r>
            <a:endParaRPr dirty="0">
              <a:effectLst/>
            </a:endParaRPr>
          </a:p>
          <a:p>
            <a:pPr marL="0" algn="l">
              <a:lnSpc>
                <a:spcPct val="120000"/>
              </a:lnSpc>
              <a:buNone/>
            </a:pPr>
            <a:r>
              <a:rPr sz="1500" b="0" dirty="0">
                <a:solidFill>
                  <a:srgbClr val="0C2101"/>
                </a:solidFill>
                <a:effectLst/>
                <a:latin typeface="Aptos Display" panose="020B0004020202020204" pitchFamily="34" charset="0"/>
              </a:rPr>
              <a:t>CHCD at UTHealth Houston administers the TX-APCD to enable use of claims data while meeting statutory, privacy, and security requirements (Texas Insurance Code, Ch. 38) and CHCD policy. 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5818AF-2215-4A55-9E04-179C522E052B}"/>
              </a:ext>
            </a:extLst>
          </p:cNvPr>
          <p:cNvSpPr txBox="1"/>
          <p:nvPr/>
        </p:nvSpPr>
        <p:spPr>
          <a:xfrm>
            <a:off x="1207496" y="3510222"/>
            <a:ext cx="6241405" cy="1201935"/>
          </a:xfrm>
          <a:prstGeom prst="rect">
            <a:avLst/>
          </a:prstGeom>
          <a:noFill/>
        </p:spPr>
        <p:txBody>
          <a:bodyPr wrap="square" rtlCol="0">
            <a:normAutofit fontScale="92500"/>
          </a:bodyPr>
          <a:lstStyle/>
          <a:p>
            <a:pPr marL="0" algn="l">
              <a:spcBef>
                <a:spcPts val="1350"/>
              </a:spcBef>
              <a:spcAft>
                <a:spcPts val="1350"/>
              </a:spcAft>
              <a:buNone/>
            </a:pPr>
            <a:r>
              <a:rPr sz="2100" b="1" dirty="0">
                <a:solidFill>
                  <a:srgbClr val="0C2101"/>
                </a:solidFill>
                <a:effectLst/>
                <a:latin typeface="Aptos Display" panose="020B0004020202020204" pitchFamily="34" charset="0"/>
              </a:rPr>
              <a:t>Staged review to reduce misfit</a:t>
            </a:r>
            <a:r>
              <a:rPr lang="en-US" sz="2100" b="1" dirty="0">
                <a:solidFill>
                  <a:srgbClr val="0C2101"/>
                </a:solidFill>
                <a:effectLst/>
                <a:latin typeface="Aptos Display" panose="020B0004020202020204" pitchFamily="34" charset="0"/>
              </a:rPr>
              <a:t>: Intake + Full Application</a:t>
            </a:r>
            <a:r>
              <a:rPr sz="2100" b="1" dirty="0">
                <a:solidFill>
                  <a:srgbClr val="0C2101"/>
                </a:solidFill>
                <a:effectLst/>
                <a:latin typeface="Aptos Display" panose="020B0004020202020204" pitchFamily="34" charset="0"/>
              </a:rPr>
              <a:t> </a:t>
            </a:r>
            <a:endParaRPr dirty="0">
              <a:effectLst/>
            </a:endParaRPr>
          </a:p>
          <a:p>
            <a:pPr marL="0" algn="l">
              <a:lnSpc>
                <a:spcPct val="120000"/>
              </a:lnSpc>
              <a:buNone/>
            </a:pPr>
            <a:r>
              <a:rPr sz="1500" b="0" dirty="0">
                <a:solidFill>
                  <a:srgbClr val="0C2101"/>
                </a:solidFill>
                <a:effectLst/>
                <a:latin typeface="Aptos Display" panose="020B0004020202020204" pitchFamily="34" charset="0"/>
              </a:rPr>
              <a:t>Early informal consultation </a:t>
            </a:r>
            <a:r>
              <a:rPr lang="en-US" sz="1500" dirty="0">
                <a:solidFill>
                  <a:srgbClr val="0C2101"/>
                </a:solidFill>
                <a:latin typeface="Aptos Display" panose="020B0004020202020204" pitchFamily="34" charset="0"/>
              </a:rPr>
              <a:t>after initial intake review </a:t>
            </a:r>
            <a:r>
              <a:rPr sz="1500" b="0" dirty="0">
                <a:solidFill>
                  <a:srgbClr val="0C2101"/>
                </a:solidFill>
                <a:effectLst/>
                <a:latin typeface="Aptos Display" panose="020B0004020202020204" pitchFamily="34" charset="0"/>
              </a:rPr>
              <a:t>helps confirm feasibility, eligibility, and scope; formal steps then proceed through </a:t>
            </a:r>
            <a:r>
              <a:rPr lang="en-US" sz="1500" b="0" dirty="0">
                <a:solidFill>
                  <a:srgbClr val="0C2101"/>
                </a:solidFill>
                <a:effectLst/>
                <a:latin typeface="Aptos Display" panose="020B0004020202020204" pitchFamily="34" charset="0"/>
              </a:rPr>
              <a:t>the </a:t>
            </a:r>
            <a:r>
              <a:rPr sz="1500" b="0" dirty="0">
                <a:solidFill>
                  <a:srgbClr val="0C2101"/>
                </a:solidFill>
                <a:effectLst/>
                <a:latin typeface="Aptos Display" panose="020B0004020202020204" pitchFamily="34" charset="0"/>
              </a:rPr>
              <a:t>full application review. 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14D5A39-DAFB-4F8F-9EC6-8B3D1B269846}"/>
              </a:ext>
            </a:extLst>
          </p:cNvPr>
          <p:cNvSpPr txBox="1"/>
          <p:nvPr/>
        </p:nvSpPr>
        <p:spPr>
          <a:xfrm>
            <a:off x="1207496" y="4938972"/>
            <a:ext cx="6241405" cy="1468635"/>
          </a:xfrm>
          <a:prstGeom prst="rect">
            <a:avLst/>
          </a:prstGeom>
          <a:noFill/>
        </p:spPr>
        <p:txBody>
          <a:bodyPr wrap="square" rtlCol="0">
            <a:normAutofit fontScale="92500"/>
          </a:bodyPr>
          <a:lstStyle/>
          <a:p>
            <a:pPr marL="0" algn="l">
              <a:spcBef>
                <a:spcPts val="1350"/>
              </a:spcBef>
              <a:spcAft>
                <a:spcPts val="1350"/>
              </a:spcAft>
              <a:buNone/>
            </a:pPr>
            <a:r>
              <a:rPr sz="2100" b="1" dirty="0">
                <a:solidFill>
                  <a:srgbClr val="0C2101"/>
                </a:solidFill>
                <a:effectLst/>
                <a:latin typeface="Aptos Display" panose="020B0004020202020204" pitchFamily="34" charset="0"/>
              </a:rPr>
              <a:t>Who + why drives approval </a:t>
            </a:r>
            <a:endParaRPr dirty="0">
              <a:effectLst/>
            </a:endParaRPr>
          </a:p>
          <a:p>
            <a:pPr marL="0" algn="l">
              <a:lnSpc>
                <a:spcPct val="110000"/>
              </a:lnSpc>
              <a:buNone/>
            </a:pPr>
            <a:r>
              <a:rPr sz="1500" b="0" dirty="0">
                <a:solidFill>
                  <a:srgbClr val="0C2101"/>
                </a:solidFill>
                <a:effectLst/>
                <a:latin typeface="Aptos Display" panose="020B0004020202020204" pitchFamily="34" charset="0"/>
              </a:rPr>
              <a:t>External applicants must qualify as a Qualified Research Entity (QRE) and clearly support statutory public-interest purposes (e.g., transparency, quality improvement, cost containment, population health) under secure access controls. </a:t>
            </a:r>
            <a:endParaRPr lang="en-US" dirty="0"/>
          </a:p>
        </p:txBody>
      </p:sp>
      <p:pic>
        <p:nvPicPr>
          <p:cNvPr id="13" name="Picture 12" descr="Medical doctor using tablet with immune system futuristic AI design for safety from danger virus and bacterial, immunity shield.">
            <a:extLst>
              <a:ext uri="{FF2B5EF4-FFF2-40B4-BE49-F238E27FC236}">
                <a16:creationId xmlns:a16="http://schemas.microsoft.com/office/drawing/2014/main" id="{488F9A0A-AB8E-44C1-84F7-0D431BF874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9118" y="1737360"/>
            <a:ext cx="4558179" cy="4541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376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E2FEDAD-6A10-4F0A-B160-17CFD8619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Request Stages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2A0AAA-4FEF-44BE-9307-37121AAEA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5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4AD94C-2F3A-4FB5-B230-6036AC5DE7F1}"/>
              </a:ext>
            </a:extLst>
          </p:cNvPr>
          <p:cNvSpPr txBox="1"/>
          <p:nvPr/>
        </p:nvSpPr>
        <p:spPr>
          <a:xfrm>
            <a:off x="619125" y="2850951"/>
            <a:ext cx="3505200" cy="264415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spcAft>
                <a:spcPts val="1650"/>
              </a:spcAft>
              <a:buNone/>
            </a:pPr>
            <a:r>
              <a:rPr sz="5400" b="1" dirty="0">
                <a:solidFill>
                  <a:schemeClr val="accent1"/>
                </a:solidFill>
                <a:effectLst/>
                <a:latin typeface="Aptos Display" panose="020B0004020202020204" pitchFamily="34" charset="0"/>
              </a:rPr>
              <a:t>01</a:t>
            </a:r>
            <a:r>
              <a:rPr sz="5400" b="1" dirty="0">
                <a:solidFill>
                  <a:srgbClr val="D3FFF0"/>
                </a:solidFill>
                <a:effectLst/>
                <a:latin typeface="Aptos Display" panose="020B0004020202020204" pitchFamily="34" charset="0"/>
              </a:rPr>
              <a:t> </a:t>
            </a:r>
            <a:endParaRPr dirty="0">
              <a:effectLst/>
            </a:endParaRPr>
          </a:p>
          <a:p>
            <a:pPr marL="0" algn="l">
              <a:spcAft>
                <a:spcPts val="750"/>
              </a:spcAft>
              <a:buNone/>
            </a:pPr>
            <a:r>
              <a:rPr sz="1950" b="1" dirty="0">
                <a:solidFill>
                  <a:srgbClr val="0C2101"/>
                </a:solidFill>
                <a:effectLst/>
                <a:latin typeface="Aptos Display" panose="020B0004020202020204" pitchFamily="34" charset="0"/>
              </a:rPr>
              <a:t>Online Request </a:t>
            </a:r>
            <a:r>
              <a:rPr lang="en-US" sz="1950" b="1" dirty="0">
                <a:solidFill>
                  <a:srgbClr val="0C2101"/>
                </a:solidFill>
                <a:effectLst/>
                <a:latin typeface="Aptos Display" panose="020B0004020202020204" pitchFamily="34" charset="0"/>
              </a:rPr>
              <a:t>Intake</a:t>
            </a:r>
            <a:endParaRPr dirty="0">
              <a:effectLst/>
            </a:endParaRPr>
          </a:p>
          <a:p>
            <a:pPr marL="0" algn="l">
              <a:buNone/>
            </a:pPr>
            <a:r>
              <a:rPr sz="1500" b="0" dirty="0">
                <a:solidFill>
                  <a:srgbClr val="0C2101"/>
                </a:solidFill>
                <a:effectLst/>
                <a:latin typeface="Aptos Display" panose="020B0004020202020204" pitchFamily="34" charset="0"/>
              </a:rPr>
              <a:t>Submit the intake form for CHCD-managed datasets (incl. TX-APCD). </a:t>
            </a:r>
            <a:r>
              <a:rPr lang="en-US" sz="1500" b="0" dirty="0">
                <a:solidFill>
                  <a:srgbClr val="0C2101"/>
                </a:solidFill>
                <a:effectLst/>
                <a:latin typeface="Aptos Display" panose="020B0004020202020204" pitchFamily="34" charset="0"/>
              </a:rPr>
              <a:t> </a:t>
            </a:r>
            <a:r>
              <a:rPr lang="en-US" sz="1500" dirty="0">
                <a:solidFill>
                  <a:srgbClr val="0C2101"/>
                </a:solidFill>
                <a:latin typeface="Aptos Display" panose="020B0004020202020204" pitchFamily="34" charset="0"/>
              </a:rPr>
              <a:t>All CHCD datasets share the same starting point.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C6B20B-E66B-4C6C-BCAC-4B695B2AC106}"/>
              </a:ext>
            </a:extLst>
          </p:cNvPr>
          <p:cNvSpPr txBox="1"/>
          <p:nvPr/>
        </p:nvSpPr>
        <p:spPr>
          <a:xfrm>
            <a:off x="4352925" y="2850950"/>
            <a:ext cx="3505200" cy="3088296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marL="0" algn="l">
              <a:spcAft>
                <a:spcPts val="1650"/>
              </a:spcAft>
              <a:buNone/>
            </a:pPr>
            <a:r>
              <a:rPr sz="5400" b="1" dirty="0">
                <a:solidFill>
                  <a:schemeClr val="accent1"/>
                </a:solidFill>
                <a:effectLst/>
                <a:latin typeface="Aptos Display" panose="020B0004020202020204" pitchFamily="34" charset="0"/>
              </a:rPr>
              <a:t>02</a:t>
            </a:r>
            <a:r>
              <a:rPr sz="5400" b="1" dirty="0">
                <a:solidFill>
                  <a:srgbClr val="D3FFF0"/>
                </a:solidFill>
                <a:effectLst/>
                <a:latin typeface="Aptos Display" panose="020B0004020202020204" pitchFamily="34" charset="0"/>
              </a:rPr>
              <a:t> </a:t>
            </a:r>
            <a:endParaRPr dirty="0">
              <a:effectLst/>
            </a:endParaRPr>
          </a:p>
          <a:p>
            <a:pPr marL="0" algn="l">
              <a:spcAft>
                <a:spcPts val="750"/>
              </a:spcAft>
              <a:buNone/>
            </a:pPr>
            <a:r>
              <a:rPr lang="en-US" sz="1950" b="1" dirty="0">
                <a:solidFill>
                  <a:srgbClr val="0C2101"/>
                </a:solidFill>
                <a:effectLst/>
                <a:latin typeface="Aptos Display" panose="020B0004020202020204" pitchFamily="34" charset="0"/>
              </a:rPr>
              <a:t>Intake Review</a:t>
            </a:r>
            <a:r>
              <a:rPr sz="1950" b="1" dirty="0">
                <a:solidFill>
                  <a:srgbClr val="0C2101"/>
                </a:solidFill>
                <a:effectLst/>
                <a:latin typeface="Aptos Display" panose="020B0004020202020204" pitchFamily="34" charset="0"/>
              </a:rPr>
              <a:t> </a:t>
            </a:r>
            <a:endParaRPr dirty="0">
              <a:effectLst/>
            </a:endParaRPr>
          </a:p>
          <a:p>
            <a:r>
              <a:rPr lang="en-US" sz="1500" dirty="0">
                <a:solidFill>
                  <a:srgbClr val="0C2101"/>
                </a:solidFill>
                <a:latin typeface="Aptos Display" panose="020B0004020202020204" pitchFamily="34" charset="0"/>
              </a:rPr>
              <a:t>Staff follows up to clarify goals, constraints, and options. Researcher may require budget only or other limited feedback.  </a:t>
            </a:r>
            <a:r>
              <a:rPr sz="1500" b="0" dirty="0">
                <a:solidFill>
                  <a:srgbClr val="0C2101"/>
                </a:solidFill>
                <a:effectLst/>
                <a:latin typeface="Aptos Display" panose="020B0004020202020204" pitchFamily="34" charset="0"/>
              </a:rPr>
              <a:t>Early screening for eligibility and </a:t>
            </a:r>
            <a:r>
              <a:rPr sz="1500" dirty="0">
                <a:solidFill>
                  <a:srgbClr val="0C2101"/>
                </a:solidFill>
                <a:effectLst/>
                <a:latin typeface="Aptos Display" panose="020B0004020202020204" pitchFamily="34" charset="0"/>
              </a:rPr>
              <a:t>feasibility</a:t>
            </a:r>
            <a:r>
              <a:rPr sz="1500" b="0" dirty="0">
                <a:solidFill>
                  <a:srgbClr val="0C2101"/>
                </a:solidFill>
                <a:effectLst/>
                <a:latin typeface="Aptos Display" panose="020B0004020202020204" pitchFamily="34" charset="0"/>
              </a:rPr>
              <a:t>. For TX-APCD, assesses potential QRE status and alignment with statutory purposes; may require scope refinement. 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9D66B5-FCCA-4133-98EF-F41118EA6E14}"/>
              </a:ext>
            </a:extLst>
          </p:cNvPr>
          <p:cNvSpPr txBox="1"/>
          <p:nvPr/>
        </p:nvSpPr>
        <p:spPr>
          <a:xfrm>
            <a:off x="8086725" y="2850951"/>
            <a:ext cx="3505200" cy="282703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spcAft>
                <a:spcPts val="1650"/>
              </a:spcAft>
              <a:buNone/>
            </a:pPr>
            <a:r>
              <a:rPr sz="5400" b="1" dirty="0">
                <a:solidFill>
                  <a:schemeClr val="accent1"/>
                </a:solidFill>
                <a:effectLst/>
                <a:latin typeface="Aptos Display" panose="020B0004020202020204" pitchFamily="34" charset="0"/>
              </a:rPr>
              <a:t>03</a:t>
            </a:r>
            <a:endParaRPr dirty="0">
              <a:effectLst/>
            </a:endParaRPr>
          </a:p>
          <a:p>
            <a:pPr marL="0" algn="l">
              <a:spcAft>
                <a:spcPts val="750"/>
              </a:spcAft>
              <a:buNone/>
            </a:pPr>
            <a:r>
              <a:rPr sz="1950" b="1" dirty="0">
                <a:solidFill>
                  <a:srgbClr val="0C2101"/>
                </a:solidFill>
                <a:effectLst/>
                <a:latin typeface="Aptos Display" panose="020B0004020202020204" pitchFamily="34" charset="0"/>
              </a:rPr>
              <a:t>Full Application </a:t>
            </a:r>
            <a:endParaRPr dirty="0">
              <a:effectLst/>
            </a:endParaRPr>
          </a:p>
          <a:p>
            <a:pPr marL="0" algn="l">
              <a:buNone/>
            </a:pPr>
            <a:r>
              <a:rPr sz="1500" b="0" dirty="0">
                <a:solidFill>
                  <a:srgbClr val="0C2101"/>
                </a:solidFill>
                <a:effectLst/>
                <a:latin typeface="Aptos Display" panose="020B0004020202020204" pitchFamily="34" charset="0"/>
              </a:rPr>
              <a:t>Submit </a:t>
            </a:r>
            <a:r>
              <a:rPr lang="en-US" sz="1500" b="0" dirty="0">
                <a:solidFill>
                  <a:srgbClr val="0C2101"/>
                </a:solidFill>
                <a:effectLst/>
                <a:latin typeface="Aptos Display" panose="020B0004020202020204" pitchFamily="34" charset="0"/>
              </a:rPr>
              <a:t>and</a:t>
            </a:r>
            <a:r>
              <a:rPr sz="1500" b="0" dirty="0">
                <a:solidFill>
                  <a:srgbClr val="0C2101"/>
                </a:solidFill>
                <a:effectLst/>
                <a:latin typeface="Aptos Display" panose="020B0004020202020204" pitchFamily="34" charset="0"/>
              </a:rPr>
              <a:t> complete </a:t>
            </a:r>
            <a:r>
              <a:rPr lang="en-US" sz="1500" b="0" dirty="0">
                <a:solidFill>
                  <a:srgbClr val="0C2101"/>
                </a:solidFill>
                <a:effectLst/>
                <a:latin typeface="Aptos Display" panose="020B0004020202020204" pitchFamily="34" charset="0"/>
              </a:rPr>
              <a:t>the TX-APCD Application</a:t>
            </a:r>
            <a:r>
              <a:rPr sz="1500" b="0" dirty="0">
                <a:solidFill>
                  <a:srgbClr val="0C2101"/>
                </a:solidFill>
                <a:effectLst/>
                <a:latin typeface="Aptos Display" panose="020B0004020202020204" pitchFamily="34" charset="0"/>
              </a:rPr>
              <a:t> (IRB protocol/letter, data elements template, scope of work, and any QRE materials). CHCD</a:t>
            </a:r>
            <a:r>
              <a:rPr lang="en-US" sz="1500" b="0" dirty="0">
                <a:solidFill>
                  <a:srgbClr val="0C2101"/>
                </a:solidFill>
                <a:effectLst/>
                <a:latin typeface="Aptos Display" panose="020B0004020202020204" pitchFamily="34" charset="0"/>
              </a:rPr>
              <a:t> simultaneously</a:t>
            </a:r>
            <a:r>
              <a:rPr sz="1500" b="0" dirty="0">
                <a:solidFill>
                  <a:srgbClr val="0C2101"/>
                </a:solidFill>
                <a:effectLst/>
                <a:latin typeface="Aptos Display" panose="020B0004020202020204" pitchFamily="34" charset="0"/>
              </a:rPr>
              <a:t> prepares a </a:t>
            </a:r>
            <a:r>
              <a:rPr lang="en-US" sz="1500" b="0" dirty="0">
                <a:solidFill>
                  <a:srgbClr val="0C2101"/>
                </a:solidFill>
                <a:effectLst/>
                <a:latin typeface="Aptos Display" panose="020B0004020202020204" pitchFamily="34" charset="0"/>
              </a:rPr>
              <a:t>fee</a:t>
            </a:r>
            <a:r>
              <a:rPr sz="1500" b="0" dirty="0">
                <a:solidFill>
                  <a:srgbClr val="0C2101"/>
                </a:solidFill>
                <a:effectLst/>
                <a:latin typeface="Aptos Display" panose="020B0004020202020204" pitchFamily="34" charset="0"/>
              </a:rPr>
              <a:t> quot</a:t>
            </a:r>
            <a:r>
              <a:rPr lang="en-US" sz="1500" b="0" dirty="0">
                <a:solidFill>
                  <a:srgbClr val="0C2101"/>
                </a:solidFill>
                <a:effectLst/>
                <a:latin typeface="Aptos Display" panose="020B0004020202020204" pitchFamily="34" charset="0"/>
              </a:rPr>
              <a:t>ation</a:t>
            </a:r>
            <a:r>
              <a:rPr sz="1500" b="0" dirty="0">
                <a:solidFill>
                  <a:srgbClr val="0C2101"/>
                </a:solidFill>
                <a:effectLst/>
                <a:latin typeface="Aptos Display" panose="020B0004020202020204" pitchFamily="34" charset="0"/>
              </a:rPr>
              <a:t>. </a:t>
            </a: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7EFDA5BC-26AC-4AAB-B1A5-E69548D0045B}"/>
              </a:ext>
            </a:extLst>
          </p:cNvPr>
          <p:cNvSpPr txBox="1">
            <a:spLocks/>
          </p:cNvSpPr>
          <p:nvPr/>
        </p:nvSpPr>
        <p:spPr>
          <a:xfrm>
            <a:off x="1097280" y="1737360"/>
            <a:ext cx="100584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b="1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As Easy As 1 – 2 – 3 </a:t>
            </a:r>
          </a:p>
        </p:txBody>
      </p:sp>
    </p:spTree>
    <p:extLst>
      <p:ext uri="{BB962C8B-B14F-4D97-AF65-F5344CB8AC3E}">
        <p14:creationId xmlns:p14="http://schemas.microsoft.com/office/powerpoint/2010/main" val="2691044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32590C6-5EE7-4AF2-BEDD-7DA5EE0C95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" y="1761649"/>
            <a:ext cx="6484620" cy="432308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2E2FEDAD-6A10-4F0A-B160-17CFD8619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Request Status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2A0AAA-4FEF-44BE-9307-37121AAEA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6</a:t>
            </a:fld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7EFDA5BC-26AC-4AAB-B1A5-E69548D0045B}"/>
              </a:ext>
            </a:extLst>
          </p:cNvPr>
          <p:cNvSpPr txBox="1">
            <a:spLocks/>
          </p:cNvSpPr>
          <p:nvPr/>
        </p:nvSpPr>
        <p:spPr>
          <a:xfrm>
            <a:off x="6406406" y="2898458"/>
            <a:ext cx="5643353" cy="284194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b="1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Everyone who wants an application gets one.</a:t>
            </a:r>
          </a:p>
          <a:p>
            <a:pPr marL="571500" indent="-5715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Not all intake forms result in an immediate application. Ex. intake form was completed to request a budget for grant opportunities. A full application won’t be necessary until researcher obtains funding.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100" dirty="0" err="1"/>
              <a:t>asdf</a:t>
            </a:r>
            <a:endParaRPr lang="en-US" sz="100" dirty="0"/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100" dirty="0"/>
              <a:t>s  </a:t>
            </a:r>
          </a:p>
        </p:txBody>
      </p:sp>
    </p:spTree>
    <p:extLst>
      <p:ext uri="{BB962C8B-B14F-4D97-AF65-F5344CB8AC3E}">
        <p14:creationId xmlns:p14="http://schemas.microsoft.com/office/powerpoint/2010/main" val="3424506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D9A804D-F24F-4464-8EA1-ADD65F76AD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81" t="9016" r="26212" b="34058"/>
          <a:stretch/>
        </p:blipFill>
        <p:spPr>
          <a:xfrm>
            <a:off x="0" y="966650"/>
            <a:ext cx="3091872" cy="468119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B51931-5CBB-4027-B811-6BB9163A9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7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428FC8-3A8E-4DF0-BFD7-EB02990D4C90}"/>
              </a:ext>
            </a:extLst>
          </p:cNvPr>
          <p:cNvSpPr txBox="1"/>
          <p:nvPr/>
        </p:nvSpPr>
        <p:spPr>
          <a:xfrm>
            <a:off x="3014720" y="725023"/>
            <a:ext cx="5734224" cy="1610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100"/>
              </a:spcBef>
            </a:pPr>
            <a:r>
              <a:rPr lang="en-US" sz="2000" b="1" dirty="0">
                <a:solidFill>
                  <a:srgbClr val="0C2101"/>
                </a:solidFill>
                <a:latin typeface="Aptos Display" panose="020B0004020202020204" pitchFamily="34" charset="0"/>
              </a:rPr>
              <a:t>Completeness check</a:t>
            </a:r>
            <a:endParaRPr lang="en-US" dirty="0"/>
          </a:p>
          <a:p>
            <a:pPr>
              <a:spcBef>
                <a:spcPts val="750"/>
              </a:spcBef>
            </a:pPr>
            <a:r>
              <a:rPr lang="en-US" dirty="0">
                <a:solidFill>
                  <a:srgbClr val="0C2101"/>
                </a:solidFill>
                <a:latin typeface="Aptos" panose="020B0004020202020204" pitchFamily="34" charset="0"/>
              </a:rPr>
              <a:t>CHCD verifies required elements (funding, users, questions, methods, timeline, tools, IRB). Missing/unclear items trigger a request for information.  Completed applications have 90-day goal for decision.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5AA06A-9E7F-41DC-8583-51A591DAE417}"/>
              </a:ext>
            </a:extLst>
          </p:cNvPr>
          <p:cNvSpPr txBox="1"/>
          <p:nvPr/>
        </p:nvSpPr>
        <p:spPr>
          <a:xfrm>
            <a:off x="3091872" y="2623651"/>
            <a:ext cx="5657057" cy="1610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350"/>
              </a:spcBef>
            </a:pPr>
            <a:r>
              <a:rPr lang="en-US" sz="2000" b="1" dirty="0">
                <a:solidFill>
                  <a:srgbClr val="0C2101"/>
                </a:solidFill>
                <a:latin typeface="Aptos Display" panose="020B0004020202020204" pitchFamily="34" charset="0"/>
              </a:rPr>
              <a:t>Eligibility/purpose review</a:t>
            </a:r>
            <a:r>
              <a:rPr lang="en-US" dirty="0"/>
              <a:t> </a:t>
            </a:r>
          </a:p>
          <a:p>
            <a:pPr>
              <a:spcBef>
                <a:spcPts val="750"/>
              </a:spcBef>
            </a:pPr>
            <a:r>
              <a:rPr lang="en-US" dirty="0">
                <a:solidFill>
                  <a:srgbClr val="0C2101"/>
                </a:solidFill>
                <a:latin typeface="Aptos" panose="020B0004020202020204" pitchFamily="34" charset="0"/>
              </a:rPr>
              <a:t>Staff assesses feasibility (“all records”), CHCD resourcing, and reasonableness of timelines. In parallel, CHCD evaluates the documents/affirmation of QRE status and statutory purpose alignment. 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2A62486-ECC1-4872-AFA9-6A16F0B909B5}"/>
              </a:ext>
            </a:extLst>
          </p:cNvPr>
          <p:cNvSpPr txBox="1"/>
          <p:nvPr/>
        </p:nvSpPr>
        <p:spPr>
          <a:xfrm>
            <a:off x="3331535" y="4522279"/>
            <a:ext cx="5528930" cy="1056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350"/>
              </a:spcBef>
            </a:pPr>
            <a:r>
              <a:rPr lang="en-US" sz="2000" b="1" dirty="0">
                <a:solidFill>
                  <a:srgbClr val="0C2101"/>
                </a:solidFill>
                <a:latin typeface="Aptos Display" panose="020B0004020202020204" pitchFamily="34" charset="0"/>
              </a:rPr>
              <a:t>Decision and reconsideration</a:t>
            </a:r>
            <a:r>
              <a:rPr lang="en-US" dirty="0"/>
              <a:t> </a:t>
            </a:r>
          </a:p>
          <a:p>
            <a:pPr>
              <a:spcBef>
                <a:spcPts val="750"/>
              </a:spcBef>
            </a:pPr>
            <a:r>
              <a:rPr lang="en-US" dirty="0">
                <a:solidFill>
                  <a:srgbClr val="0C2101"/>
                </a:solidFill>
                <a:latin typeface="Aptos" panose="020B0004020202020204" pitchFamily="34" charset="0"/>
              </a:rPr>
              <a:t>Approvals require team agreement. Denials are documented; </a:t>
            </a:r>
            <a:r>
              <a:rPr lang="en-US" dirty="0">
                <a:solidFill>
                  <a:srgbClr val="0C2101"/>
                </a:solidFill>
                <a:highlight>
                  <a:srgbClr val="F8F6F2"/>
                </a:highlight>
                <a:latin typeface="Aptos" panose="020B0004020202020204" pitchFamily="34" charset="0"/>
              </a:rPr>
              <a:t>Reconsideration permitted. </a:t>
            </a:r>
            <a:endParaRPr lang="en-US" dirty="0">
              <a:highlight>
                <a:srgbClr val="F8F6F2"/>
              </a:highlight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C8BA321-A9F4-48EA-B50D-8F712BB33EAC}"/>
              </a:ext>
            </a:extLst>
          </p:cNvPr>
          <p:cNvSpPr txBox="1"/>
          <p:nvPr/>
        </p:nvSpPr>
        <p:spPr>
          <a:xfrm>
            <a:off x="8748929" y="2507829"/>
            <a:ext cx="3365919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100"/>
              </a:spcBef>
            </a:pPr>
            <a:r>
              <a:rPr lang="en-US" sz="2000" b="1" dirty="0">
                <a:solidFill>
                  <a:srgbClr val="0C2101"/>
                </a:solidFill>
                <a:latin typeface="Aptos Display" panose="020B0004020202020204"/>
              </a:rPr>
              <a:t>Purpose of the Act</a:t>
            </a:r>
            <a:endParaRPr lang="en-US" sz="2000" dirty="0">
              <a:latin typeface="Aptos Display" panose="020B0004020202020204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Aptos" panose="020B0004020202020204"/>
              </a:rPr>
              <a:t>Increase public transparency of health care information in Texas;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Aptos" panose="020B0004020202020204"/>
              </a:rPr>
              <a:t>Improve the quality of health care in Texas;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Aptos" panose="020B0004020202020204"/>
              </a:rPr>
              <a:t>Improve the quality of care or reduce the cost of care. (HCP)</a:t>
            </a:r>
          </a:p>
        </p:txBody>
      </p:sp>
    </p:spTree>
    <p:extLst>
      <p:ext uri="{BB962C8B-B14F-4D97-AF65-F5344CB8AC3E}">
        <p14:creationId xmlns:p14="http://schemas.microsoft.com/office/powerpoint/2010/main" val="2431744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E2FEDAD-6A10-4F0A-B160-17CFD8619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Provisioning Stages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2A0AAA-4FEF-44BE-9307-37121AAEA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8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4AD94C-2F3A-4FB5-B230-6036AC5DE7F1}"/>
              </a:ext>
            </a:extLst>
          </p:cNvPr>
          <p:cNvSpPr txBox="1"/>
          <p:nvPr/>
        </p:nvSpPr>
        <p:spPr>
          <a:xfrm>
            <a:off x="619125" y="2850949"/>
            <a:ext cx="3505200" cy="347147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spcAft>
                <a:spcPts val="1650"/>
              </a:spcAft>
              <a:buNone/>
            </a:pPr>
            <a:r>
              <a:rPr sz="5400" b="1" dirty="0">
                <a:solidFill>
                  <a:schemeClr val="accent1"/>
                </a:solidFill>
                <a:effectLst/>
                <a:latin typeface="Aptos Display" panose="020B0004020202020204" pitchFamily="34" charset="0"/>
              </a:rPr>
              <a:t>01</a:t>
            </a:r>
            <a:r>
              <a:rPr sz="5400" b="1" dirty="0">
                <a:solidFill>
                  <a:srgbClr val="D3FFF0"/>
                </a:solidFill>
                <a:effectLst/>
                <a:latin typeface="Aptos Display" panose="020B0004020202020204" pitchFamily="34" charset="0"/>
              </a:rPr>
              <a:t> </a:t>
            </a:r>
            <a:endParaRPr dirty="0">
              <a:effectLst/>
            </a:endParaRPr>
          </a:p>
          <a:p>
            <a:pPr marL="0" algn="l">
              <a:spcAft>
                <a:spcPts val="750"/>
              </a:spcAft>
              <a:buNone/>
            </a:pPr>
            <a:r>
              <a:rPr lang="en-US" sz="1950" b="1" dirty="0">
                <a:solidFill>
                  <a:srgbClr val="0C2101"/>
                </a:solidFill>
                <a:effectLst/>
                <a:latin typeface="Aptos Display" panose="020B0004020202020204" pitchFamily="34" charset="0"/>
              </a:rPr>
              <a:t>QRE Agreement on Data Use</a:t>
            </a:r>
            <a:endParaRPr dirty="0">
              <a:effectLst/>
            </a:endParaRPr>
          </a:p>
          <a:p>
            <a:r>
              <a:rPr lang="en-US" sz="1500" dirty="0">
                <a:solidFill>
                  <a:srgbClr val="0C2101"/>
                </a:solidFill>
                <a:latin typeface="Aptos Display" panose="020B0004020202020204" pitchFamily="34" charset="0"/>
              </a:rPr>
              <a:t>QRE must agree to use the data in accordance with standards, requirements, policies, and procedures of the TX-APCD.  Ex. Security standards, agreement not to violate anti-trust laws, adhere to the CMS’ current cell size suppression policy, etc.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C6B20B-E66B-4C6C-BCAC-4B695B2AC106}"/>
              </a:ext>
            </a:extLst>
          </p:cNvPr>
          <p:cNvSpPr txBox="1"/>
          <p:nvPr/>
        </p:nvSpPr>
        <p:spPr>
          <a:xfrm>
            <a:off x="4352925" y="2850950"/>
            <a:ext cx="3505200" cy="308829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spcAft>
                <a:spcPts val="1650"/>
              </a:spcAft>
              <a:buNone/>
            </a:pPr>
            <a:r>
              <a:rPr sz="5400" b="1" dirty="0">
                <a:solidFill>
                  <a:schemeClr val="accent1"/>
                </a:solidFill>
                <a:effectLst/>
                <a:latin typeface="Aptos Display" panose="020B0004020202020204" pitchFamily="34" charset="0"/>
              </a:rPr>
              <a:t>02</a:t>
            </a:r>
            <a:r>
              <a:rPr sz="5400" b="1" dirty="0">
                <a:solidFill>
                  <a:srgbClr val="D3FFF0"/>
                </a:solidFill>
                <a:effectLst/>
                <a:latin typeface="Aptos Display" panose="020B0004020202020204" pitchFamily="34" charset="0"/>
              </a:rPr>
              <a:t> </a:t>
            </a:r>
            <a:endParaRPr dirty="0">
              <a:effectLst/>
            </a:endParaRPr>
          </a:p>
          <a:p>
            <a:pPr marL="0" algn="l">
              <a:spcAft>
                <a:spcPts val="750"/>
              </a:spcAft>
              <a:buNone/>
            </a:pPr>
            <a:r>
              <a:rPr lang="en-US" sz="1950" b="1" dirty="0">
                <a:solidFill>
                  <a:srgbClr val="0C2101"/>
                </a:solidFill>
                <a:effectLst/>
                <a:latin typeface="Aptos Display" panose="020B0004020202020204" pitchFamily="34" charset="0"/>
              </a:rPr>
              <a:t>Pay a Fee</a:t>
            </a:r>
            <a:endParaRPr dirty="0">
              <a:effectLst/>
            </a:endParaRPr>
          </a:p>
          <a:p>
            <a:r>
              <a:rPr lang="en-US" sz="1500" dirty="0">
                <a:solidFill>
                  <a:srgbClr val="0C2101"/>
                </a:solidFill>
                <a:latin typeface="Aptos Display" panose="020B0004020202020204" pitchFamily="34" charset="0"/>
              </a:rPr>
              <a:t>Before  provisions begins  a fee to support the software, hardware, extract development, licensing and storage for the project.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9D66B5-FCCA-4133-98EF-F41118EA6E14}"/>
              </a:ext>
            </a:extLst>
          </p:cNvPr>
          <p:cNvSpPr txBox="1"/>
          <p:nvPr/>
        </p:nvSpPr>
        <p:spPr>
          <a:xfrm>
            <a:off x="8086725" y="2850951"/>
            <a:ext cx="3505200" cy="282703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0" algn="l">
              <a:spcAft>
                <a:spcPts val="1650"/>
              </a:spcAft>
              <a:buNone/>
            </a:pPr>
            <a:r>
              <a:rPr sz="5400" b="1" dirty="0">
                <a:solidFill>
                  <a:schemeClr val="accent1"/>
                </a:solidFill>
                <a:effectLst/>
                <a:latin typeface="Aptos Display" panose="020B0004020202020204" pitchFamily="34" charset="0"/>
              </a:rPr>
              <a:t>03</a:t>
            </a:r>
            <a:r>
              <a:rPr sz="5400" b="1" dirty="0">
                <a:solidFill>
                  <a:srgbClr val="D3FFF0"/>
                </a:solidFill>
                <a:effectLst/>
                <a:latin typeface="Aptos Display" panose="020B0004020202020204" pitchFamily="34" charset="0"/>
              </a:rPr>
              <a:t> </a:t>
            </a:r>
            <a:endParaRPr dirty="0">
              <a:effectLst/>
            </a:endParaRPr>
          </a:p>
          <a:p>
            <a:pPr marL="0" algn="l">
              <a:spcAft>
                <a:spcPts val="750"/>
              </a:spcAft>
              <a:buNone/>
            </a:pPr>
            <a:r>
              <a:rPr lang="en-US" sz="1950" b="1" dirty="0">
                <a:solidFill>
                  <a:srgbClr val="0C2101"/>
                </a:solidFill>
                <a:effectLst/>
                <a:latin typeface="Aptos Display" panose="020B0004020202020204" pitchFamily="34" charset="0"/>
              </a:rPr>
              <a:t>Provisioning Begins</a:t>
            </a:r>
            <a:endParaRPr dirty="0">
              <a:effectLst/>
            </a:endParaRPr>
          </a:p>
          <a:p>
            <a:pPr marL="0" algn="l">
              <a:buNone/>
            </a:pPr>
            <a:r>
              <a:rPr lang="en-US" sz="1500" b="0" dirty="0">
                <a:solidFill>
                  <a:srgbClr val="0C2101"/>
                </a:solidFill>
                <a:effectLst/>
                <a:latin typeface="Aptos Display" panose="020B0004020202020204" pitchFamily="34" charset="0"/>
              </a:rPr>
              <a:t>Within the confines of the agreed budget, provisioning begins.  Creation of the data extract, establishment of enclave/VM, issuance of necessary access credentials.</a:t>
            </a: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7EFDA5BC-26AC-4AAB-B1A5-E69548D0045B}"/>
              </a:ext>
            </a:extLst>
          </p:cNvPr>
          <p:cNvSpPr txBox="1">
            <a:spLocks/>
          </p:cNvSpPr>
          <p:nvPr/>
        </p:nvSpPr>
        <p:spPr>
          <a:xfrm>
            <a:off x="1097280" y="1737360"/>
            <a:ext cx="100584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b="1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As Easy As 1 – 2 – 3 </a:t>
            </a:r>
          </a:p>
        </p:txBody>
      </p:sp>
    </p:spTree>
    <p:extLst>
      <p:ext uri="{BB962C8B-B14F-4D97-AF65-F5344CB8AC3E}">
        <p14:creationId xmlns:p14="http://schemas.microsoft.com/office/powerpoint/2010/main" val="3667920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B382F-2BB7-4B7F-A278-239887198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Process – Intake to Access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7BB9F5-BCE6-4FCC-8074-EC1232E40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9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3913552-B118-4F44-AE27-87F95B030FC9}"/>
              </a:ext>
            </a:extLst>
          </p:cNvPr>
          <p:cNvCxnSpPr/>
          <p:nvPr/>
        </p:nvCxnSpPr>
        <p:spPr>
          <a:xfrm flipH="1">
            <a:off x="1227909" y="1737360"/>
            <a:ext cx="99845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010C2F48-00BC-4347-B3B8-8843AA924C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91" b="31808"/>
          <a:stretch/>
        </p:blipFill>
        <p:spPr>
          <a:xfrm>
            <a:off x="267607" y="2246813"/>
            <a:ext cx="11656785" cy="2960912"/>
          </a:xfrm>
        </p:spPr>
      </p:pic>
    </p:spTree>
    <p:extLst>
      <p:ext uri="{BB962C8B-B14F-4D97-AF65-F5344CB8AC3E}">
        <p14:creationId xmlns:p14="http://schemas.microsoft.com/office/powerpoint/2010/main" val="3273775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A22E0-4D25-45F0-B1A7-0E1F78843D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Meeting the Challenge of Data Quality and Validation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8F4EE5-B751-4347-A28A-E2E8C832F9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New Standing Agenda Item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1A0679-0934-485E-BB57-C052C917C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482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666A1C-DCC5-485A-B865-5BB899982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11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20F227-626F-49BB-A20F-F9879749AA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60" y="495865"/>
            <a:ext cx="6278880" cy="596392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713A60C-D845-4B8B-9278-3358D1A0C43F}"/>
              </a:ext>
            </a:extLst>
          </p:cNvPr>
          <p:cNvSpPr txBox="1">
            <a:spLocks/>
          </p:cNvSpPr>
          <p:nvPr/>
        </p:nvSpPr>
        <p:spPr>
          <a:xfrm>
            <a:off x="3078480" y="104210"/>
            <a:ext cx="6573520" cy="14507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b="1" kern="1200" spc="-5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Data Validation</a:t>
            </a:r>
          </a:p>
        </p:txBody>
      </p:sp>
    </p:spTree>
    <p:extLst>
      <p:ext uri="{BB962C8B-B14F-4D97-AF65-F5344CB8AC3E}">
        <p14:creationId xmlns:p14="http://schemas.microsoft.com/office/powerpoint/2010/main" val="1370413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775D8-76B2-49A1-85F0-1D2BDD91D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Managed File Transfer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C3068C-9ABD-47CA-9C19-C34518FD5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12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524FE7-87C4-41F3-9BDB-56B9392B4B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1869966"/>
            <a:ext cx="2453451" cy="21735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315A28C-A0D9-4F54-97E4-681C3062AE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929" y="4176098"/>
            <a:ext cx="2864216" cy="1899583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6A817A4-0689-42AF-A01F-55C2BFB9F4DF}"/>
              </a:ext>
            </a:extLst>
          </p:cNvPr>
          <p:cNvSpPr txBox="1">
            <a:spLocks/>
          </p:cNvSpPr>
          <p:nvPr/>
        </p:nvSpPr>
        <p:spPr>
          <a:xfrm>
            <a:off x="4071271" y="2154239"/>
            <a:ext cx="7289800" cy="1889254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61963" indent="-2619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●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28650" indent="-24447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96925" indent="-2301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1088" indent="-3317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→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MFT system verifies ZIP archive encryption.</a:t>
            </a:r>
          </a:p>
          <a:p>
            <a:pPr lvl="1"/>
            <a:r>
              <a:rPr lang="en-US"/>
              <a:t>Unencrypted files are destroyed.</a:t>
            </a:r>
          </a:p>
          <a:p>
            <a:pPr lvl="1"/>
            <a:r>
              <a:rPr lang="en-US"/>
              <a:t>Submitter receives notification to resubmit encrypted package.</a:t>
            </a:r>
          </a:p>
          <a:p>
            <a:pPr lvl="1"/>
            <a:r>
              <a:rPr lang="en-US"/>
              <a:t>No further processing occurs for unencrypted submissions.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F3C5310-7E12-4713-9987-1662459DA46B}"/>
              </a:ext>
            </a:extLst>
          </p:cNvPr>
          <p:cNvSpPr txBox="1">
            <a:spLocks/>
          </p:cNvSpPr>
          <p:nvPr/>
        </p:nvSpPr>
        <p:spPr>
          <a:xfrm>
            <a:off x="4221480" y="4231772"/>
            <a:ext cx="7970520" cy="1508628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61963" indent="-2619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●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28650" indent="-24447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96925" indent="-2301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1088" indent="-3317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→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System verifies encryption file package.</a:t>
            </a:r>
          </a:p>
          <a:p>
            <a:pPr lvl="1"/>
            <a:r>
              <a:rPr lang="en-US" dirty="0"/>
              <a:t>Checks file profile matches submitter type.</a:t>
            </a:r>
          </a:p>
          <a:p>
            <a:pPr lvl="1"/>
            <a:r>
              <a:rPr lang="en-US" dirty="0"/>
              <a:t>Ensures all required files are present.</a:t>
            </a:r>
          </a:p>
          <a:p>
            <a:pPr lvl="1"/>
            <a:r>
              <a:rPr lang="en-US" dirty="0"/>
              <a:t>Validates file naming conventions.</a:t>
            </a:r>
          </a:p>
        </p:txBody>
      </p:sp>
    </p:spTree>
    <p:extLst>
      <p:ext uri="{BB962C8B-B14F-4D97-AF65-F5344CB8AC3E}">
        <p14:creationId xmlns:p14="http://schemas.microsoft.com/office/powerpoint/2010/main" val="18629221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775D8-76B2-49A1-85F0-1D2BDD91D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Package Validation Failure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C3068C-9ABD-47CA-9C19-C34518FD5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B89E45-C2BF-4122-8DC4-7947FCF6F5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1940560"/>
            <a:ext cx="2929668" cy="179616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5561660-5879-4A03-BE3A-A7082BD9E2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941" y="3709414"/>
            <a:ext cx="3169700" cy="1901821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35E9AD6-7AA0-45EE-AC62-F6DAA39AC575}"/>
              </a:ext>
            </a:extLst>
          </p:cNvPr>
          <p:cNvSpPr txBox="1">
            <a:spLocks/>
          </p:cNvSpPr>
          <p:nvPr/>
        </p:nvSpPr>
        <p:spPr>
          <a:xfrm>
            <a:off x="4988560" y="2235199"/>
            <a:ext cx="6365240" cy="955041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61963" indent="-2619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●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28650" indent="-24447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96925" indent="-2301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1088" indent="-3317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→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If errors exist → proceed to Box 3.</a:t>
            </a:r>
          </a:p>
          <a:p>
            <a:pPr lvl="1"/>
            <a:r>
              <a:rPr lang="en-US"/>
              <a:t>If no errors → proceed to data validation.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0438966-CD67-4012-ABB8-904CC6AA9502}"/>
              </a:ext>
            </a:extLst>
          </p:cNvPr>
          <p:cNvSpPr txBox="1">
            <a:spLocks/>
          </p:cNvSpPr>
          <p:nvPr/>
        </p:nvSpPr>
        <p:spPr>
          <a:xfrm>
            <a:off x="4988560" y="3190240"/>
            <a:ext cx="6578600" cy="2143761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61963" indent="-2619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●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28650" indent="-24447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96925" indent="-2301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1088" indent="-3317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→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Submission rejected if validation fails.</a:t>
            </a:r>
          </a:p>
          <a:p>
            <a:pPr lvl="1"/>
            <a:r>
              <a:rPr lang="en-US" dirty="0"/>
              <a:t>Submitter receives deficiency notice.</a:t>
            </a:r>
          </a:p>
          <a:p>
            <a:pPr lvl="1"/>
            <a:r>
              <a:rPr lang="en-US" dirty="0"/>
              <a:t>Notice includes error type and correction requirements.</a:t>
            </a:r>
          </a:p>
          <a:p>
            <a:pPr lvl="1"/>
            <a:r>
              <a:rPr lang="en-US" dirty="0"/>
              <a:t>Submitter must correct and resubmit encrypted package in 14 days or request an extension.</a:t>
            </a:r>
          </a:p>
        </p:txBody>
      </p:sp>
    </p:spTree>
    <p:extLst>
      <p:ext uri="{BB962C8B-B14F-4D97-AF65-F5344CB8AC3E}">
        <p14:creationId xmlns:p14="http://schemas.microsoft.com/office/powerpoint/2010/main" val="35143079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BC005-93DD-412E-8D9F-8BE872A33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File and Field Level Validation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561B76-CB00-4A75-A4F2-3DC1993E7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B24A87-2625-4BF7-8227-AC4161FF54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80" y="1982008"/>
            <a:ext cx="2915920" cy="3680091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52C0D73-60B8-4604-9301-DABE97510134}"/>
              </a:ext>
            </a:extLst>
          </p:cNvPr>
          <p:cNvSpPr txBox="1">
            <a:spLocks/>
          </p:cNvSpPr>
          <p:nvPr/>
        </p:nvSpPr>
        <p:spPr>
          <a:xfrm>
            <a:off x="4935220" y="1905158"/>
            <a:ext cx="5928360" cy="3047683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61963" indent="-2619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●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28650" indent="-24447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96925" indent="-2301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1088" indent="-3317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→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4a. Checks naming conventions.</a:t>
            </a:r>
          </a:p>
          <a:p>
            <a:pPr lvl="1"/>
            <a:r>
              <a:rPr lang="en-US" dirty="0"/>
              <a:t>Verifies reporting month and submitter identity.</a:t>
            </a:r>
          </a:p>
          <a:p>
            <a:pPr lvl="1"/>
            <a:r>
              <a:rPr lang="en-US" dirty="0"/>
              <a:t>Confirms file structure meets TX APCD standards.</a:t>
            </a:r>
          </a:p>
          <a:p>
            <a:pPr lvl="1"/>
            <a:r>
              <a:rPr lang="en-US" dirty="0"/>
              <a:t>Ensures required columns are present.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3AF0875-1923-4831-9768-DBA7E5F9E48D}"/>
              </a:ext>
            </a:extLst>
          </p:cNvPr>
          <p:cNvSpPr txBox="1">
            <a:spLocks/>
          </p:cNvSpPr>
          <p:nvPr/>
        </p:nvSpPr>
        <p:spPr>
          <a:xfrm>
            <a:off x="4935220" y="3822053"/>
            <a:ext cx="6395720" cy="2070747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61963" indent="-2619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●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28650" indent="-24447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96925" indent="-2301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1088" indent="-3317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→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4b. Ensures presence of required data fields.</a:t>
            </a:r>
          </a:p>
          <a:p>
            <a:pPr lvl="1"/>
            <a:r>
              <a:rPr lang="en-US" dirty="0"/>
              <a:t>Validates data types (char, numeric, integer, decimal).</a:t>
            </a:r>
          </a:p>
          <a:p>
            <a:pPr lvl="1"/>
            <a:r>
              <a:rPr lang="en-US" dirty="0"/>
              <a:t>Checks formats: ZIP code, dates (YYYY-MM-DD), standard code sets.</a:t>
            </a:r>
          </a:p>
          <a:p>
            <a:pPr lvl="1"/>
            <a:r>
              <a:rPr lang="en-US" dirty="0"/>
              <a:t>System updates Submission Log with results.</a:t>
            </a:r>
          </a:p>
        </p:txBody>
      </p:sp>
    </p:spTree>
    <p:extLst>
      <p:ext uri="{BB962C8B-B14F-4D97-AF65-F5344CB8AC3E}">
        <p14:creationId xmlns:p14="http://schemas.microsoft.com/office/powerpoint/2010/main" val="37760686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CC71E-99DF-4EC3-86B7-727AD8B9E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Validation Errors?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2E6E00-CB95-4A62-905D-0BC787C76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15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5C173E-0284-4F55-A8B2-8EBF12BDB0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2264865"/>
            <a:ext cx="2509520" cy="17432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FB1402-99D1-4A96-86C0-D473F6EA66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280" y="4146084"/>
            <a:ext cx="2855679" cy="1949113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C9F2A3B-6EAB-4690-BD9A-577F23FA1A6E}"/>
              </a:ext>
            </a:extLst>
          </p:cNvPr>
          <p:cNvSpPr txBox="1">
            <a:spLocks/>
          </p:cNvSpPr>
          <p:nvPr/>
        </p:nvSpPr>
        <p:spPr>
          <a:xfrm>
            <a:off x="5293360" y="2649565"/>
            <a:ext cx="5582920" cy="966005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61963" indent="-2619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●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28650" indent="-24447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96925" indent="-2301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1088" indent="-3317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→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If validation errors exist → proceed to Box 5.</a:t>
            </a:r>
          </a:p>
          <a:p>
            <a:pPr lvl="1"/>
            <a:r>
              <a:rPr lang="en-US" dirty="0"/>
              <a:t>If no errors → move to APCD Staging.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86E5EDA-65F0-45D3-BD8E-B138C957DC09}"/>
              </a:ext>
            </a:extLst>
          </p:cNvPr>
          <p:cNvSpPr txBox="1">
            <a:spLocks/>
          </p:cNvSpPr>
          <p:nvPr/>
        </p:nvSpPr>
        <p:spPr>
          <a:xfrm>
            <a:off x="5293360" y="4227850"/>
            <a:ext cx="6060440" cy="1867348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61963" indent="-2619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●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28650" indent="-24447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96925" indent="-2301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1088" indent="-3317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→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Files with validation errors are rejected.</a:t>
            </a:r>
          </a:p>
          <a:p>
            <a:pPr lvl="1"/>
            <a:r>
              <a:rPr lang="en-US"/>
              <a:t>Submitter receives detailed error report.</a:t>
            </a:r>
          </a:p>
          <a:p>
            <a:pPr lvl="1"/>
            <a:r>
              <a:rPr lang="en-US"/>
              <a:t>Report identifies file, row, field, and error type.</a:t>
            </a:r>
          </a:p>
          <a:p>
            <a:pPr lvl="1"/>
            <a:r>
              <a:rPr lang="en-US"/>
              <a:t>Submitter must correct and resubmit new encrypted package.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0259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B49F8-57A8-41F8-8827-0C7AA28C5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APCD Staging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06A4BB-6DAB-457E-85EF-293EE61C1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16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548B46-F58D-4F17-B866-A30D6C5942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40" y="1737360"/>
            <a:ext cx="2948080" cy="3308635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0DE5DFE-6739-45CF-A225-42A396EBCBD9}"/>
              </a:ext>
            </a:extLst>
          </p:cNvPr>
          <p:cNvSpPr txBox="1">
            <a:spLocks/>
          </p:cNvSpPr>
          <p:nvPr/>
        </p:nvSpPr>
        <p:spPr>
          <a:xfrm>
            <a:off x="5044440" y="2031999"/>
            <a:ext cx="6111240" cy="2458403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61963" indent="-2619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●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28650" indent="-24447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96925" indent="-2301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1088" indent="-3317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→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Files passing all validation steps enter APCD Staging.</a:t>
            </a:r>
          </a:p>
          <a:p>
            <a:pPr lvl="1"/>
            <a:r>
              <a:rPr lang="en-US" dirty="0"/>
              <a:t>Submitter receives detailed report.</a:t>
            </a:r>
          </a:p>
          <a:p>
            <a:pPr lvl="1"/>
            <a:r>
              <a:rPr lang="en-US" dirty="0"/>
              <a:t>Staged files support standardization and normalization.</a:t>
            </a:r>
          </a:p>
          <a:p>
            <a:pPr lvl="1"/>
            <a:r>
              <a:rPr lang="en-US" dirty="0"/>
              <a:t>Additional Quality Review</a:t>
            </a:r>
          </a:p>
          <a:p>
            <a:pPr lvl="1"/>
            <a:r>
              <a:rPr lang="en-US" dirty="0"/>
              <a:t>Files become available for aggregation and analytic loading.</a:t>
            </a:r>
          </a:p>
        </p:txBody>
      </p:sp>
    </p:spTree>
    <p:extLst>
      <p:ext uri="{BB962C8B-B14F-4D97-AF65-F5344CB8AC3E}">
        <p14:creationId xmlns:p14="http://schemas.microsoft.com/office/powerpoint/2010/main" val="36082532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BEEDD-B063-4B87-816C-4868C1FD6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Automatic Report to Submitter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5944E5-1D04-43C5-B4F5-E37FB1CA7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17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1D3D65-2557-4FA2-884F-B3E9674758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117" y="1739369"/>
            <a:ext cx="12213118" cy="326951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5BDDFBE-C03D-4262-84AF-4F4110B85ABA}"/>
              </a:ext>
            </a:extLst>
          </p:cNvPr>
          <p:cNvSpPr txBox="1">
            <a:spLocks/>
          </p:cNvSpPr>
          <p:nvPr/>
        </p:nvSpPr>
        <p:spPr>
          <a:xfrm>
            <a:off x="848360" y="5230583"/>
            <a:ext cx="10495280" cy="2458403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61963" indent="-2619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●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28650" indent="-24447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96925" indent="-2301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1088" indent="-3317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→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Validation Reports – Automatically Created and Sent</a:t>
            </a:r>
          </a:p>
          <a:p>
            <a:pPr lvl="1" algn="ctr"/>
            <a:r>
              <a:rPr lang="en-US" dirty="0"/>
              <a:t>HTML report that reveals overall validation result.</a:t>
            </a:r>
          </a:p>
        </p:txBody>
      </p:sp>
    </p:spTree>
    <p:extLst>
      <p:ext uri="{BB962C8B-B14F-4D97-AF65-F5344CB8AC3E}">
        <p14:creationId xmlns:p14="http://schemas.microsoft.com/office/powerpoint/2010/main" val="17921930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1B1C2-7885-400F-8287-A09455F53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Automatic Report to Submitter- </a:t>
            </a:r>
            <a:br>
              <a:rPr lang="en-US" dirty="0"/>
            </a:br>
            <a:r>
              <a:rPr lang="en-US" dirty="0"/>
              <a:t>Pt 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C8121C-92A6-4529-AEE4-34D817487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18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C2636A-BBBF-43E2-BA96-7B81F71265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5735"/>
            <a:ext cx="12192000" cy="3380769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EDE7EC0-F904-4FFE-A186-BBA5882ED031}"/>
              </a:ext>
            </a:extLst>
          </p:cNvPr>
          <p:cNvSpPr txBox="1">
            <a:spLocks/>
          </p:cNvSpPr>
          <p:nvPr/>
        </p:nvSpPr>
        <p:spPr>
          <a:xfrm>
            <a:off x="878840" y="4936504"/>
            <a:ext cx="10495280" cy="2458403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61963" indent="-2619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●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28650" indent="-24447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96925" indent="-2301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1088" indent="-3317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→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Validation Reports – Automatically Created and Sent</a:t>
            </a:r>
          </a:p>
          <a:p>
            <a:pPr lvl="1" algn="ctr"/>
            <a:r>
              <a:rPr lang="en-US" dirty="0"/>
              <a:t>HTML report also provides a field level result.</a:t>
            </a:r>
          </a:p>
          <a:p>
            <a:pPr lvl="1" algn="ctr"/>
            <a:r>
              <a:rPr lang="en-US" dirty="0"/>
              <a:t>If this field had failed – the status would be red along with the percentage of lines that contained unexpected results.</a:t>
            </a:r>
          </a:p>
        </p:txBody>
      </p:sp>
    </p:spTree>
    <p:extLst>
      <p:ext uri="{BB962C8B-B14F-4D97-AF65-F5344CB8AC3E}">
        <p14:creationId xmlns:p14="http://schemas.microsoft.com/office/powerpoint/2010/main" val="31486885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792CA-0C9C-42A8-9590-597BC44E5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Substantive Data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72681-08E1-443D-829D-0F05075C5C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/>
              <a:t>Example - Missing Members</a:t>
            </a:r>
          </a:p>
          <a:p>
            <a:pPr marL="827723" lvl="1" indent="-457200">
              <a:buFont typeface="Wingdings" panose="05000000000000000000" pitchFamily="2" charset="2"/>
              <a:buChar char="§"/>
            </a:pPr>
            <a:r>
              <a:rPr lang="en-US" dirty="0"/>
              <a:t>We are discovering a difference in the Member Eligibility File and actual members in claims for whom services are covered/paid.</a:t>
            </a:r>
          </a:p>
          <a:p>
            <a:pPr marL="994410" lvl="2" indent="-457200">
              <a:buFont typeface="Wingdings" panose="05000000000000000000" pitchFamily="2" charset="2"/>
              <a:buChar char="§"/>
            </a:pPr>
            <a:r>
              <a:rPr lang="en-US" dirty="0"/>
              <a:t>More members get claims paid versus those who appear in claims</a:t>
            </a:r>
          </a:p>
          <a:p>
            <a:pPr marL="1162685" lvl="3" indent="-457200">
              <a:buFont typeface="Wingdings" panose="05000000000000000000" pitchFamily="2" charset="2"/>
              <a:buChar char="v"/>
            </a:pPr>
            <a:r>
              <a:rPr lang="en-US" sz="1700" dirty="0"/>
              <a:t>Payors explain that “retroactive terminations” are an explanation.  </a:t>
            </a:r>
          </a:p>
          <a:p>
            <a:pPr marL="1162685" lvl="3" indent="-457200">
              <a:buFont typeface="Wingdings" panose="05000000000000000000" pitchFamily="2" charset="2"/>
              <a:buChar char="v"/>
            </a:pPr>
            <a:r>
              <a:rPr lang="en-US" sz="1700" dirty="0"/>
              <a:t>When the claim is first adjudicated the member is considered covered</a:t>
            </a:r>
          </a:p>
          <a:p>
            <a:pPr marL="1162685" lvl="3" indent="-457200">
              <a:buFont typeface="Wingdings" panose="05000000000000000000" pitchFamily="2" charset="2"/>
              <a:buChar char="v"/>
            </a:pPr>
            <a:r>
              <a:rPr lang="en-US" sz="1700" dirty="0"/>
              <a:t>Only later, the payor is informed that the member has left the group.</a:t>
            </a:r>
          </a:p>
          <a:p>
            <a:pPr marL="827723" lvl="1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Or, eligible members who have no medical claims are not recorded in the eligibility files (silent members)</a:t>
            </a:r>
          </a:p>
          <a:p>
            <a:pPr marL="827723" lvl="1" indent="-457200">
              <a:buFont typeface="Wingdings" panose="05000000000000000000" pitchFamily="2" charset="2"/>
              <a:buChar char="§"/>
            </a:pPr>
            <a:r>
              <a:rPr lang="en-US" dirty="0"/>
              <a:t>Another explanation is that members who were Texas residents are no longer living in Texas.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/>
              <a:t>Submitter Forum – Bi-Monthly interaction with payors.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ADB265-27F6-4EEA-8D4C-690E81470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6358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792CA-0C9C-42A8-9590-597BC44E5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Substantive Data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72681-08E1-443D-829D-0F05075C5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2894" y="1892241"/>
            <a:ext cx="5686520" cy="541444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/>
              <a:t>However – even with substantive data review – we are moving toward automation: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ADB265-27F6-4EEA-8D4C-690E81470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20</a:t>
            </a:fld>
            <a:endParaRPr lang="en-US" dirty="0"/>
          </a:p>
        </p:txBody>
      </p:sp>
      <p:pic>
        <p:nvPicPr>
          <p:cNvPr id="1026" name="Picture 2" descr="image002">
            <a:extLst>
              <a:ext uri="{FF2B5EF4-FFF2-40B4-BE49-F238E27FC236}">
                <a16:creationId xmlns:a16="http://schemas.microsoft.com/office/drawing/2014/main" id="{15AAC1B0-E20C-48FB-9E78-48E0D2192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" y="2681383"/>
            <a:ext cx="10558692" cy="3485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68421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A22E0-4D25-45F0-B1A7-0E1F78843D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National Engagement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8F4EE5-B751-4347-A28A-E2E8C832F9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Denied claims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1A0679-0934-485E-BB57-C052C917C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9466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B4928-EDB0-4EB3-9135-9B3A4C506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Denied Claims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8DED3-27A8-4D6D-AB97-A926112A5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dirty="0"/>
              <a:t>Peer states are seeking our insight. Two state APCDs recently contacted Texas to understand how the TX‑APCD collects and classifies denied claims, reflecting growing interest in our practical implementation choices.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dirty="0"/>
              <a:t>Only denied claims with a CARC on the TX‑APCD’s approved list must be reported. If a denial uses a CARC not on the list, the payor does not need to submit that claim.</a:t>
            </a:r>
          </a:p>
          <a:p>
            <a:pPr marL="827723" lvl="1" indent="-457200">
              <a:buFont typeface="Wingdings" panose="05000000000000000000" pitchFamily="2" charset="2"/>
              <a:buChar char="q"/>
            </a:pPr>
            <a:r>
              <a:rPr lang="en-US" dirty="0"/>
              <a:t>CARC 16 – Claim/service lacks information or has errors.</a:t>
            </a:r>
          </a:p>
          <a:p>
            <a:pPr marL="827723" lvl="1" indent="-457200">
              <a:buFont typeface="Wingdings" panose="05000000000000000000" pitchFamily="2" charset="2"/>
              <a:buChar char="q"/>
            </a:pPr>
            <a:r>
              <a:rPr lang="en-US" dirty="0"/>
              <a:t>CARC 17 – Requested information not provided or insufficient.</a:t>
            </a:r>
          </a:p>
          <a:p>
            <a:pPr marL="827723" lvl="1" indent="-457200">
              <a:buFont typeface="Wingdings" panose="05000000000000000000" pitchFamily="2" charset="2"/>
              <a:buChar char="q"/>
            </a:pPr>
            <a:r>
              <a:rPr lang="en-US" dirty="0"/>
              <a:t>CARC 18 – Duplicate claim/service.</a:t>
            </a:r>
          </a:p>
          <a:p>
            <a:pPr marL="827723" lvl="1" indent="-457200">
              <a:buFont typeface="Wingdings" panose="05000000000000000000" pitchFamily="2" charset="2"/>
              <a:buChar char="q"/>
            </a:pPr>
            <a:r>
              <a:rPr lang="en-US" dirty="0"/>
              <a:t>CARC 19 – Claim denied because adjusted claim was already processed.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</a:rPr>
              <a:t>Denied claims have value as the services were performed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dirty="0"/>
              <a:t>Because Texas has a clear CARC‑based framework for capturing denied claims, other states are looking to our structure and rules as they develop their own approaches.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15E612-9C81-4C31-9AC2-F3391947C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097301"/>
      </p:ext>
    </p:extLst>
  </p:cSld>
  <p:clrMapOvr>
    <a:masterClrMapping/>
  </p:clrMapOvr>
</p:sld>
</file>

<file path=ppt/theme/theme1.xml><?xml version="1.0" encoding="utf-8"?>
<a:theme xmlns:a="http://schemas.openxmlformats.org/drawingml/2006/main" name="2_Retrospect">
  <a:themeElements>
    <a:clrScheme name="SPH colors">
      <a:dk1>
        <a:sysClr val="windowText" lastClr="000000"/>
      </a:dk1>
      <a:lt1>
        <a:sysClr val="window" lastClr="FFFFFF"/>
      </a:lt1>
      <a:dk2>
        <a:srgbClr val="002856"/>
      </a:dk2>
      <a:lt2>
        <a:srgbClr val="E7E6E6"/>
      </a:lt2>
      <a:accent1>
        <a:srgbClr val="AE6042"/>
      </a:accent1>
      <a:accent2>
        <a:srgbClr val="002856"/>
      </a:accent2>
      <a:accent3>
        <a:srgbClr val="757578"/>
      </a:accent3>
      <a:accent4>
        <a:srgbClr val="F2B826"/>
      </a:accent4>
      <a:accent5>
        <a:srgbClr val="4E738A"/>
      </a:accent5>
      <a:accent6>
        <a:srgbClr val="7D708F"/>
      </a:accent6>
      <a:hlink>
        <a:srgbClr val="0563C1"/>
      </a:hlink>
      <a:folHlink>
        <a:srgbClr val="954F72"/>
      </a:folHlink>
    </a:clrScheme>
    <a:fontScheme name="Custom 2">
      <a:majorFont>
        <a:latin typeface="Univers"/>
        <a:ea typeface=""/>
        <a:cs typeface=""/>
      </a:majorFont>
      <a:minorFont>
        <a:latin typeface="Arial"/>
        <a:ea typeface=""/>
        <a:cs typeface="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1_Custom Design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c6fe43f-4d3d-4767-a55a-5f71540c938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0F2A2C4B4154B838F041B9B68DB92" ma:contentTypeVersion="18" ma:contentTypeDescription="Create a new document." ma:contentTypeScope="" ma:versionID="7cb639964fe0552e4bde2b4f2e38e2a2">
  <xsd:schema xmlns:xsd="http://www.w3.org/2001/XMLSchema" xmlns:xs="http://www.w3.org/2001/XMLSchema" xmlns:p="http://schemas.microsoft.com/office/2006/metadata/properties" xmlns:ns3="49617753-4e74-4843-8c75-af2d0aba7e25" xmlns:ns4="8c6fe43f-4d3d-4767-a55a-5f71540c9384" targetNamespace="http://schemas.microsoft.com/office/2006/metadata/properties" ma:root="true" ma:fieldsID="a36fc4cadf654a6de0c12564603270cd" ns3:_="" ns4:_="">
    <xsd:import namespace="49617753-4e74-4843-8c75-af2d0aba7e25"/>
    <xsd:import namespace="8c6fe43f-4d3d-4767-a55a-5f71540c938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LengthInSeconds" minOccurs="0"/>
                <xsd:element ref="ns4:MediaServiceOCR" minOccurs="0"/>
                <xsd:element ref="ns4:_activity" minOccurs="0"/>
                <xsd:element ref="ns4:MediaServiceObjectDetectorVersions" minOccurs="0"/>
                <xsd:element ref="ns4:MediaServiceSearchProperties" minOccurs="0"/>
                <xsd:element ref="ns4:MediaServiceSystemTags" minOccurs="0"/>
                <xsd:element ref="ns4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617753-4e74-4843-8c75-af2d0aba7e2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6fe43f-4d3d-4767-a55a-5f71540c93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DFE7CD6-E4F0-4138-8382-C7F794135A2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F3D9659-7E0C-444E-B740-A23B545517A2}">
  <ds:schemaRefs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purl.org/dc/dcmitype/"/>
    <ds:schemaRef ds:uri="8c6fe43f-4d3d-4767-a55a-5f71540c9384"/>
    <ds:schemaRef ds:uri="http://purl.org/dc/elements/1.1/"/>
    <ds:schemaRef ds:uri="49617753-4e74-4843-8c75-af2d0aba7e25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FE491BF-38CB-452C-8B75-4F8EDBC5FF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617753-4e74-4843-8c75-af2d0aba7e25"/>
    <ds:schemaRef ds:uri="8c6fe43f-4d3d-4767-a55a-5f71540c93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1370</Words>
  <Application>Microsoft Office PowerPoint</Application>
  <PresentationFormat>Widescreen</PresentationFormat>
  <Paragraphs>173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Aptos</vt:lpstr>
      <vt:lpstr>Aptos Display</vt:lpstr>
      <vt:lpstr>Arial</vt:lpstr>
      <vt:lpstr>Calibri</vt:lpstr>
      <vt:lpstr>Calibri Light</vt:lpstr>
      <vt:lpstr>Courier New</vt:lpstr>
      <vt:lpstr>Helvetica Light</vt:lpstr>
      <vt:lpstr>Univers</vt:lpstr>
      <vt:lpstr>Wingdings</vt:lpstr>
      <vt:lpstr>Wingdings 2</vt:lpstr>
      <vt:lpstr>2_Retrospect</vt:lpstr>
      <vt:lpstr>1_Custom Design</vt:lpstr>
      <vt:lpstr>TX-APCD Advisory Group Meeting</vt:lpstr>
      <vt:lpstr>Welcome and Agenda</vt:lpstr>
      <vt:lpstr>Welcome and Agenda</vt:lpstr>
      <vt:lpstr>Application Framework - Purpose and Context</vt:lpstr>
      <vt:lpstr>Data Request Stages</vt:lpstr>
      <vt:lpstr>Data Request Status</vt:lpstr>
      <vt:lpstr>PowerPoint Presentation</vt:lpstr>
      <vt:lpstr>Data Provisioning Stages</vt:lpstr>
      <vt:lpstr>Full Process – Intake to Access</vt:lpstr>
      <vt:lpstr>Meeting the Challenge of Data Quality and Validation</vt:lpstr>
      <vt:lpstr>PowerPoint Presentation</vt:lpstr>
      <vt:lpstr>Managed File Transfer</vt:lpstr>
      <vt:lpstr>Package Validation Failure</vt:lpstr>
      <vt:lpstr>File and Field Level Validation</vt:lpstr>
      <vt:lpstr>Data Validation Errors?</vt:lpstr>
      <vt:lpstr>APCD Staging</vt:lpstr>
      <vt:lpstr>Automatic Report to Submitter</vt:lpstr>
      <vt:lpstr>Automatic Report to Submitter-  Pt 2</vt:lpstr>
      <vt:lpstr>Substantive Data Review</vt:lpstr>
      <vt:lpstr>Substantive Data Review</vt:lpstr>
      <vt:lpstr>National Engagement</vt:lpstr>
      <vt:lpstr>Denied Claims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2025-09-18T16:53:53Z</dcterms:created>
  <dcterms:modified xsi:type="dcterms:W3CDTF">2026-03-25T02:29:01Z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0x0101008BB0F2A2C4B4154B838F041B9B68DB92</vt:lpwstr>
  </property>
</Properties>
</file>