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99" r:id="rId2"/>
    <p:sldId id="605" r:id="rId3"/>
    <p:sldId id="330" r:id="rId4"/>
    <p:sldId id="331" r:id="rId5"/>
    <p:sldId id="332" r:id="rId6"/>
    <p:sldId id="333" r:id="rId7"/>
    <p:sldId id="334" r:id="rId8"/>
    <p:sldId id="336" r:id="rId9"/>
    <p:sldId id="337" r:id="rId10"/>
    <p:sldId id="338" r:id="rId11"/>
    <p:sldId id="607" r:id="rId12"/>
    <p:sldId id="600" r:id="rId13"/>
    <p:sldId id="601" r:id="rId14"/>
    <p:sldId id="602" r:id="rId15"/>
    <p:sldId id="603" r:id="rId16"/>
    <p:sldId id="604" r:id="rId17"/>
    <p:sldId id="608" r:id="rId18"/>
    <p:sldId id="5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6CC"/>
    <a:srgbClr val="D58E71"/>
    <a:srgbClr val="914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1707-7629-F22C-107A-6B94FFA27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50ABF-2846-007A-33F6-8BC165483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C68C6-C8A6-30FD-F30D-BC31526192E2}"/>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F9646E58-EAD7-5A77-ACA1-03B9228DA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80339-CED9-89C4-142D-5C3351D0D606}"/>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340937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8DA1-FE99-F3FA-05D1-D51A0A3A41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FCBC0-6DAD-F96D-47D0-861379235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F486E-CA6E-57E1-0931-24692FDC1C1D}"/>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24F040D2-F46A-1E84-8183-575033940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E0591-A7C2-5BC0-8BBA-59E5050D03F2}"/>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137071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59805-1351-2A14-78BD-53746A0C1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2E0185-0ADB-B365-AD1F-BD0294932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80E5F-99B2-69E6-699B-469E068260E3}"/>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E2B313FE-8AEC-1F37-9C22-AEE87A3F1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40E19-B74E-4707-1B58-A3CBEBB22968}"/>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96480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822960"/>
            <a:ext cx="6840110" cy="4663440"/>
          </a:xfrm>
          <a:prstGeom prst="rect">
            <a:avLst/>
          </a:prstGeom>
        </p:spPr>
        <p:txBody>
          <a:bodyPr anchor="ctr">
            <a:noAutofit/>
          </a:bodyPr>
          <a:lstStyle>
            <a:lvl1pPr algn="l">
              <a:lnSpc>
                <a:spcPct val="100000"/>
              </a:lnSpc>
              <a:defRPr sz="6000" b="1" i="0" cap="all" baseline="0">
                <a:solidFill>
                  <a:schemeClr val="tx2"/>
                </a:solidFill>
                <a:latin typeface="+mj-lt"/>
              </a:defRPr>
            </a:lvl1pPr>
          </a:lstStyle>
          <a:p>
            <a:endParaRPr lang="en-US" noProof="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822960" y="5559552"/>
            <a:ext cx="6840110"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7793736" y="0"/>
            <a:ext cx="4398264" cy="6857999"/>
          </a:xfrm>
          <a:noFill/>
        </p:spPr>
        <p:txBody>
          <a:bodyPr anchor="t"/>
          <a:lstStyle>
            <a:lvl1pPr marL="0" indent="0" algn="ctr">
              <a:buNone/>
              <a:defRPr/>
            </a:lvl1pPr>
          </a:lstStyle>
          <a:p>
            <a:endParaRPr lang="en-US" noProof="0"/>
          </a:p>
        </p:txBody>
      </p:sp>
    </p:spTree>
    <p:extLst>
      <p:ext uri="{BB962C8B-B14F-4D97-AF65-F5344CB8AC3E}">
        <p14:creationId xmlns:p14="http://schemas.microsoft.com/office/powerpoint/2010/main" val="60701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C376-1C54-97AA-8EF3-C7514FE64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83CA2-215E-B92E-8CA4-4DC8EAAC9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B3B0-B2F1-EAEF-BF8D-1302A80B4E66}"/>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8CF0B962-1F1C-D789-0624-EA263C1E8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30DE5-BE15-89FD-A10E-2962D3D9D7D0}"/>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103607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3AA0-5E2E-6146-7B99-135E6F6C7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AD528E-E81B-2292-1829-C043C53768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BBAC9-0B6D-B07C-F34D-C02AD766513B}"/>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F2C1C655-5D66-BA7B-A9C9-43533F218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9B82F-03EF-2D26-DC71-ACCF02DE381C}"/>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31321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20C8-0BF5-4995-640B-6D5B25FD3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38505-170C-73F9-6E78-28A9813BD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6B4D36-E065-20CC-3456-AA0176A47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29EDD-3935-BCCC-CB6D-56942B48B87B}"/>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6" name="Footer Placeholder 5">
            <a:extLst>
              <a:ext uri="{FF2B5EF4-FFF2-40B4-BE49-F238E27FC236}">
                <a16:creationId xmlns:a16="http://schemas.microsoft.com/office/drawing/2014/main" id="{CEB4B620-38A0-E62E-3F81-1A717B72C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D5E28-6B90-19A8-912B-67380BF101AF}"/>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10058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45C6-8131-1C19-F5C1-41E3C50DFF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4F27E2-784A-C721-D00A-E4F571447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C97DCE-D21B-E8FD-1FA9-CE50C5DC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FBBBC-A57E-0F61-A1A5-83E04E6B8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B928E-1966-52F8-1CD7-E406DE167E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11728-6D4D-E58E-5153-6AC8DCC63262}"/>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8" name="Footer Placeholder 7">
            <a:extLst>
              <a:ext uri="{FF2B5EF4-FFF2-40B4-BE49-F238E27FC236}">
                <a16:creationId xmlns:a16="http://schemas.microsoft.com/office/drawing/2014/main" id="{9F67B3A0-7662-D9C7-503C-2B6498AA3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4EF88-028C-E01B-2F9F-0B2573864FCB}"/>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243672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9D43-3524-ADFA-4046-B3D5F0A71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5D1C4-766E-D2F7-731C-AE669A56015F}"/>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4" name="Footer Placeholder 3">
            <a:extLst>
              <a:ext uri="{FF2B5EF4-FFF2-40B4-BE49-F238E27FC236}">
                <a16:creationId xmlns:a16="http://schemas.microsoft.com/office/drawing/2014/main" id="{72F0212B-2954-E7D1-4978-0A4141A062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A5D20-D3FB-1CD0-5E16-1B9EBEEDF572}"/>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360880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E6EF4-EE43-E48D-6209-247604568546}"/>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3" name="Footer Placeholder 2">
            <a:extLst>
              <a:ext uri="{FF2B5EF4-FFF2-40B4-BE49-F238E27FC236}">
                <a16:creationId xmlns:a16="http://schemas.microsoft.com/office/drawing/2014/main" id="{948087CB-E69C-7702-20E0-443C66AAB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BD45C-F6F0-1681-30F1-D79065C22756}"/>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183621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E3C8-26BB-5C30-67EE-6E8966788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C9AE7-D733-B672-DF0B-418764BAD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D77961-9402-ABBE-9292-10463B35D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C4CD0-D955-9FA6-F80B-32AF7BDEA1F9}"/>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6" name="Footer Placeholder 5">
            <a:extLst>
              <a:ext uri="{FF2B5EF4-FFF2-40B4-BE49-F238E27FC236}">
                <a16:creationId xmlns:a16="http://schemas.microsoft.com/office/drawing/2014/main" id="{7AAE1AD6-CA59-8421-105D-CD035FC29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6EF50-B577-11C9-2A0C-948EFD7BF440}"/>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35291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960A-5DDB-8F68-2BF6-BC0608669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66A66-BE84-5C5C-F664-3959D516F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6A526-6918-721A-1C13-55C067D36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5A450-20B9-B6E1-ECF1-23695ECE9281}"/>
              </a:ext>
            </a:extLst>
          </p:cNvPr>
          <p:cNvSpPr>
            <a:spLocks noGrp="1"/>
          </p:cNvSpPr>
          <p:nvPr>
            <p:ph type="dt" sz="half" idx="10"/>
          </p:nvPr>
        </p:nvSpPr>
        <p:spPr/>
        <p:txBody>
          <a:bodyPr/>
          <a:lstStyle/>
          <a:p>
            <a:fld id="{6B3089DA-46B0-493D-86AC-9E829E7C643C}" type="datetimeFigureOut">
              <a:rPr lang="en-US" smtClean="0"/>
              <a:t>4/8/2025</a:t>
            </a:fld>
            <a:endParaRPr lang="en-US"/>
          </a:p>
        </p:txBody>
      </p:sp>
      <p:sp>
        <p:nvSpPr>
          <p:cNvPr id="6" name="Footer Placeholder 5">
            <a:extLst>
              <a:ext uri="{FF2B5EF4-FFF2-40B4-BE49-F238E27FC236}">
                <a16:creationId xmlns:a16="http://schemas.microsoft.com/office/drawing/2014/main" id="{EACB40CD-076C-A2E3-7E6F-4DB44D5C7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9AEEE-25A7-CD33-F57E-3B3563FE186C}"/>
              </a:ext>
            </a:extLst>
          </p:cNvPr>
          <p:cNvSpPr>
            <a:spLocks noGrp="1"/>
          </p:cNvSpPr>
          <p:nvPr>
            <p:ph type="sldNum" sz="quarter" idx="12"/>
          </p:nvPr>
        </p:nvSpPr>
        <p:spPr/>
        <p:txBody>
          <a:bodyPr/>
          <a:lstStyle/>
          <a:p>
            <a:fld id="{7F5015A0-2690-4A08-8C27-BE084FCE852F}" type="slidenum">
              <a:rPr lang="en-US" smtClean="0"/>
              <a:t>‹#›</a:t>
            </a:fld>
            <a:endParaRPr lang="en-US"/>
          </a:p>
        </p:txBody>
      </p:sp>
    </p:spTree>
    <p:extLst>
      <p:ext uri="{BB962C8B-B14F-4D97-AF65-F5344CB8AC3E}">
        <p14:creationId xmlns:p14="http://schemas.microsoft.com/office/powerpoint/2010/main" val="378327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0EF4D-B9E3-A1F5-E4F8-FA1A60B7C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232903-4494-0D96-269F-605FB31466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4BE75-5F07-25A6-A3F1-2F1CF5E45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3089DA-46B0-493D-86AC-9E829E7C643C}" type="datetimeFigureOut">
              <a:rPr lang="en-US" smtClean="0"/>
              <a:t>4/8/2025</a:t>
            </a:fld>
            <a:endParaRPr lang="en-US"/>
          </a:p>
        </p:txBody>
      </p:sp>
      <p:sp>
        <p:nvSpPr>
          <p:cNvPr id="5" name="Footer Placeholder 4">
            <a:extLst>
              <a:ext uri="{FF2B5EF4-FFF2-40B4-BE49-F238E27FC236}">
                <a16:creationId xmlns:a16="http://schemas.microsoft.com/office/drawing/2014/main" id="{F2293642-5148-D2BC-CD8A-DD6C3B9B2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50E44-D048-6C09-87B9-51020E6EC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015A0-2690-4A08-8C27-BE084FCE852F}" type="slidenum">
              <a:rPr lang="en-US" smtClean="0"/>
              <a:t>‹#›</a:t>
            </a:fld>
            <a:endParaRPr lang="en-US"/>
          </a:p>
        </p:txBody>
      </p:sp>
    </p:spTree>
    <p:extLst>
      <p:ext uri="{BB962C8B-B14F-4D97-AF65-F5344CB8AC3E}">
        <p14:creationId xmlns:p14="http://schemas.microsoft.com/office/powerpoint/2010/main" val="162872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37998438/" TargetMode="External"/><Relationship Id="rId2" Type="http://schemas.openxmlformats.org/officeDocument/2006/relationships/hyperlink" Target="https://pubmed.ncbi.nlm.nih.gov/39069288/" TargetMode="Externa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pubmed.ncbi.nlm.nih.gov/36203664/" TargetMode="External"/><Relationship Id="rId4" Type="http://schemas.openxmlformats.org/officeDocument/2006/relationships/hyperlink" Target="https://pubmed.ncbi.nlm.nih.gov/3650110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urldefense.proofpoint.com/v2/url?u=https-3A__doi.org_10.1123_jpah.2021-2D0301&amp;d=DwMFAA&amp;c=bKRySV-ouEg_AT-w2QWsTdd9X__KYh9Eq2fdmQDVZgw&amp;r=m7YYWXM2_ntYpvHS22MM5yHI4EPHYdRt0iyfFReYjag&amp;m=vRMKhhg5mv5m0xC2CZrOtrPHNPxfXJxfLiLxehuRyqo&amp;s=OLXBeSDGiHyDHKEtP3-HfB3DbC_VgWaHKy9bzTMii5Q&amp;e=" TargetMode="External"/><Relationship Id="rId7" Type="http://schemas.openxmlformats.org/officeDocument/2006/relationships/hyperlink" Target="https://doi.org/10.3389/fmed.2021.661353" TargetMode="External"/><Relationship Id="rId2" Type="http://schemas.openxmlformats.org/officeDocument/2006/relationships/hyperlink" Target="https://pubmed.ncbi.nlm.nih.gov/35061997/" TargetMode="External"/><Relationship Id="rId1" Type="http://schemas.openxmlformats.org/officeDocument/2006/relationships/slideLayout" Target="../slideLayouts/slideLayout12.xml"/><Relationship Id="rId6" Type="http://schemas.openxmlformats.org/officeDocument/2006/relationships/hyperlink" Target="https://www.frontiersin.org/journals/medicine/articles/10.3389/fmed.2021.661353/full" TargetMode="External"/><Relationship Id="rId5" Type="http://schemas.openxmlformats.org/officeDocument/2006/relationships/hyperlink" Target="https://pubmed.ncbi.nlm.nih.gov/34128383/" TargetMode="External"/><Relationship Id="rId4" Type="http://schemas.openxmlformats.org/officeDocument/2006/relationships/hyperlink" Target="https://pubmed.ncbi.nlm.nih.gov/3545738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0788132/" TargetMode="External"/><Relationship Id="rId2" Type="http://schemas.openxmlformats.org/officeDocument/2006/relationships/hyperlink" Target="https://pubmed.ncbi.nlm.nih.gov/31197352/" TargetMode="Externa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sciencedirect.com/science/article/abs/pii/S0749379719303071" TargetMode="External"/><Relationship Id="rId4" Type="http://schemas.openxmlformats.org/officeDocument/2006/relationships/hyperlink" Target="https://pubmed.ncbi.nlm.nih.gov/3253674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29741429/" TargetMode="External"/><Relationship Id="rId2" Type="http://schemas.openxmlformats.org/officeDocument/2006/relationships/hyperlink" Target="https://pubmed.ncbi.nlm.nih.gov/30732453/" TargetMode="Externa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sciencedirect.com/science/article/abs/pii/S1499404617307650" TargetMode="External"/><Relationship Id="rId4" Type="http://schemas.openxmlformats.org/officeDocument/2006/relationships/hyperlink" Target="https://pubmed.ncbi.nlm.nih.gov/2940227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28004615/" TargetMode="External"/><Relationship Id="rId2" Type="http://schemas.openxmlformats.org/officeDocument/2006/relationships/hyperlink" Target="https://pubmed.ncbi.nlm.nih.gov/29145821/"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sciencedirect.com/science/article/abs/pii/S027795361530081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ubmed.ncbi.nlm.nih.gov/19131541/" TargetMode="External"/><Relationship Id="rId2" Type="http://schemas.openxmlformats.org/officeDocument/2006/relationships/hyperlink" Target="https://pubmed.ncbi.nlm.nih.gov/21885882/"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on a road&#10;&#10;AI-generated content may be incorrect.">
            <a:extLst>
              <a:ext uri="{FF2B5EF4-FFF2-40B4-BE49-F238E27FC236}">
                <a16:creationId xmlns:a16="http://schemas.microsoft.com/office/drawing/2014/main" id="{DEA75C19-66ED-9806-A0E7-918C87FD70AB}"/>
              </a:ext>
            </a:extLst>
          </p:cNvPr>
          <p:cNvPicPr>
            <a:picLocks noChangeAspect="1"/>
          </p:cNvPicPr>
          <p:nvPr/>
        </p:nvPicPr>
        <p:blipFill>
          <a:blip r:embed="rId2">
            <a:extLst>
              <a:ext uri="{28A0092B-C50C-407E-A947-70E740481C1C}">
                <a14:useLocalDpi xmlns:a14="http://schemas.microsoft.com/office/drawing/2010/main" val="0"/>
              </a:ext>
            </a:extLst>
          </a:blip>
          <a:srcRect t="7772" b="7772"/>
          <a:stretch/>
        </p:blipFill>
        <p:spPr>
          <a:xfrm>
            <a:off x="0" y="0"/>
            <a:ext cx="12192000" cy="6858000"/>
          </a:xfrm>
          <a:prstGeom prst="rect">
            <a:avLst/>
          </a:prstGeom>
        </p:spPr>
      </p:pic>
      <p:sp>
        <p:nvSpPr>
          <p:cNvPr id="4" name="Freeform 2">
            <a:extLst>
              <a:ext uri="{FF2B5EF4-FFF2-40B4-BE49-F238E27FC236}">
                <a16:creationId xmlns:a16="http://schemas.microsoft.com/office/drawing/2014/main" id="{B9692265-66A4-5F67-399A-B64DED2661E1}"/>
              </a:ext>
            </a:extLst>
          </p:cNvPr>
          <p:cNvSpPr/>
          <p:nvPr/>
        </p:nvSpPr>
        <p:spPr>
          <a:xfrm>
            <a:off x="-92598" y="0"/>
            <a:ext cx="1233282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chemeClr val="bg1">
              <a:alpha val="68000"/>
            </a:schemeClr>
          </a:solidFill>
        </p:spPr>
        <p:txBody>
          <a:bodyPr/>
          <a:lstStyle/>
          <a:p>
            <a:endParaRPr lang="en-US" dirty="0"/>
          </a:p>
        </p:txBody>
      </p:sp>
      <p:pic>
        <p:nvPicPr>
          <p:cNvPr id="6" name="Picture 5" descr="A logo with colorful text&#10;&#10;AI-generated content may be incorrect.">
            <a:extLst>
              <a:ext uri="{FF2B5EF4-FFF2-40B4-BE49-F238E27FC236}">
                <a16:creationId xmlns:a16="http://schemas.microsoft.com/office/drawing/2014/main" id="{6036C6A6-5519-F5F3-A709-A1DDEB3C9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877" y="1527044"/>
            <a:ext cx="6428245" cy="3803912"/>
          </a:xfrm>
          <a:prstGeom prst="rect">
            <a:avLst/>
          </a:prstGeom>
        </p:spPr>
      </p:pic>
    </p:spTree>
    <p:extLst>
      <p:ext uri="{BB962C8B-B14F-4D97-AF65-F5344CB8AC3E}">
        <p14:creationId xmlns:p14="http://schemas.microsoft.com/office/powerpoint/2010/main" val="171868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7AE97-F52C-098F-26D5-966B75810A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579960-ADEC-FC69-3971-12D7DC2ED3E1}"/>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3" name="Title 1">
            <a:extLst>
              <a:ext uri="{FF2B5EF4-FFF2-40B4-BE49-F238E27FC236}">
                <a16:creationId xmlns:a16="http://schemas.microsoft.com/office/drawing/2014/main" id="{9BB8F54D-202F-40F4-A4EE-85271130B7D3}"/>
              </a:ext>
            </a:extLst>
          </p:cNvPr>
          <p:cNvSpPr txBox="1">
            <a:spLocks/>
          </p:cNvSpPr>
          <p:nvPr/>
        </p:nvSpPr>
        <p:spPr>
          <a:xfrm>
            <a:off x="2226959" y="425270"/>
            <a:ext cx="7247102" cy="7456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r>
              <a:rPr lang="en-US" sz="2000" dirty="0">
                <a:solidFill>
                  <a:srgbClr val="002060"/>
                </a:solidFill>
              </a:rPr>
              <a:t>Disseminating TSSC to More Locations Assessing Hypertension and Obesity Outcomes, Cont’d</a:t>
            </a:r>
          </a:p>
        </p:txBody>
      </p:sp>
      <p:sp>
        <p:nvSpPr>
          <p:cNvPr id="8" name="Content Placeholder 2">
            <a:extLst>
              <a:ext uri="{FF2B5EF4-FFF2-40B4-BE49-F238E27FC236}">
                <a16:creationId xmlns:a16="http://schemas.microsoft.com/office/drawing/2014/main" id="{40FBD407-0EFF-EBF8-6CA1-F738A22358E4}"/>
              </a:ext>
            </a:extLst>
          </p:cNvPr>
          <p:cNvSpPr txBox="1">
            <a:spLocks/>
          </p:cNvSpPr>
          <p:nvPr/>
        </p:nvSpPr>
        <p:spPr>
          <a:xfrm>
            <a:off x="848868" y="1475863"/>
            <a:ext cx="10784379" cy="4614083"/>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Effectiveness</a:t>
            </a:r>
          </a:p>
          <a:p>
            <a:r>
              <a:rPr lang="en-US" sz="1600" dirty="0">
                <a:solidFill>
                  <a:schemeClr val="tx1"/>
                </a:solidFill>
              </a:rPr>
              <a:t>Linear and logistic regression to assess if exposure in the intervention was associated with improvement in hypertension and weight loss. </a:t>
            </a:r>
          </a:p>
          <a:p>
            <a:pPr lvl="1"/>
            <a:r>
              <a:rPr lang="en-US" sz="1600" dirty="0">
                <a:solidFill>
                  <a:schemeClr val="tx1"/>
                </a:solidFill>
              </a:rPr>
              <a:t>Participants were stratified into “low exposure” (2–3 outreach visits) vs. “high exposure” (4–5 outreach visits). </a:t>
            </a:r>
          </a:p>
          <a:p>
            <a:r>
              <a:rPr lang="en-US" sz="1600" dirty="0">
                <a:solidFill>
                  <a:schemeClr val="tx1"/>
                </a:solidFill>
              </a:rPr>
              <a:t>Out of 5,019 participants, 2,508 (50%) had a baseline hypertensive blood pressure (BP) reading. Of the 2,508, 1,245 (49.9%) recovered to normal blood pressure or pre-hypertension stage by last follow-up.</a:t>
            </a:r>
          </a:p>
          <a:p>
            <a:r>
              <a:rPr lang="en-US" sz="1600" dirty="0">
                <a:solidFill>
                  <a:schemeClr val="tx1"/>
                </a:solidFill>
              </a:rPr>
              <a:t>After adjusting for baseline BP and potential confounders in multivariable linear regression models, the high exposure group had significantly more reduction in systolic BP (adjusted mean difference in % change = −0.96; </a:t>
            </a:r>
            <a:r>
              <a:rPr lang="en-US" sz="1600" i="1" dirty="0">
                <a:solidFill>
                  <a:schemeClr val="tx1"/>
                </a:solidFill>
              </a:rPr>
              <a:t>p</a:t>
            </a:r>
            <a:r>
              <a:rPr lang="en-US" sz="1600" dirty="0">
                <a:solidFill>
                  <a:schemeClr val="tx1"/>
                </a:solidFill>
              </a:rPr>
              <a:t> = 0.002) and diastolic BP (adjusted mean difference in % change = −1.61; </a:t>
            </a:r>
            <a:r>
              <a:rPr lang="en-US" sz="1600" i="1" dirty="0">
                <a:solidFill>
                  <a:schemeClr val="tx1"/>
                </a:solidFill>
              </a:rPr>
              <a:t>p</a:t>
            </a:r>
            <a:r>
              <a:rPr lang="en-US" sz="1600" dirty="0">
                <a:solidFill>
                  <a:schemeClr val="tx1"/>
                </a:solidFill>
              </a:rPr>
              <a:t> &lt; 0.0001) compared to the low exposure group.</a:t>
            </a:r>
          </a:p>
          <a:p>
            <a:r>
              <a:rPr lang="en-US" sz="1600" dirty="0">
                <a:solidFill>
                  <a:schemeClr val="tx1"/>
                </a:solidFill>
              </a:rPr>
              <a:t>After controlling for baseline weight and other confounders, the high exposure group had significantly greater decrease in weight compared to the low exposure group (adjusted mean difference in % change = −1.28; </a:t>
            </a:r>
            <a:r>
              <a:rPr lang="en-US" sz="1600" i="1" dirty="0">
                <a:solidFill>
                  <a:schemeClr val="tx1"/>
                </a:solidFill>
              </a:rPr>
              <a:t>p</a:t>
            </a:r>
            <a:r>
              <a:rPr lang="en-US" sz="1600" dirty="0">
                <a:solidFill>
                  <a:schemeClr val="tx1"/>
                </a:solidFill>
              </a:rPr>
              <a:t> &lt; 0.0001).</a:t>
            </a:r>
          </a:p>
          <a:p>
            <a:r>
              <a:rPr lang="en-US" sz="1600" dirty="0">
                <a:solidFill>
                  <a:schemeClr val="tx1"/>
                </a:solidFill>
              </a:rPr>
              <a:t>Results from the multivariable logistic regression models indicated that compared to the low exposure group the high exposure group was more likely to achieve a clinically significant minimum 5% weight loss [adjusted odds ratio (OR) = 2.97; </a:t>
            </a:r>
            <a:r>
              <a:rPr lang="en-US" sz="1600" i="1" dirty="0">
                <a:solidFill>
                  <a:schemeClr val="tx1"/>
                </a:solidFill>
              </a:rPr>
              <a:t>p</a:t>
            </a:r>
            <a:r>
              <a:rPr lang="en-US" sz="1600" dirty="0">
                <a:solidFill>
                  <a:schemeClr val="tx1"/>
                </a:solidFill>
              </a:rPr>
              <a:t> &lt; 0.0001). </a:t>
            </a:r>
          </a:p>
          <a:p>
            <a:endParaRPr lang="en-US" sz="1600" dirty="0">
              <a:solidFill>
                <a:schemeClr val="tx1"/>
              </a:solidFill>
            </a:endParaRPr>
          </a:p>
        </p:txBody>
      </p:sp>
      <p:sp>
        <p:nvSpPr>
          <p:cNvPr id="9" name="TextBox 8">
            <a:extLst>
              <a:ext uri="{FF2B5EF4-FFF2-40B4-BE49-F238E27FC236}">
                <a16:creationId xmlns:a16="http://schemas.microsoft.com/office/drawing/2014/main" id="{25E0ED4C-5964-31EA-6516-871E6C537721}"/>
              </a:ext>
            </a:extLst>
          </p:cNvPr>
          <p:cNvSpPr txBox="1"/>
          <p:nvPr/>
        </p:nvSpPr>
        <p:spPr>
          <a:xfrm>
            <a:off x="1057968" y="6089946"/>
            <a:ext cx="10353744" cy="646331"/>
          </a:xfrm>
          <a:prstGeom prst="rect">
            <a:avLst/>
          </a:prstGeom>
          <a:noFill/>
        </p:spPr>
        <p:txBody>
          <a:bodyPr wrap="square" rtlCol="0">
            <a:spAutoFit/>
          </a:bodyPr>
          <a:lstStyle/>
          <a:p>
            <a:r>
              <a:rPr lang="en-US" sz="1200" dirty="0">
                <a:latin typeface="Arial" panose="020B0604020202020204" pitchFamily="34" charset="0"/>
                <a:ea typeface="Times New Roman" panose="02020603050405020304" pitchFamily="18" charset="0"/>
                <a:cs typeface="Times New Roman" panose="02020603050405020304" pitchFamily="18" charset="0"/>
              </a:rPr>
              <a:t>Reininger, B. M., Mitchell-Bennett, L. A., Lee, M., Yeh, P. G., </a:t>
            </a:r>
            <a:r>
              <a:rPr lang="en-US" sz="1200" dirty="0" err="1">
                <a:latin typeface="Arial" panose="020B0604020202020204" pitchFamily="34" charset="0"/>
                <a:ea typeface="Times New Roman" panose="02020603050405020304" pitchFamily="18" charset="0"/>
                <a:cs typeface="Times New Roman" panose="02020603050405020304" pitchFamily="18" charset="0"/>
              </a:rPr>
              <a:t>Davé</a:t>
            </a:r>
            <a:r>
              <a:rPr lang="en-US" sz="1200" dirty="0">
                <a:latin typeface="Arial" panose="020B0604020202020204" pitchFamily="34" charset="0"/>
                <a:ea typeface="Times New Roman" panose="02020603050405020304" pitchFamily="18" charset="0"/>
                <a:cs typeface="Times New Roman" panose="02020603050405020304" pitchFamily="18" charset="0"/>
              </a:rPr>
              <a:t>, A. C., Park, S. K., Xu, T., &amp; Ochoa-Del Toro, A. G. (2021). Scaling a Community-Wide Campaign Intervention to Manage Hypertension and Weight Loss. Frontiers in Medicine, 8, 661353. https://doi.org/10.3389/fmed.2021.661353</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pic>
        <p:nvPicPr>
          <p:cNvPr id="11" name="Picture 10" descr="A logo with a person in the middle&#10;&#10;AI-generated content may be incorrect.">
            <a:extLst>
              <a:ext uri="{FF2B5EF4-FFF2-40B4-BE49-F238E27FC236}">
                <a16:creationId xmlns:a16="http://schemas.microsoft.com/office/drawing/2014/main" id="{48891C42-1452-938F-E079-A8DA057F9191}"/>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60595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1DE1-614A-A8B6-E8C3-FF6406CDA72B}"/>
            </a:ext>
          </a:extLst>
        </p:cNvPr>
        <p:cNvGrpSpPr/>
        <p:nvPr/>
      </p:nvGrpSpPr>
      <p:grpSpPr>
        <a:xfrm>
          <a:off x="0" y="0"/>
          <a:ext cx="0" cy="0"/>
          <a:chOff x="0" y="0"/>
          <a:chExt cx="0" cy="0"/>
        </a:xfrm>
      </p:grpSpPr>
      <p:pic>
        <p:nvPicPr>
          <p:cNvPr id="3" name="Picture 2" descr="A logo with a person in the middle&#10;&#10;AI-generated content may be incorrect.">
            <a:extLst>
              <a:ext uri="{FF2B5EF4-FFF2-40B4-BE49-F238E27FC236}">
                <a16:creationId xmlns:a16="http://schemas.microsoft.com/office/drawing/2014/main" id="{9BBE3B08-8B3F-212F-01F1-A87560B329C8}"/>
              </a:ext>
            </a:extLst>
          </p:cNvPr>
          <p:cNvPicPr>
            <a:picLocks noChangeAspect="1"/>
          </p:cNvPicPr>
          <p:nvPr/>
        </p:nvPicPr>
        <p:blipFill>
          <a:blip r:embed="rId2"/>
          <a:stretch>
            <a:fillRect/>
          </a:stretch>
        </p:blipFill>
        <p:spPr>
          <a:xfrm>
            <a:off x="4155694" y="940905"/>
            <a:ext cx="3569716" cy="2063876"/>
          </a:xfrm>
          <a:prstGeom prst="rect">
            <a:avLst/>
          </a:prstGeom>
          <a:ln>
            <a:noFill/>
          </a:ln>
        </p:spPr>
      </p:pic>
      <p:sp>
        <p:nvSpPr>
          <p:cNvPr id="4" name="Rectangle 3">
            <a:extLst>
              <a:ext uri="{FF2B5EF4-FFF2-40B4-BE49-F238E27FC236}">
                <a16:creationId xmlns:a16="http://schemas.microsoft.com/office/drawing/2014/main" id="{6600BDEB-9BF1-902B-227B-CEF1818EC178}"/>
              </a:ext>
            </a:extLst>
          </p:cNvPr>
          <p:cNvSpPr/>
          <p:nvPr/>
        </p:nvSpPr>
        <p:spPr>
          <a:xfrm flipV="1">
            <a:off x="649224" y="3566160"/>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9887EAD5-4107-2AF6-367C-67E841121103}"/>
              </a:ext>
            </a:extLst>
          </p:cNvPr>
          <p:cNvSpPr txBox="1">
            <a:spLocks/>
          </p:cNvSpPr>
          <p:nvPr/>
        </p:nvSpPr>
        <p:spPr>
          <a:xfrm>
            <a:off x="2040053" y="4283430"/>
            <a:ext cx="8111893" cy="7456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3200" dirty="0">
                <a:solidFill>
                  <a:srgbClr val="002060"/>
                </a:solidFill>
                <a:effectLst/>
                <a:ea typeface="Calibri" panose="020F0502020204030204" pitchFamily="34" charset="0"/>
                <a:cs typeface="Times New Roman" panose="02020603050405020304" pitchFamily="18" charset="0"/>
              </a:rPr>
              <a:t>Selected Community-Wide Campaign related publications </a:t>
            </a:r>
          </a:p>
        </p:txBody>
      </p:sp>
    </p:spTree>
    <p:extLst>
      <p:ext uri="{BB962C8B-B14F-4D97-AF65-F5344CB8AC3E}">
        <p14:creationId xmlns:p14="http://schemas.microsoft.com/office/powerpoint/2010/main" val="171873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B7DE-34EA-E098-A679-469357E34D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65673E-D20A-6A57-1001-C69667D5240C}"/>
              </a:ext>
            </a:extLst>
          </p:cNvPr>
          <p:cNvSpPr/>
          <p:nvPr/>
        </p:nvSpPr>
        <p:spPr>
          <a:xfrm flipV="1">
            <a:off x="649224" y="570244"/>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605554C5-D838-976F-44B6-E35BC481B74D}"/>
              </a:ext>
            </a:extLst>
          </p:cNvPr>
          <p:cNvSpPr txBox="1">
            <a:spLocks/>
          </p:cNvSpPr>
          <p:nvPr/>
        </p:nvSpPr>
        <p:spPr>
          <a:xfrm>
            <a:off x="1425298" y="0"/>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7283F4-59C8-6537-E16B-669787A3BF4D}"/>
              </a:ext>
            </a:extLst>
          </p:cNvPr>
          <p:cNvSpPr txBox="1"/>
          <p:nvPr/>
        </p:nvSpPr>
        <p:spPr>
          <a:xfrm>
            <a:off x="649225" y="745600"/>
            <a:ext cx="10762488" cy="5822107"/>
          </a:xfrm>
          <a:prstGeom prst="rect">
            <a:avLst/>
          </a:prstGeom>
          <a:noFill/>
        </p:spPr>
        <p:txBody>
          <a:bodyPr wrap="square" rtlCol="0">
            <a:spAutoFit/>
          </a:bodyPr>
          <a:lstStyle/>
          <a:p>
            <a:pPr marL="342900" marR="0" lvl="0" indent="-342900">
              <a:lnSpc>
                <a:spcPct val="115000"/>
              </a:lnSpc>
              <a:spcBef>
                <a:spcPts val="1200"/>
              </a:spcBef>
              <a:spcAft>
                <a:spcPts val="1200"/>
              </a:spcAft>
              <a:buSzPts val="1000"/>
              <a:buFont typeface="+mj-lt"/>
              <a:buAutoNum type="arabicPeriod"/>
              <a:tabLst>
                <a:tab pos="285750" algn="l"/>
              </a:tabLst>
            </a:pPr>
            <a:r>
              <a:rPr lang="en-US" sz="1600" b="1" dirty="0">
                <a:hlinkClick r:id="rId2"/>
              </a:rPr>
              <a:t>https://pubmed.ncbi.nlm.nih.gov/39069288/</a:t>
            </a:r>
            <a:br>
              <a:rPr lang="en-US" sz="1600" dirty="0"/>
            </a:br>
            <a:r>
              <a:rPr lang="en-US" sz="1600" dirty="0">
                <a:solidFill>
                  <a:srgbClr val="212121"/>
                </a:solidFill>
                <a:effectLst/>
                <a:ea typeface="Times New Roman" panose="02020603050405020304" pitchFamily="18" charset="0"/>
                <a:cs typeface="Times New Roman" panose="02020603050405020304" pitchFamily="18" charset="0"/>
              </a:rPr>
              <a:t>NI, Kyung Park S, Lee M, Mitchell-Bennett L, Yeh P, Gowen R, Rodriguez A, Lee M, Reininger BM. (2024) Changes in the Perceptions of the Neighborhood Environment and Physical Activity Patterns Among Mexican Americans on the Texas-Mexico Border. J Phys Act Health. 2024 Jul 27;21(9):906-915. </a:t>
            </a:r>
            <a:r>
              <a:rPr lang="en-US" sz="1600" dirty="0" err="1">
                <a:solidFill>
                  <a:srgbClr val="212121"/>
                </a:solidFill>
                <a:effectLst/>
                <a:ea typeface="Times New Roman" panose="02020603050405020304" pitchFamily="18" charset="0"/>
                <a:cs typeface="Times New Roman" panose="02020603050405020304" pitchFamily="18" charset="0"/>
              </a:rPr>
              <a:t>doi</a:t>
            </a:r>
            <a:r>
              <a:rPr lang="en-US" sz="1600" dirty="0">
                <a:solidFill>
                  <a:srgbClr val="212121"/>
                </a:solidFill>
                <a:effectLst/>
                <a:ea typeface="Times New Roman" panose="02020603050405020304" pitchFamily="18" charset="0"/>
                <a:cs typeface="Times New Roman" panose="02020603050405020304" pitchFamily="18" charset="0"/>
              </a:rPr>
              <a:t>: 10.1123/jpah.2023-0575. PMID: 39069288; PMCID: PMC11373864.</a:t>
            </a:r>
            <a:endParaRPr lang="en-US" sz="1600" dirty="0">
              <a:effectLst/>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000"/>
              </a:spcAft>
              <a:buSzPts val="1000"/>
              <a:buFont typeface="+mj-lt"/>
              <a:buAutoNum type="arabicPeriod"/>
              <a:tabLst>
                <a:tab pos="285750" algn="l"/>
              </a:tabLst>
            </a:pPr>
            <a:r>
              <a:rPr lang="en-US" sz="1600" b="1" dirty="0">
                <a:hlinkClick r:id="rId3"/>
              </a:rPr>
              <a:t>https://pubmed.ncbi.nlm.nih.gov/37998438/</a:t>
            </a:r>
            <a:br>
              <a:rPr lang="en-US" sz="1600" dirty="0"/>
            </a:br>
            <a:r>
              <a:rPr lang="en-US" sz="1600" dirty="0">
                <a:solidFill>
                  <a:srgbClr val="212121"/>
                </a:solidFill>
                <a:effectLst/>
                <a:ea typeface="Times New Roman" panose="02020603050405020304" pitchFamily="18" charset="0"/>
                <a:cs typeface="Times New Roman" panose="02020603050405020304" pitchFamily="18" charset="0"/>
              </a:rPr>
              <a:t>Ochoa Del-Toro AG, Mitchell-Bennett LA, </a:t>
            </a:r>
            <a:r>
              <a:rPr lang="en-US" sz="1600" dirty="0" err="1">
                <a:solidFill>
                  <a:srgbClr val="212121"/>
                </a:solidFill>
                <a:effectLst/>
                <a:ea typeface="Times New Roman" panose="02020603050405020304" pitchFamily="18" charset="0"/>
                <a:cs typeface="Times New Roman" panose="02020603050405020304" pitchFamily="18" charset="0"/>
              </a:rPr>
              <a:t>Machiorlatti</a:t>
            </a:r>
            <a:r>
              <a:rPr lang="en-US" sz="1600" dirty="0">
                <a:solidFill>
                  <a:srgbClr val="212121"/>
                </a:solidFill>
                <a:effectLst/>
                <a:ea typeface="Times New Roman" panose="02020603050405020304" pitchFamily="18" charset="0"/>
                <a:cs typeface="Times New Roman" panose="02020603050405020304" pitchFamily="18" charset="0"/>
              </a:rPr>
              <a:t> M, Robledo CA, </a:t>
            </a:r>
            <a:r>
              <a:rPr lang="en-US" sz="1600" dirty="0" err="1">
                <a:solidFill>
                  <a:srgbClr val="212121"/>
                </a:solidFill>
                <a:effectLst/>
                <a:ea typeface="Times New Roman" panose="02020603050405020304" pitchFamily="18" charset="0"/>
                <a:cs typeface="Times New Roman" panose="02020603050405020304" pitchFamily="18" charset="0"/>
              </a:rPr>
              <a:t>Davé</a:t>
            </a:r>
            <a:r>
              <a:rPr lang="en-US" sz="1600" dirty="0">
                <a:solidFill>
                  <a:srgbClr val="212121"/>
                </a:solidFill>
                <a:effectLst/>
                <a:ea typeface="Times New Roman" panose="02020603050405020304" pitchFamily="18" charset="0"/>
                <a:cs typeface="Times New Roman" panose="02020603050405020304" pitchFamily="18" charset="0"/>
              </a:rPr>
              <a:t> AC, Lozoya RN, Reininger BM. (2023) Community Exercise Program Participation and Mental Well-Being in the U.S. Texas-Mexico Border Region. Healthcare (Basel). 2023 Nov 11;11(22):2946. </a:t>
            </a:r>
            <a:r>
              <a:rPr lang="en-US" sz="1600" dirty="0" err="1">
                <a:solidFill>
                  <a:srgbClr val="212121"/>
                </a:solidFill>
                <a:effectLst/>
                <a:ea typeface="Times New Roman" panose="02020603050405020304" pitchFamily="18" charset="0"/>
                <a:cs typeface="Times New Roman" panose="02020603050405020304" pitchFamily="18" charset="0"/>
              </a:rPr>
              <a:t>doi</a:t>
            </a:r>
            <a:r>
              <a:rPr lang="en-US" sz="1600" dirty="0">
                <a:solidFill>
                  <a:srgbClr val="212121"/>
                </a:solidFill>
                <a:effectLst/>
                <a:ea typeface="Times New Roman" panose="02020603050405020304" pitchFamily="18" charset="0"/>
                <a:cs typeface="Times New Roman" panose="02020603050405020304" pitchFamily="18" charset="0"/>
              </a:rPr>
              <a:t>: 10.3390/healthcare11222946. PMID: 37998438; PMCID: PMC10670961.</a:t>
            </a:r>
            <a:endParaRPr lang="en-US" sz="1600" dirty="0">
              <a:effectLst/>
              <a:ea typeface="Times New Roman" panose="02020603050405020304" pitchFamily="18" charset="0"/>
              <a:cs typeface="Times New Roman" panose="02020603050405020304" pitchFamily="18" charset="0"/>
            </a:endParaRPr>
          </a:p>
          <a:p>
            <a:pPr marL="342900" marR="0" lvl="0" indent="-342900">
              <a:buSzPts val="1000"/>
              <a:buFont typeface="+mj-lt"/>
              <a:buAutoNum type="arabicPeriod"/>
              <a:tabLst>
                <a:tab pos="285750" algn="l"/>
              </a:tabLst>
            </a:pPr>
            <a:r>
              <a:rPr lang="en-US" sz="1600" b="1" dirty="0">
                <a:hlinkClick r:id="rId4"/>
              </a:rPr>
              <a:t>https://pubmed.ncbi.nlm.nih.gov/36501105/</a:t>
            </a:r>
            <a:br>
              <a:rPr lang="en-US" sz="1600" dirty="0"/>
            </a:br>
            <a:r>
              <a:rPr lang="en-US" sz="1600" dirty="0">
                <a:effectLst/>
                <a:ea typeface="Times New Roman" panose="02020603050405020304" pitchFamily="18" charset="0"/>
                <a:cs typeface="Times New Roman" panose="02020603050405020304" pitchFamily="18" charset="0"/>
              </a:rPr>
              <a:t>Heredia NI, Hoelscher DM, Vega V, Reininger BM. (2022) Criterion Validity of a Short Food Frequency Questionnaire for Mexican American Adults. Nutrients. 2022 Nov 29;14(23):5075.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10.3390/nu14235075. PMID: 36501105; PMCID: PMC9740338.</a:t>
            </a:r>
          </a:p>
          <a:p>
            <a:pPr marL="342900" marR="0" lvl="0" indent="-342900">
              <a:buSzPts val="1000"/>
              <a:buFont typeface="+mj-lt"/>
              <a:buAutoNum type="arabicPeriod"/>
              <a:tabLst>
                <a:tab pos="285750" algn="l"/>
              </a:tabLst>
            </a:pPr>
            <a:endParaRPr lang="en-US" sz="1600" dirty="0">
              <a:effectLst/>
              <a:ea typeface="Times New Roman" panose="02020603050405020304" pitchFamily="18" charset="0"/>
              <a:cs typeface="Times New Roman" panose="02020603050405020304" pitchFamily="18" charset="0"/>
            </a:endParaRPr>
          </a:p>
          <a:p>
            <a:pPr marL="342900" marR="0" lvl="0" indent="-342900">
              <a:buSzPts val="1000"/>
              <a:buFont typeface="+mj-lt"/>
              <a:buAutoNum type="arabicPeriod"/>
              <a:tabLst>
                <a:tab pos="285750" algn="l"/>
              </a:tabLst>
            </a:pPr>
            <a:r>
              <a:rPr lang="en-US" sz="1600" b="1" dirty="0">
                <a:hlinkClick r:id="rId5"/>
              </a:rPr>
              <a:t>https://pubmed.ncbi.nlm.nih.gov/36203664/</a:t>
            </a:r>
            <a:br>
              <a:rPr lang="en-US" sz="1600" dirty="0"/>
            </a:br>
            <a:r>
              <a:rPr lang="en-US" sz="1600" dirty="0">
                <a:solidFill>
                  <a:srgbClr val="212121"/>
                </a:solidFill>
                <a:effectLst/>
                <a:ea typeface="Times New Roman" panose="02020603050405020304" pitchFamily="18" charset="0"/>
                <a:cs typeface="Times New Roman" panose="02020603050405020304" pitchFamily="18" charset="0"/>
              </a:rPr>
              <a:t>Martinez M, Salazar-Collier CL, Pena J, Wilkinson AV, Chavarria EA, Reininger BM. (2022) Motivation for weight loss among completers of a free community-based weight loss program in a US-Mexico border region: A self-determination theory perspective. Front Public Health. 2022 Sep 20;10:652271. </a:t>
            </a:r>
            <a:r>
              <a:rPr lang="en-US" sz="1600" dirty="0" err="1">
                <a:solidFill>
                  <a:srgbClr val="212121"/>
                </a:solidFill>
                <a:effectLst/>
                <a:ea typeface="Times New Roman" panose="02020603050405020304" pitchFamily="18" charset="0"/>
                <a:cs typeface="Times New Roman" panose="02020603050405020304" pitchFamily="18" charset="0"/>
              </a:rPr>
              <a:t>doi</a:t>
            </a:r>
            <a:r>
              <a:rPr lang="en-US" sz="1600" dirty="0">
                <a:solidFill>
                  <a:srgbClr val="212121"/>
                </a:solidFill>
                <a:effectLst/>
                <a:ea typeface="Times New Roman" panose="02020603050405020304" pitchFamily="18" charset="0"/>
                <a:cs typeface="Times New Roman" panose="02020603050405020304" pitchFamily="18" charset="0"/>
              </a:rPr>
              <a:t>: 10.3389/fpubh.2022.652271. PMID: 36203664; PMCID: PMC9530817.</a:t>
            </a:r>
            <a:endParaRPr lang="en-US" sz="1600" dirty="0">
              <a:effectLst/>
              <a:ea typeface="Times New Roman" panose="02020603050405020304" pitchFamily="18" charset="0"/>
              <a:cs typeface="Times New Roman" panose="02020603050405020304" pitchFamily="18" charset="0"/>
            </a:endParaRPr>
          </a:p>
        </p:txBody>
      </p:sp>
      <p:pic>
        <p:nvPicPr>
          <p:cNvPr id="11" name="Picture 10" descr="A logo with a person in the middle&#10;&#10;AI-generated content may be incorrect.">
            <a:extLst>
              <a:ext uri="{FF2B5EF4-FFF2-40B4-BE49-F238E27FC236}">
                <a16:creationId xmlns:a16="http://schemas.microsoft.com/office/drawing/2014/main" id="{C251BF1A-EADF-58E7-8A0C-505C5521F227}"/>
              </a:ext>
            </a:extLst>
          </p:cNvPr>
          <p:cNvPicPr>
            <a:picLocks noChangeAspect="1"/>
          </p:cNvPicPr>
          <p:nvPr/>
        </p:nvPicPr>
        <p:blipFill>
          <a:blip r:embed="rId6"/>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285865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E9921-800E-70E7-919A-2C4E8385AF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C50627-887D-689F-3F9E-756EDB4FF472}"/>
              </a:ext>
            </a:extLst>
          </p:cNvPr>
          <p:cNvSpPr/>
          <p:nvPr/>
        </p:nvSpPr>
        <p:spPr>
          <a:xfrm flipV="1">
            <a:off x="649224" y="570244"/>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CA347FB7-810E-E7E0-4D9E-7ED13B7A2C41}"/>
              </a:ext>
            </a:extLst>
          </p:cNvPr>
          <p:cNvSpPr txBox="1">
            <a:spLocks/>
          </p:cNvSpPr>
          <p:nvPr/>
        </p:nvSpPr>
        <p:spPr>
          <a:xfrm>
            <a:off x="1425298" y="0"/>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DC0828-BBCD-FBF1-DBC3-73C0BDFE2790}"/>
              </a:ext>
            </a:extLst>
          </p:cNvPr>
          <p:cNvSpPr txBox="1"/>
          <p:nvPr/>
        </p:nvSpPr>
        <p:spPr>
          <a:xfrm>
            <a:off x="649224" y="745600"/>
            <a:ext cx="10762488" cy="6059544"/>
          </a:xfrm>
          <a:prstGeom prst="rect">
            <a:avLst/>
          </a:prstGeom>
          <a:noFill/>
        </p:spPr>
        <p:txBody>
          <a:bodyPr wrap="square" rtlCol="0">
            <a:spAutoFit/>
          </a:bodyPr>
          <a:lstStyle/>
          <a:p>
            <a:pPr marL="342900" marR="0" lvl="0" indent="-342900">
              <a:lnSpc>
                <a:spcPct val="115000"/>
              </a:lnSpc>
              <a:spcAft>
                <a:spcPts val="1000"/>
              </a:spcAft>
              <a:buSzPts val="1000"/>
              <a:buFont typeface="+mj-lt"/>
              <a:buAutoNum type="arabicPeriod" startAt="5"/>
              <a:tabLst>
                <a:tab pos="285750" algn="l"/>
              </a:tabLst>
            </a:pPr>
            <a:r>
              <a:rPr lang="en-US" sz="1600" b="1" dirty="0">
                <a:hlinkClick r:id="rId2"/>
              </a:rPr>
              <a:t>https://pubmed.ncbi.nlm.nih.gov/35061997/</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John, JC., Heredia, NI., McNeill, LH., Hoelscher, DM., Schembre, S, Lee, M, </a:t>
            </a:r>
            <a:r>
              <a:rPr lang="en-US" sz="1600" dirty="0" err="1">
                <a:effectLst/>
                <a:ea typeface="Times New Roman" panose="02020603050405020304" pitchFamily="18" charset="0"/>
                <a:cs typeface="Times New Roman" panose="02020603050405020304" pitchFamily="18" charset="0"/>
              </a:rPr>
              <a:t>Opusunju</a:t>
            </a:r>
            <a:r>
              <a:rPr lang="en-US" sz="1600" dirty="0">
                <a:effectLst/>
                <a:ea typeface="Times New Roman" panose="02020603050405020304" pitchFamily="18" charset="0"/>
                <a:cs typeface="Times New Roman" panose="02020603050405020304" pitchFamily="18" charset="0"/>
              </a:rPr>
              <a:t>, JJ., Goetz, M, Aguirre, M, Reininger, BM., &amp; Strong. LL. (2022). Qualitative Exploration of Family Influences on Physical Activity in Hispanic Families. </a:t>
            </a:r>
            <a:r>
              <a:rPr lang="en-US" sz="1600" i="1" dirty="0">
                <a:effectLst/>
                <a:ea typeface="Times New Roman" panose="02020603050405020304" pitchFamily="18" charset="0"/>
                <a:cs typeface="Times New Roman" panose="02020603050405020304" pitchFamily="18" charset="0"/>
              </a:rPr>
              <a:t>Journal of Physical Activity and Health</a:t>
            </a:r>
            <a:r>
              <a:rPr lang="en-US" sz="1600" dirty="0">
                <a:effectLst/>
                <a:ea typeface="Times New Roman" panose="02020603050405020304" pitchFamily="18" charset="0"/>
                <a:cs typeface="Times New Roman" panose="02020603050405020304" pitchFamily="18" charset="0"/>
              </a:rPr>
              <a:t>. Advance online publication. </a:t>
            </a:r>
            <a:r>
              <a:rPr lang="en-US" sz="1600" u="sng" dirty="0">
                <a:solidFill>
                  <a:srgbClr val="0563C1"/>
                </a:solidFill>
                <a:effectLst/>
                <a:ea typeface="Times New Roman" panose="02020603050405020304" pitchFamily="18" charset="0"/>
                <a:cs typeface="Times New Roman" panose="02020603050405020304" pitchFamily="18" charset="0"/>
                <a:hlinkClick r:id="rId3"/>
              </a:rPr>
              <a:t>https://doi.org/10.1123/jpah.2021-0301</a:t>
            </a:r>
            <a:r>
              <a:rPr lang="en-US" sz="1600" dirty="0">
                <a:effectLst/>
                <a:ea typeface="Times New Roman" panose="02020603050405020304" pitchFamily="18" charset="0"/>
                <a:cs typeface="Times New Roman" panose="02020603050405020304" pitchFamily="18" charset="0"/>
              </a:rPr>
              <a:t>. 2022 Feb 1;19(2):89-98.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10.1123/jpah.2021-0301. PMID: 35061997; PMCID: PMC8900669]</a:t>
            </a:r>
          </a:p>
          <a:p>
            <a:pPr marL="342900" marR="0" lvl="0" indent="-342900">
              <a:spcAft>
                <a:spcPts val="1000"/>
              </a:spcAft>
              <a:buSzPts val="1000"/>
              <a:buFont typeface="+mj-lt"/>
              <a:buAutoNum type="arabicPeriod" startAt="5"/>
              <a:tabLst>
                <a:tab pos="285750" algn="l"/>
              </a:tabLst>
            </a:pPr>
            <a:r>
              <a:rPr lang="en-US" sz="1600" b="1" dirty="0">
                <a:hlinkClick r:id="rId4"/>
              </a:rPr>
              <a:t>https://pubmed.ncbi.nlm.nih.gov/35457382/</a:t>
            </a:r>
            <a:br>
              <a:rPr lang="en-US" sz="1600" dirty="0"/>
            </a:br>
            <a:r>
              <a:rPr lang="en-US" sz="1600" dirty="0">
                <a:solidFill>
                  <a:srgbClr val="222222"/>
                </a:solidFill>
                <a:effectLst/>
                <a:ea typeface="Times New Roman" panose="02020603050405020304" pitchFamily="18" charset="0"/>
                <a:cs typeface="Times New Roman" panose="02020603050405020304" pitchFamily="18" charset="0"/>
              </a:rPr>
              <a:t>Yeh PG*, Reininger BM, Mitchell-Bennett LA, Lee M, Xu T, </a:t>
            </a:r>
            <a:r>
              <a:rPr lang="en-US" sz="1600" dirty="0" err="1">
                <a:solidFill>
                  <a:srgbClr val="222222"/>
                </a:solidFill>
                <a:effectLst/>
                <a:ea typeface="Times New Roman" panose="02020603050405020304" pitchFamily="18" charset="0"/>
                <a:cs typeface="Times New Roman" panose="02020603050405020304" pitchFamily="18" charset="0"/>
              </a:rPr>
              <a:t>Davé</a:t>
            </a:r>
            <a:r>
              <a:rPr lang="en-US" sz="1600" dirty="0">
                <a:solidFill>
                  <a:srgbClr val="222222"/>
                </a:solidFill>
                <a:effectLst/>
                <a:ea typeface="Times New Roman" panose="02020603050405020304" pitchFamily="18" charset="0"/>
                <a:cs typeface="Times New Roman" panose="02020603050405020304" pitchFamily="18" charset="0"/>
              </a:rPr>
              <a:t> AC, Park SK, Toro OD, Alma G. (2022) Evaluating the Dissemination and Implementation of a Community Health Worker-Based Community-Wide Campaign to Improve Fruit and Vegetable Intake and Physical Activity among Latinos along the US-Mexico Border. International journal of environmental research and public health. 2022 Jan;19(8):4514. [</a:t>
            </a:r>
            <a:r>
              <a:rPr lang="en-US" sz="1600" dirty="0" err="1">
                <a:solidFill>
                  <a:srgbClr val="000000"/>
                </a:solidFill>
                <a:effectLst/>
                <a:ea typeface="Times New Roman" panose="02020603050405020304" pitchFamily="18" charset="0"/>
                <a:cs typeface="Times New Roman" panose="02020603050405020304" pitchFamily="18" charset="0"/>
              </a:rPr>
              <a:t>doi</a:t>
            </a:r>
            <a:r>
              <a:rPr lang="en-US" sz="1600" dirty="0">
                <a:solidFill>
                  <a:srgbClr val="000000"/>
                </a:solidFill>
                <a:effectLst/>
                <a:ea typeface="Times New Roman" panose="02020603050405020304" pitchFamily="18" charset="0"/>
                <a:cs typeface="Times New Roman" panose="02020603050405020304" pitchFamily="18" charset="0"/>
              </a:rPr>
              <a:t>: 10.3390/ijerph19084514. PMID: 35457382 PMCID: PMC9025101] </a:t>
            </a:r>
            <a:endParaRPr lang="en-US" sz="1600" dirty="0">
              <a:effectLst/>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mj-lt"/>
              <a:buAutoNum type="arabicPeriod" startAt="5"/>
              <a:tabLst>
                <a:tab pos="285750" algn="l"/>
              </a:tabLst>
            </a:pPr>
            <a:r>
              <a:rPr lang="en-US" sz="1600" b="1" dirty="0">
                <a:hlinkClick r:id="rId5"/>
              </a:rPr>
              <a:t>https://pubmed.ncbi.nlm.nih.gov/34128383/</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Heredia NI, Xu T, Lee M, McNeill LH, Reininger BM (2022) The Neighborhood Environment and Hispanic / Latino Health.  </a:t>
            </a:r>
            <a:r>
              <a:rPr lang="en-US" sz="1600" i="1" dirty="0">
                <a:effectLst/>
                <a:ea typeface="Times New Roman" panose="02020603050405020304" pitchFamily="18" charset="0"/>
                <a:cs typeface="Times New Roman" panose="02020603050405020304" pitchFamily="18" charset="0"/>
              </a:rPr>
              <a:t>American Journal of Health Promotion</a:t>
            </a:r>
            <a:r>
              <a:rPr lang="en-US" sz="1600" dirty="0">
                <a:effectLst/>
                <a:ea typeface="Times New Roman" panose="02020603050405020304" pitchFamily="18" charset="0"/>
                <a:cs typeface="Times New Roman" panose="02020603050405020304" pitchFamily="18" charset="0"/>
              </a:rPr>
              <a:t>. 2022 Jan;36(1):38-45.[doi:10.1177/08901171211022677.PMID:34128383 PMCID: PMC8671146]</a:t>
            </a:r>
          </a:p>
          <a:p>
            <a:pPr marL="342900" marR="0" lvl="0" indent="-342900">
              <a:lnSpc>
                <a:spcPct val="115000"/>
              </a:lnSpc>
              <a:buSzPts val="1000"/>
              <a:buFont typeface="+mj-lt"/>
              <a:buAutoNum type="arabicPeriod" startAt="5"/>
              <a:tabLst>
                <a:tab pos="285750" algn="l"/>
              </a:tabLst>
            </a:pPr>
            <a:endParaRPr lang="en-US" sz="1600" u="sng" dirty="0">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mj-lt"/>
              <a:buAutoNum type="arabicPeriod" startAt="5"/>
              <a:tabLst>
                <a:tab pos="285750" algn="l"/>
              </a:tabLst>
            </a:pPr>
            <a:r>
              <a:rPr lang="en-US" sz="1600" b="1" dirty="0">
                <a:hlinkClick r:id="rId6"/>
              </a:rPr>
              <a:t>https://www.frontiersin.org/journals/medicine/articles/10.3389/fmed.2021.661353/full </a:t>
            </a:r>
            <a:endParaRPr lang="en-US" sz="1600" b="1" dirty="0"/>
          </a:p>
          <a:p>
            <a:pPr marR="0" lvl="0">
              <a:lnSpc>
                <a:spcPct val="115000"/>
              </a:lnSpc>
              <a:buSzPts val="1000"/>
              <a:tabLst>
                <a:tab pos="285750" algn="l"/>
              </a:tabLst>
            </a:pPr>
            <a:r>
              <a:rPr lang="en-US" sz="1600" dirty="0">
                <a:solidFill>
                  <a:srgbClr val="000000"/>
                </a:solidFill>
                <a:effectLst/>
                <a:ea typeface="Times New Roman" panose="02020603050405020304" pitchFamily="18" charset="0"/>
                <a:cs typeface="Times New Roman" panose="02020603050405020304" pitchFamily="18" charset="0"/>
              </a:rPr>
              <a:t>	Reininger, B. M., Mitchell-Bennett, L. A., Lee, M., Yeh, P. G., </a:t>
            </a:r>
            <a:r>
              <a:rPr lang="en-US" sz="1600" dirty="0" err="1">
                <a:solidFill>
                  <a:srgbClr val="000000"/>
                </a:solidFill>
                <a:effectLst/>
                <a:ea typeface="Times New Roman" panose="02020603050405020304" pitchFamily="18" charset="0"/>
                <a:cs typeface="Times New Roman" panose="02020603050405020304" pitchFamily="18" charset="0"/>
              </a:rPr>
              <a:t>Davé</a:t>
            </a:r>
            <a:r>
              <a:rPr lang="en-US" sz="1600" dirty="0">
                <a:solidFill>
                  <a:srgbClr val="000000"/>
                </a:solidFill>
                <a:effectLst/>
                <a:ea typeface="Times New Roman" panose="02020603050405020304" pitchFamily="18" charset="0"/>
                <a:cs typeface="Times New Roman" panose="02020603050405020304" pitchFamily="18" charset="0"/>
              </a:rPr>
              <a:t>, A. C., Park, S. K., Xu, T., &amp; Ochoa-Del Toro, A. G. 	(2021). Scaling a Community-Wide Campaign Intervention to Manage Hypertension and Weight Loss. Frontiers in 	Medicine, 8, 661353. </a:t>
            </a:r>
            <a:r>
              <a:rPr lang="en-US" sz="1600" dirty="0">
                <a:solidFill>
                  <a:srgbClr val="000000"/>
                </a:solidFill>
                <a:effectLst/>
                <a:ea typeface="Times New Roman" panose="02020603050405020304" pitchFamily="18" charset="0"/>
                <a:cs typeface="Times New Roman" panose="02020603050405020304" pitchFamily="18" charset="0"/>
                <a:hlinkClick r:id="rId7"/>
              </a:rPr>
              <a:t>https://doi.org/10.3389/fmed.2021.661353</a:t>
            </a:r>
            <a:endParaRPr lang="en-US" sz="1600" dirty="0">
              <a:solidFill>
                <a:srgbClr val="000000"/>
              </a:solidFill>
              <a:effectLst/>
              <a:ea typeface="Times New Roman" panose="02020603050405020304" pitchFamily="18" charset="0"/>
              <a:cs typeface="Times New Roman" panose="02020603050405020304" pitchFamily="18" charset="0"/>
            </a:endParaRPr>
          </a:p>
          <a:p>
            <a:pPr marL="342900" marR="0" lvl="0" indent="-342900">
              <a:lnSpc>
                <a:spcPct val="115000"/>
              </a:lnSpc>
              <a:buSzPts val="1000"/>
              <a:buFont typeface="+mj-lt"/>
              <a:buAutoNum type="arabicPeriod" startAt="5"/>
              <a:tabLst>
                <a:tab pos="285750" algn="l"/>
              </a:tabLst>
            </a:pPr>
            <a:endParaRPr lang="en-US" sz="1600" dirty="0">
              <a:solidFill>
                <a:srgbClr val="000000"/>
              </a:solidFill>
              <a:ea typeface="Times New Roman" panose="02020603050405020304" pitchFamily="18" charset="0"/>
              <a:cs typeface="Times New Roman" panose="02020603050405020304" pitchFamily="18" charset="0"/>
            </a:endParaRPr>
          </a:p>
        </p:txBody>
      </p:sp>
      <p:pic>
        <p:nvPicPr>
          <p:cNvPr id="11" name="Picture 10" descr="A logo with a person in the middle&#10;&#10;AI-generated content may be incorrect.">
            <a:extLst>
              <a:ext uri="{FF2B5EF4-FFF2-40B4-BE49-F238E27FC236}">
                <a16:creationId xmlns:a16="http://schemas.microsoft.com/office/drawing/2014/main" id="{B40EF895-270F-72A0-3315-AB5370011733}"/>
              </a:ext>
            </a:extLst>
          </p:cNvPr>
          <p:cNvPicPr>
            <a:picLocks noChangeAspect="1"/>
          </p:cNvPicPr>
          <p:nvPr/>
        </p:nvPicPr>
        <p:blipFill>
          <a:blip r:embed="rId8"/>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253682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EABF-C7EA-9151-C8EE-973EB8E8EC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385A36-4982-7676-1888-36B4771509C6}"/>
              </a:ext>
            </a:extLst>
          </p:cNvPr>
          <p:cNvSpPr/>
          <p:nvPr/>
        </p:nvSpPr>
        <p:spPr>
          <a:xfrm flipV="1">
            <a:off x="649224" y="812026"/>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7AA82863-0C41-6DF4-6DF2-BE3EFFF933C6}"/>
              </a:ext>
            </a:extLst>
          </p:cNvPr>
          <p:cNvSpPr txBox="1">
            <a:spLocks/>
          </p:cNvSpPr>
          <p:nvPr/>
        </p:nvSpPr>
        <p:spPr>
          <a:xfrm>
            <a:off x="1425298" y="241782"/>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2C5BCDC-C58D-2DE0-EA80-8233DF66FE9C}"/>
              </a:ext>
            </a:extLst>
          </p:cNvPr>
          <p:cNvSpPr txBox="1"/>
          <p:nvPr/>
        </p:nvSpPr>
        <p:spPr>
          <a:xfrm>
            <a:off x="649225" y="1117600"/>
            <a:ext cx="10762488" cy="5523243"/>
          </a:xfrm>
          <a:prstGeom prst="rect">
            <a:avLst/>
          </a:prstGeom>
          <a:noFill/>
        </p:spPr>
        <p:txBody>
          <a:bodyPr wrap="square" rtlCol="0">
            <a:spAutoFit/>
          </a:bodyPr>
          <a:lstStyle/>
          <a:p>
            <a:pPr marL="342900" marR="0" lvl="0" indent="-342900">
              <a:lnSpc>
                <a:spcPct val="107000"/>
              </a:lnSpc>
              <a:spcAft>
                <a:spcPts val="1000"/>
              </a:spcAft>
              <a:buSzPts val="1000"/>
              <a:buFont typeface="+mj-lt"/>
              <a:buAutoNum type="arabicPeriod" startAt="9"/>
              <a:tabLst>
                <a:tab pos="285750" algn="l"/>
                <a:tab pos="457200" algn="l"/>
              </a:tabLst>
            </a:pPr>
            <a:r>
              <a:rPr lang="en-US" sz="1600" b="1" dirty="0">
                <a:hlinkClick r:id="rId2"/>
              </a:rPr>
              <a:t>https://pubmed.ncbi.nlm.nih.gov/31197352/</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Heredia NI, Lee M, Reininger BM. (2020) Hispanic adults’ physical activity and sedentary behavior profiles: examining existing data to drive prospective research. Journal of Public Health. 2020 May 26;42(2):e120-e125.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10.1093/</a:t>
            </a:r>
            <a:r>
              <a:rPr lang="en-US" sz="1600" dirty="0" err="1">
                <a:effectLst/>
                <a:ea typeface="Times New Roman" panose="02020603050405020304" pitchFamily="18" charset="0"/>
                <a:cs typeface="Times New Roman" panose="02020603050405020304" pitchFamily="18" charset="0"/>
              </a:rPr>
              <a:t>pubmed</a:t>
            </a:r>
            <a:r>
              <a:rPr lang="en-US" sz="1600" dirty="0">
                <a:effectLst/>
                <a:ea typeface="Times New Roman" panose="02020603050405020304" pitchFamily="18" charset="0"/>
                <a:cs typeface="Times New Roman" panose="02020603050405020304" pitchFamily="18" charset="0"/>
              </a:rPr>
              <a:t>/fdz065. PMID: 31197352 PMCID: PMC7251418]</a:t>
            </a:r>
          </a:p>
          <a:p>
            <a:pPr marL="342900" marR="0" lvl="0" indent="-342900">
              <a:lnSpc>
                <a:spcPct val="115000"/>
              </a:lnSpc>
              <a:spcAft>
                <a:spcPts val="1000"/>
              </a:spcAft>
              <a:buSzPts val="1000"/>
              <a:buFont typeface="+mj-lt"/>
              <a:buAutoNum type="arabicPeriod" startAt="9"/>
              <a:tabLst>
                <a:tab pos="285750" algn="l"/>
              </a:tabLst>
            </a:pPr>
            <a:r>
              <a:rPr lang="en-US" sz="1600" b="1" dirty="0">
                <a:hlinkClick r:id="rId3"/>
              </a:rPr>
              <a:t>https://pubmed.ncbi.nlm.nih.gov/30788132/</a:t>
            </a:r>
            <a:br>
              <a:rPr lang="en-US" sz="1600" dirty="0"/>
            </a:br>
            <a:r>
              <a:rPr lang="en-US" sz="1600" dirty="0">
                <a:effectLst/>
                <a:ea typeface="Times New Roman" panose="02020603050405020304" pitchFamily="18" charset="0"/>
                <a:cs typeface="Times New Roman" panose="02020603050405020304" pitchFamily="18" charset="0"/>
              </a:rPr>
              <a:t>Funk, M.D., Lee, M., Vidoni, M.L., Reininger, B.M. (2019) Weight loss and weight gain among participants in a community-based weight loss Challenge.   BMC Obesity.  2019 Jan 4;6:2. [doi:10.1186/s40608-018-0225-1 PMID: 30788132 PMCID PMC6318905] </a:t>
            </a:r>
            <a:endParaRPr lang="en-US" sz="1600" dirty="0">
              <a:effectLst/>
              <a:ea typeface="Calibri" panose="020F0502020204030204" pitchFamily="34" charset="0"/>
              <a:cs typeface="Times New Roman" panose="02020603050405020304" pitchFamily="18" charset="0"/>
            </a:endParaRPr>
          </a:p>
          <a:p>
            <a:pPr marL="342900" marR="0" lvl="0" indent="-342900">
              <a:lnSpc>
                <a:spcPct val="115000"/>
              </a:lnSpc>
              <a:spcAft>
                <a:spcPts val="1000"/>
              </a:spcAft>
              <a:buSzPts val="1000"/>
              <a:buFont typeface="+mj-lt"/>
              <a:buAutoNum type="arabicPeriod" startAt="9"/>
              <a:tabLst>
                <a:tab pos="285750" algn="l"/>
                <a:tab pos="457200" algn="l"/>
              </a:tabLst>
            </a:pPr>
            <a:r>
              <a:rPr lang="en-US" sz="1600" b="1" dirty="0">
                <a:hlinkClick r:id="rId4"/>
              </a:rPr>
              <a:t>https://pubmed.ncbi.nlm.nih.gov/32536744/</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Walker TJ, Heredia NI, Reininger BM. (2019) Examining the Validity, Reliability, and Measurement Invariance of the Social Support for Exercise among Spanish and English language Hispanics. Hispanic Journal of Behavioral Sciences. 2019 Aug;41 (3):427-443.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2019 Jun 14.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10.1177/0739986319854144 PMID: 32536744 PMCID: PMC7291866]</a:t>
            </a:r>
          </a:p>
          <a:p>
            <a:pPr marL="342900" indent="-342900">
              <a:spcAft>
                <a:spcPts val="1000"/>
              </a:spcAft>
              <a:buSzPts val="1000"/>
              <a:buFont typeface="+mj-lt"/>
              <a:buAutoNum type="arabicPeriod" startAt="9"/>
              <a:tabLst>
                <a:tab pos="285750" algn="l"/>
                <a:tab pos="457200" algn="l"/>
              </a:tabLst>
            </a:pPr>
            <a:r>
              <a:rPr lang="en-US" b="1" dirty="0">
                <a:hlinkClick r:id="rId5"/>
              </a:rPr>
              <a:t>https://www.sciencedirect.com/science/article/abs/pii/S0749379719303071</a:t>
            </a:r>
            <a:r>
              <a:rPr lang="en-US" b="1" dirty="0"/>
              <a:t> </a:t>
            </a:r>
            <a:br>
              <a:rPr lang="en-US" dirty="0"/>
            </a:br>
            <a:r>
              <a:rPr lang="en-US" dirty="0"/>
              <a:t>*Vidoni, M., Lee, M., Mitchell-Bennett, L, Reininger, B.M. (2019).   Home Visit Intervention </a:t>
            </a:r>
            <a:r>
              <a:rPr lang="en-US" sz="1600" dirty="0">
                <a:effectLst/>
                <a:ea typeface="Times New Roman" panose="02020603050405020304" pitchFamily="18" charset="0"/>
                <a:cs typeface="Times New Roman" panose="02020603050405020304" pitchFamily="18" charset="0"/>
              </a:rPr>
              <a:t>Promotes Lifestyle Changes:  Results of a Randomized Controlled Trial in Mexican Americans.   American Journal of Preventive Medicine 2019 Nov; 57(5): 611-620.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2019 Sep 27.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10.1016/j.amepre.2019.06.020 PMID: 31564601]</a:t>
            </a:r>
          </a:p>
          <a:p>
            <a:pPr marL="342900" marR="0" lvl="0" indent="-342900">
              <a:lnSpc>
                <a:spcPct val="115000"/>
              </a:lnSpc>
              <a:buSzPts val="1000"/>
              <a:buFont typeface="+mj-lt"/>
              <a:buAutoNum type="arabicPeriod" startAt="9"/>
              <a:tabLst>
                <a:tab pos="285750" algn="l"/>
              </a:tabLst>
            </a:pPr>
            <a:endParaRPr lang="en-US" sz="1600" dirty="0">
              <a:solidFill>
                <a:srgbClr val="000000"/>
              </a:solidFill>
              <a:ea typeface="Times New Roman" panose="02020603050405020304" pitchFamily="18" charset="0"/>
              <a:cs typeface="Times New Roman" panose="02020603050405020304" pitchFamily="18" charset="0"/>
            </a:endParaRPr>
          </a:p>
        </p:txBody>
      </p:sp>
      <p:pic>
        <p:nvPicPr>
          <p:cNvPr id="11" name="Picture 10" descr="A logo with a person in the middle&#10;&#10;AI-generated content may be incorrect.">
            <a:extLst>
              <a:ext uri="{FF2B5EF4-FFF2-40B4-BE49-F238E27FC236}">
                <a16:creationId xmlns:a16="http://schemas.microsoft.com/office/drawing/2014/main" id="{9A24DB94-E14A-27DF-4EF4-2BCA018D2089}"/>
              </a:ext>
            </a:extLst>
          </p:cNvPr>
          <p:cNvPicPr>
            <a:picLocks noChangeAspect="1"/>
          </p:cNvPicPr>
          <p:nvPr/>
        </p:nvPicPr>
        <p:blipFill>
          <a:blip r:embed="rId6"/>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318807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A3AE-21C0-EEDC-C6AF-E285E26463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2FD488-48F4-4B14-441B-9FB9045303E0}"/>
              </a:ext>
            </a:extLst>
          </p:cNvPr>
          <p:cNvSpPr/>
          <p:nvPr/>
        </p:nvSpPr>
        <p:spPr>
          <a:xfrm flipV="1">
            <a:off x="649224" y="482842"/>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83324BE0-0A9C-67B3-8379-33E4B0E3751D}"/>
              </a:ext>
            </a:extLst>
          </p:cNvPr>
          <p:cNvSpPr txBox="1">
            <a:spLocks/>
          </p:cNvSpPr>
          <p:nvPr/>
        </p:nvSpPr>
        <p:spPr>
          <a:xfrm>
            <a:off x="1425298" y="-87402"/>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4C9ECE3-8516-A1AE-3790-95886EDF6180}"/>
              </a:ext>
            </a:extLst>
          </p:cNvPr>
          <p:cNvSpPr txBox="1"/>
          <p:nvPr/>
        </p:nvSpPr>
        <p:spPr>
          <a:xfrm>
            <a:off x="649225" y="788416"/>
            <a:ext cx="10762488" cy="5125762"/>
          </a:xfrm>
          <a:prstGeom prst="rect">
            <a:avLst/>
          </a:prstGeom>
          <a:noFill/>
        </p:spPr>
        <p:txBody>
          <a:bodyPr wrap="square" rtlCol="0">
            <a:spAutoFit/>
          </a:bodyPr>
          <a:lstStyle/>
          <a:p>
            <a:pPr marL="342900" marR="0" lvl="0" indent="-342900">
              <a:lnSpc>
                <a:spcPct val="107000"/>
              </a:lnSpc>
              <a:spcAft>
                <a:spcPts val="1000"/>
              </a:spcAft>
              <a:buSzPts val="1000"/>
              <a:buFont typeface="+mj-lt"/>
              <a:buAutoNum type="arabicPeriod" startAt="13"/>
              <a:tabLst>
                <a:tab pos="285750" algn="l"/>
                <a:tab pos="457200" algn="l"/>
              </a:tabLst>
            </a:pPr>
            <a:r>
              <a:rPr lang="en-US" sz="1600" b="1" dirty="0">
                <a:hlinkClick r:id="rId2"/>
              </a:rPr>
              <a:t>https://pubmed.ncbi.nlm.nih.gov/30732453/</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Heredia, N.I, Walker, T.J., Lee, M., Reininger, B.M. (2019) The Longitudinal Relationship Between Social Support and Physical Activity in Hispanics.  American Journal of Health Promotion.  2019 Jul;33(6):921-924.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2019 Feb 7.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10.1177/0890117119828919 PMID: 30732453 PMCID:  PMC6625903]</a:t>
            </a:r>
          </a:p>
          <a:p>
            <a:pPr marL="342900" marR="0" lvl="0" indent="-342900">
              <a:lnSpc>
                <a:spcPct val="115000"/>
              </a:lnSpc>
              <a:spcAft>
                <a:spcPts val="1000"/>
              </a:spcAft>
              <a:buSzPts val="1000"/>
              <a:buFont typeface="+mj-lt"/>
              <a:buAutoNum type="arabicPeriod" startAt="13"/>
              <a:tabLst>
                <a:tab pos="285750" algn="l"/>
                <a:tab pos="457200" algn="l"/>
                <a:tab pos="2533650" algn="l"/>
              </a:tabLst>
            </a:pPr>
            <a:r>
              <a:rPr lang="en-US" sz="1600" b="1" dirty="0">
                <a:hlinkClick r:id="rId3"/>
              </a:rPr>
              <a:t>https://pubmed.ncbi.nlm.nih.gov/29741429/</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*Salazar-Collier, C., Wilkinson, A. Mitchell-Bennett, L. Reininger, B.  (2018) Evaluation of Event Physical Activity Engagement at an Open Streets Initiative within a Texas-Mexico Bordertown, Journal of Physical Activity and Health. 2018 Aug 1;15(8):605-612.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2018 May 9.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10.1123/jpah.2017-0112. PMID: 29741429]</a:t>
            </a:r>
          </a:p>
          <a:p>
            <a:pPr marL="342900" marR="0" lvl="0" indent="-342900">
              <a:spcAft>
                <a:spcPts val="1000"/>
              </a:spcAft>
              <a:buSzPts val="1000"/>
              <a:buFont typeface="+mj-lt"/>
              <a:buAutoNum type="arabicPeriod" startAt="13"/>
              <a:tabLst>
                <a:tab pos="285750" algn="l"/>
                <a:tab pos="457200" algn="l"/>
              </a:tabLst>
            </a:pPr>
            <a:r>
              <a:rPr lang="en-US" sz="1600" b="1" dirty="0">
                <a:hlinkClick r:id="rId4"/>
              </a:rPr>
              <a:t>https://pubmed.ncbi.nlm.nih.gov/29402278/</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*Perales, J., Reininger, B., Lee, M., Linder, S. (2018) Participants' Perceptions of Interactions with Community Health Workers Who Promote Behavior Change: A Qualitative Characterization from Participants with Normal, Depressive and Anxious Mood States. International Journal for Equity in Health. 2018 Feb 5;17(1):19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10.1186/s12939-018-0729-9. PMID: 29402278 PMCID: PMC5800056]</a:t>
            </a:r>
          </a:p>
          <a:p>
            <a:pPr marL="342900" indent="-342900">
              <a:spcAft>
                <a:spcPts val="1000"/>
              </a:spcAft>
              <a:buSzPts val="1000"/>
              <a:buFont typeface="+mj-lt"/>
              <a:buAutoNum type="arabicPeriod" startAt="13"/>
              <a:tabLst>
                <a:tab pos="285750" algn="l"/>
                <a:tab pos="457200" algn="l"/>
              </a:tabLst>
            </a:pPr>
            <a:r>
              <a:rPr lang="en-US" sz="1600" b="1" dirty="0">
                <a:hlinkClick r:id="rId5"/>
              </a:rPr>
              <a:t>https://www.sciencedirect.com/science/article/abs/pii/S1499404617307650</a:t>
            </a:r>
            <a:br>
              <a:rPr lang="en-US" sz="1600" b="1" dirty="0"/>
            </a:br>
            <a:r>
              <a:rPr lang="en-US" sz="1600" dirty="0">
                <a:effectLst/>
                <a:ea typeface="Times New Roman" panose="02020603050405020304" pitchFamily="18" charset="0"/>
                <a:cs typeface="Times New Roman" panose="02020603050405020304" pitchFamily="18" charset="0"/>
              </a:rPr>
              <a:t>*Heredia NI, Lee M, Mitchell-Bennett L, Reininger BM. (2017). Tu Salud ¡</a:t>
            </a:r>
            <a:r>
              <a:rPr lang="en-US" sz="1600" dirty="0" err="1">
                <a:effectLst/>
                <a:ea typeface="Times New Roman" panose="02020603050405020304" pitchFamily="18" charset="0"/>
                <a:cs typeface="Times New Roman" panose="02020603050405020304" pitchFamily="18" charset="0"/>
              </a:rPr>
              <a:t>Sí</a:t>
            </a:r>
            <a:r>
              <a:rPr lang="en-US" sz="1600" dirty="0">
                <a:effectLst/>
                <a:ea typeface="Times New Roman" panose="02020603050405020304" pitchFamily="18" charset="0"/>
                <a:cs typeface="Times New Roman" panose="02020603050405020304" pitchFamily="18" charset="0"/>
              </a:rPr>
              <a:t> </a:t>
            </a:r>
            <a:r>
              <a:rPr lang="en-US" sz="1600" dirty="0" err="1">
                <a:effectLst/>
                <a:ea typeface="Times New Roman" panose="02020603050405020304" pitchFamily="18" charset="0"/>
                <a:cs typeface="Times New Roman" panose="02020603050405020304" pitchFamily="18" charset="0"/>
              </a:rPr>
              <a:t>Cuenta</a:t>
            </a:r>
            <a:r>
              <a:rPr lang="en-US" sz="1600" dirty="0">
                <a:effectLst/>
                <a:ea typeface="Times New Roman" panose="02020603050405020304" pitchFamily="18" charset="0"/>
                <a:cs typeface="Times New Roman" panose="02020603050405020304" pitchFamily="18" charset="0"/>
              </a:rPr>
              <a:t>! Your Health Matters! A Community-wide Campaign in a Hispanic Border Community in Texas. Journal of Nutrition Education and Behavior. Nov-Dec 2017;49(10): 801-809.e1.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2017 Aug 14.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10.1016/j.jneb.2017.06.008 PMID: 28818489 PMCID:5682211].  </a:t>
            </a:r>
          </a:p>
        </p:txBody>
      </p:sp>
      <p:pic>
        <p:nvPicPr>
          <p:cNvPr id="11" name="Picture 10" descr="A logo with a person in the middle&#10;&#10;AI-generated content may be incorrect.">
            <a:extLst>
              <a:ext uri="{FF2B5EF4-FFF2-40B4-BE49-F238E27FC236}">
                <a16:creationId xmlns:a16="http://schemas.microsoft.com/office/drawing/2014/main" id="{3AA1CF1C-68C1-245E-4426-22B93D75DC69}"/>
              </a:ext>
            </a:extLst>
          </p:cNvPr>
          <p:cNvPicPr>
            <a:picLocks noChangeAspect="1"/>
          </p:cNvPicPr>
          <p:nvPr/>
        </p:nvPicPr>
        <p:blipFill>
          <a:blip r:embed="rId6"/>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377703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16CAE-9157-0ADA-51B0-26C5C0D483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C43DFD-0EA9-B771-6B4B-E8AC825632C6}"/>
              </a:ext>
            </a:extLst>
          </p:cNvPr>
          <p:cNvSpPr/>
          <p:nvPr/>
        </p:nvSpPr>
        <p:spPr>
          <a:xfrm flipV="1">
            <a:off x="649224" y="1036588"/>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2">
            <a:extLst>
              <a:ext uri="{FF2B5EF4-FFF2-40B4-BE49-F238E27FC236}">
                <a16:creationId xmlns:a16="http://schemas.microsoft.com/office/drawing/2014/main" id="{74BBC7DA-78F9-22F5-7AB8-EF9DE849C7D5}"/>
              </a:ext>
            </a:extLst>
          </p:cNvPr>
          <p:cNvSpPr txBox="1">
            <a:spLocks/>
          </p:cNvSpPr>
          <p:nvPr/>
        </p:nvSpPr>
        <p:spPr>
          <a:xfrm>
            <a:off x="1425298" y="259075"/>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4449218-3349-291D-42FC-547FC81450FB}"/>
              </a:ext>
            </a:extLst>
          </p:cNvPr>
          <p:cNvSpPr txBox="1"/>
          <p:nvPr/>
        </p:nvSpPr>
        <p:spPr>
          <a:xfrm>
            <a:off x="714755" y="1239190"/>
            <a:ext cx="10762488" cy="5119287"/>
          </a:xfrm>
          <a:prstGeom prst="rect">
            <a:avLst/>
          </a:prstGeom>
          <a:noFill/>
        </p:spPr>
        <p:txBody>
          <a:bodyPr wrap="square" rtlCol="0">
            <a:spAutoFit/>
          </a:bodyPr>
          <a:lstStyle/>
          <a:p>
            <a:pPr marL="342900" indent="-342900">
              <a:lnSpc>
                <a:spcPct val="107000"/>
              </a:lnSpc>
              <a:spcAft>
                <a:spcPts val="1000"/>
              </a:spcAft>
              <a:buSzPts val="1000"/>
              <a:buFont typeface="+mj-lt"/>
              <a:buAutoNum type="arabicPeriod" startAt="17"/>
              <a:tabLst>
                <a:tab pos="285750" algn="l"/>
              </a:tabLst>
            </a:pPr>
            <a:r>
              <a:rPr lang="en-US" sz="1600" b="1" dirty="0">
                <a:solidFill>
                  <a:srgbClr val="000000"/>
                </a:solidFill>
                <a:effectLst/>
                <a:uFill>
                  <a:solidFill>
                    <a:srgbClr val="000000"/>
                  </a:solidFill>
                </a:uFill>
                <a:ea typeface="Times New Roman" panose="02020603050405020304" pitchFamily="18" charset="0"/>
                <a:cs typeface="Times New Roman" panose="02020603050405020304" pitchFamily="18" charset="0"/>
              </a:rPr>
              <a:t> </a:t>
            </a:r>
            <a:r>
              <a:rPr lang="en-US" sz="1600" dirty="0">
                <a:solidFill>
                  <a:srgbClr val="000000"/>
                </a:solidFill>
                <a:effectLst/>
                <a:uFill>
                  <a:solidFill>
                    <a:srgbClr val="000000"/>
                  </a:solidFill>
                </a:uFill>
                <a:ea typeface="Times New Roman" panose="02020603050405020304" pitchFamily="18" charset="0"/>
                <a:cs typeface="Times New Roman" panose="02020603050405020304" pitchFamily="18" charset="0"/>
              </a:rPr>
              <a:t>*Mota, J., Reininger, B.M., Gay, J., Barroso, C., Meyer, L., Kohl, H. (2017) Physical Activity Associated with Age, Sex, and Seasonality among Park Users in an Unincorporated Community along the Texas-Mexico Border. Texas Public Health Journal 69(2): 24-28.</a:t>
            </a:r>
          </a:p>
          <a:p>
            <a:pPr marL="342900" indent="-342900">
              <a:lnSpc>
                <a:spcPct val="107000"/>
              </a:lnSpc>
              <a:spcAft>
                <a:spcPts val="1000"/>
              </a:spcAft>
              <a:buSzPts val="1000"/>
              <a:buFont typeface="+mj-lt"/>
              <a:buAutoNum type="arabicPeriod" startAt="17"/>
              <a:tabLst>
                <a:tab pos="285750" algn="l"/>
              </a:tabLst>
            </a:pPr>
            <a:r>
              <a:rPr lang="en-US" sz="1600" b="1" dirty="0">
                <a:hlinkClick r:id="rId2"/>
              </a:rPr>
              <a:t>https://pubmed.ncbi.nlm.nih.gov/29145821/</a:t>
            </a:r>
            <a:br>
              <a:rPr lang="en-US" sz="1600" b="1" dirty="0">
                <a:solidFill>
                  <a:srgbClr val="000000"/>
                </a:solidFill>
                <a:effectLst/>
                <a:uFill>
                  <a:solidFill>
                    <a:srgbClr val="000000"/>
                  </a:solidFill>
                </a:uFill>
                <a:ea typeface="Times New Roman" panose="02020603050405020304" pitchFamily="18" charset="0"/>
                <a:cs typeface="Times New Roman" panose="02020603050405020304" pitchFamily="18" charset="0"/>
              </a:rPr>
            </a:br>
            <a:r>
              <a:rPr lang="en-US" sz="1600" dirty="0">
                <a:solidFill>
                  <a:srgbClr val="000000"/>
                </a:solidFill>
                <a:effectLst/>
                <a:uFill>
                  <a:solidFill>
                    <a:srgbClr val="000000"/>
                  </a:solidFill>
                </a:uFill>
                <a:ea typeface="Times New Roman" panose="02020603050405020304" pitchFamily="18" charset="0"/>
                <a:cs typeface="Times New Roman" panose="02020603050405020304" pitchFamily="18" charset="0"/>
              </a:rPr>
              <a:t>*Heredia NI, Lee M, Reininger BM. (2017). Exposure to a community-wide campaign is associated with physical activity and sedentary behavior among Hispanics on the Texas-Mexico border. BMC Public Health. 2017 Nov 16;17(1):883. [</a:t>
            </a:r>
            <a:r>
              <a:rPr lang="en-US" sz="1600" dirty="0" err="1">
                <a:solidFill>
                  <a:srgbClr val="000000"/>
                </a:solidFill>
                <a:effectLst/>
                <a:uFill>
                  <a:solidFill>
                    <a:srgbClr val="000000"/>
                  </a:solidFill>
                </a:uFill>
                <a:ea typeface="Times New Roman" panose="02020603050405020304" pitchFamily="18" charset="0"/>
                <a:cs typeface="Times New Roman" panose="02020603050405020304" pitchFamily="18" charset="0"/>
              </a:rPr>
              <a:t>doi</a:t>
            </a:r>
            <a:r>
              <a:rPr lang="en-US" sz="1600" dirty="0">
                <a:solidFill>
                  <a:srgbClr val="000000"/>
                </a:solidFill>
                <a:effectLst/>
                <a:uFill>
                  <a:solidFill>
                    <a:srgbClr val="000000"/>
                  </a:solidFill>
                </a:uFill>
                <a:ea typeface="Times New Roman" panose="02020603050405020304" pitchFamily="18" charset="0"/>
                <a:cs typeface="Times New Roman" panose="02020603050405020304" pitchFamily="18" charset="0"/>
              </a:rPr>
              <a:t>: 10.1186/s12889-017-4893-4. PMID: 29145821 PMCID: PMC5689162].</a:t>
            </a:r>
            <a:br>
              <a:rPr lang="en-US" sz="1600" dirty="0">
                <a:solidFill>
                  <a:srgbClr val="000000"/>
                </a:solidFill>
                <a:effectLst/>
                <a:uFill>
                  <a:solidFill>
                    <a:srgbClr val="000000"/>
                  </a:solidFill>
                </a:uFill>
                <a:ea typeface="Times New Roman" panose="02020603050405020304" pitchFamily="18" charset="0"/>
                <a:cs typeface="Times New Roman" panose="02020603050405020304" pitchFamily="18" charset="0"/>
              </a:rPr>
            </a:br>
            <a:r>
              <a:rPr lang="en-US" sz="1600" dirty="0"/>
              <a:t> </a:t>
            </a:r>
            <a:endParaRPr lang="en-US" sz="1600" dirty="0">
              <a:solidFill>
                <a:srgbClr val="000000"/>
              </a:solidFill>
              <a:effectLst/>
              <a:uFill>
                <a:solidFill>
                  <a:srgbClr val="000000"/>
                </a:solidFill>
              </a:uFill>
              <a:ea typeface="Times New Roman" panose="02020603050405020304" pitchFamily="18" charset="0"/>
              <a:cs typeface="Times New Roman" panose="02020603050405020304" pitchFamily="18" charset="0"/>
            </a:endParaRPr>
          </a:p>
          <a:p>
            <a:pPr marL="342900" marR="0" lvl="0" indent="-342900">
              <a:lnSpc>
                <a:spcPct val="115000"/>
              </a:lnSpc>
              <a:spcAft>
                <a:spcPts val="1000"/>
              </a:spcAft>
              <a:buSzPts val="1000"/>
              <a:buFont typeface="+mj-lt"/>
              <a:buAutoNum type="arabicPeriod" startAt="17"/>
              <a:tabLst>
                <a:tab pos="285750" algn="l"/>
              </a:tabLst>
            </a:pPr>
            <a:r>
              <a:rPr lang="en-US" sz="1600" b="1" dirty="0">
                <a:hlinkClick r:id="rId3"/>
              </a:rPr>
              <a:t>https://pubmed.ncbi.nlm.nih.gov/28004615/</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Reininger, B., Lee, M., Jennings, R., Evans, A., Vidoni, M. (2017)   Healthy eating patterns associated with acculturation, sex, and BMI among Mexican Americans.   Public Health Nutrition. 2017 May;20,7:1267-1278 [DOI: 10.1017/S1368980016003311 PMID: 28004615]</a:t>
            </a:r>
          </a:p>
          <a:p>
            <a:pPr marL="342900" indent="-342900">
              <a:lnSpc>
                <a:spcPct val="115000"/>
              </a:lnSpc>
              <a:spcAft>
                <a:spcPts val="1000"/>
              </a:spcAft>
              <a:buSzPts val="1000"/>
              <a:buFont typeface="+mj-lt"/>
              <a:buAutoNum type="arabicPeriod" startAt="17"/>
              <a:tabLst>
                <a:tab pos="285750" algn="l"/>
              </a:tabLst>
            </a:pPr>
            <a:r>
              <a:rPr lang="en-US" sz="1600" b="1" dirty="0">
                <a:hlinkClick r:id="rId4"/>
              </a:rPr>
              <a:t>https://www.sciencedirect.com/science/article/abs/pii/S0277953615300812</a:t>
            </a:r>
            <a:br>
              <a:rPr lang="en-US" sz="1600" dirty="0"/>
            </a:br>
            <a:r>
              <a:rPr lang="en-US" sz="1600" dirty="0">
                <a:effectLst/>
                <a:ea typeface="Calibri" panose="020F0502020204030204" pitchFamily="34" charset="0"/>
              </a:rPr>
              <a:t>Reininger, B.M., Mitchell-Bennett, L., Lee, M., Gowen, R. Z., Barroso, C. S., Gay, J. L., &amp; Saldana, M. V. (2015). Tu </a:t>
            </a:r>
            <a:r>
              <a:rPr lang="en-US" sz="1600" dirty="0" err="1">
                <a:effectLst/>
                <a:ea typeface="Calibri" panose="020F0502020204030204" pitchFamily="34" charset="0"/>
              </a:rPr>
              <a:t>Salud,¡Si</a:t>
            </a:r>
            <a:r>
              <a:rPr lang="en-US" sz="1600" dirty="0">
                <a:effectLst/>
                <a:ea typeface="Calibri" panose="020F0502020204030204" pitchFamily="34" charset="0"/>
              </a:rPr>
              <a:t> </a:t>
            </a:r>
            <a:r>
              <a:rPr lang="en-US" sz="1600" dirty="0" err="1">
                <a:effectLst/>
                <a:ea typeface="Calibri" panose="020F0502020204030204" pitchFamily="34" charset="0"/>
              </a:rPr>
              <a:t>Cuenta</a:t>
            </a:r>
            <a:r>
              <a:rPr lang="en-US" sz="1600" dirty="0">
                <a:effectLst/>
                <a:ea typeface="Calibri" panose="020F0502020204030204" pitchFamily="34" charset="0"/>
              </a:rPr>
              <a:t>!: Exposure to a community-wide campaign and its associations with physical activity and fruit and vegetable consumption among individuals of Mexican descent. Social Science &amp; Medicine, 2015 Oct; 143, 98-106. [</a:t>
            </a:r>
            <a:r>
              <a:rPr lang="en-US" sz="1600" dirty="0" err="1">
                <a:effectLst/>
                <a:ea typeface="Calibri" panose="020F0502020204030204" pitchFamily="34" charset="0"/>
              </a:rPr>
              <a:t>doi</a:t>
            </a:r>
            <a:r>
              <a:rPr lang="en-US" sz="1600" dirty="0">
                <a:effectLst/>
                <a:ea typeface="Calibri" panose="020F0502020204030204" pitchFamily="34" charset="0"/>
              </a:rPr>
              <a:t>: 10.1016/j.socscimed.2015.08.029. PMID: 26347959 PMCID: PMC4642277] </a:t>
            </a:r>
          </a:p>
        </p:txBody>
      </p:sp>
      <p:pic>
        <p:nvPicPr>
          <p:cNvPr id="11" name="Picture 10" descr="A logo with a person in the middle&#10;&#10;AI-generated content may be incorrect.">
            <a:extLst>
              <a:ext uri="{FF2B5EF4-FFF2-40B4-BE49-F238E27FC236}">
                <a16:creationId xmlns:a16="http://schemas.microsoft.com/office/drawing/2014/main" id="{E48DD33B-33E6-2BA5-0251-2BB6B64C0082}"/>
              </a:ext>
            </a:extLst>
          </p:cNvPr>
          <p:cNvPicPr>
            <a:picLocks noChangeAspect="1"/>
          </p:cNvPicPr>
          <p:nvPr/>
        </p:nvPicPr>
        <p:blipFill>
          <a:blip r:embed="rId5"/>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14351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1FC234-F068-0F5D-F541-CE099AEDC726}"/>
              </a:ext>
            </a:extLst>
          </p:cNvPr>
          <p:cNvSpPr/>
          <p:nvPr/>
        </p:nvSpPr>
        <p:spPr>
          <a:xfrm flipV="1">
            <a:off x="649224" y="570244"/>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9" name="Title 2">
            <a:extLst>
              <a:ext uri="{FF2B5EF4-FFF2-40B4-BE49-F238E27FC236}">
                <a16:creationId xmlns:a16="http://schemas.microsoft.com/office/drawing/2014/main" id="{E9E58800-9D5E-269E-C8FA-CBA897DF144E}"/>
              </a:ext>
            </a:extLst>
          </p:cNvPr>
          <p:cNvSpPr txBox="1">
            <a:spLocks/>
          </p:cNvSpPr>
          <p:nvPr/>
        </p:nvSpPr>
        <p:spPr>
          <a:xfrm>
            <a:off x="1425298" y="0"/>
            <a:ext cx="9341403"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marL="285750" marR="0" indent="-228600" algn="ctr">
              <a:lnSpc>
                <a:spcPct val="107000"/>
              </a:lnSpc>
              <a:spcBef>
                <a:spcPts val="1200"/>
              </a:spcBef>
              <a:spcAft>
                <a:spcPts val="1200"/>
              </a:spcAft>
              <a:tabLst>
                <a:tab pos="28575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Selected Community-Wide Campaign related publications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DA616D1-4E46-17B4-1BAD-90528B09DF02}"/>
              </a:ext>
            </a:extLst>
          </p:cNvPr>
          <p:cNvSpPr txBox="1"/>
          <p:nvPr/>
        </p:nvSpPr>
        <p:spPr>
          <a:xfrm>
            <a:off x="714755" y="772846"/>
            <a:ext cx="10762488" cy="3166444"/>
          </a:xfrm>
          <a:prstGeom prst="rect">
            <a:avLst/>
          </a:prstGeom>
          <a:noFill/>
        </p:spPr>
        <p:txBody>
          <a:bodyPr wrap="square" rtlCol="0">
            <a:spAutoFit/>
          </a:bodyPr>
          <a:lstStyle/>
          <a:p>
            <a:pPr marL="342900" marR="0" lvl="0" indent="-342900">
              <a:lnSpc>
                <a:spcPct val="115000"/>
              </a:lnSpc>
              <a:spcAft>
                <a:spcPts val="1000"/>
              </a:spcAft>
              <a:buSzPts val="1000"/>
              <a:buFont typeface="+mj-lt"/>
              <a:buAutoNum type="arabicPeriod" startAt="21"/>
              <a:tabLst>
                <a:tab pos="285750" algn="l"/>
              </a:tabLst>
            </a:pPr>
            <a:r>
              <a:rPr lang="en-US" sz="1600" b="1" dirty="0">
                <a:hlinkClick r:id="rId2"/>
              </a:rPr>
              <a:t>https://pubmed.ncbi.nlm.nih.gov/21885882/</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*Bautista, L., Reininger, B., Gay, J. L., Barroso, C. S., &amp; McCormick, J. B. (2011). Perceived barriers to exercise in Hispanic adults by level of activity.  </a:t>
            </a:r>
            <a:r>
              <a:rPr lang="en-US" sz="1600" i="1" dirty="0">
                <a:effectLst/>
                <a:ea typeface="Times New Roman" panose="02020603050405020304" pitchFamily="18" charset="0"/>
                <a:cs typeface="Times New Roman" panose="02020603050405020304" pitchFamily="18" charset="0"/>
              </a:rPr>
              <a:t>Journal of Physical Activity &amp; Health, </a:t>
            </a:r>
            <a:r>
              <a:rPr lang="en-US" sz="1600" dirty="0">
                <a:effectLst/>
                <a:ea typeface="Times New Roman" panose="02020603050405020304" pitchFamily="18" charset="0"/>
                <a:cs typeface="Times New Roman" panose="02020603050405020304" pitchFamily="18" charset="0"/>
              </a:rPr>
              <a:t>2011 Sep;8(7), 916–925.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10.1123/jpah.8.7.916. PMID: 21885882 PMCID: PMC 3174095]</a:t>
            </a:r>
          </a:p>
          <a:p>
            <a:pPr marL="342900" marR="0" lvl="0" indent="-342900">
              <a:lnSpc>
                <a:spcPct val="115000"/>
              </a:lnSpc>
              <a:spcAft>
                <a:spcPts val="1000"/>
              </a:spcAft>
              <a:buSzPts val="1000"/>
              <a:buFont typeface="+mj-lt"/>
              <a:buAutoNum type="arabicPeriod" startAt="21"/>
              <a:tabLst>
                <a:tab pos="285750" algn="l"/>
              </a:tabLst>
            </a:pPr>
            <a:r>
              <a:rPr lang="en-US" sz="1600" b="1" dirty="0">
                <a:hlinkClick r:id="rId3"/>
              </a:rPr>
              <a:t>https://pubmed.ncbi.nlm.nih.gov/19131541/</a:t>
            </a:r>
            <a:br>
              <a:rPr lang="en-US" sz="1600" dirty="0">
                <a:effectLst/>
                <a:ea typeface="Times New Roman" panose="02020603050405020304" pitchFamily="18" charset="0"/>
                <a:cs typeface="Times New Roman" panose="02020603050405020304" pitchFamily="18" charset="0"/>
              </a:rPr>
            </a:br>
            <a:r>
              <a:rPr lang="en-US" sz="1600" dirty="0">
                <a:effectLst/>
                <a:ea typeface="Times New Roman" panose="02020603050405020304" pitchFamily="18" charset="0"/>
                <a:cs typeface="Times New Roman" panose="02020603050405020304" pitchFamily="18" charset="0"/>
              </a:rPr>
              <a:t>Reininger, B. M., Barroso, C. S., Mitchell-Bennett, L., Cantu, E., Fernandez, M. E., Gonzalez, D. A., Chavez, M., Freeberg, D., &amp; McAlister, A. (2010). Process evaluation and participatory methods in an obesity-prevention media campaign for Mexican Americans. </a:t>
            </a:r>
            <a:r>
              <a:rPr lang="en-US" sz="1600" i="1" dirty="0">
                <a:effectLst/>
                <a:ea typeface="Times New Roman" panose="02020603050405020304" pitchFamily="18" charset="0"/>
                <a:cs typeface="Times New Roman" panose="02020603050405020304" pitchFamily="18" charset="0"/>
              </a:rPr>
              <a:t>Health Promotion Practice</a:t>
            </a:r>
            <a:r>
              <a:rPr lang="en-US" sz="1600" dirty="0">
                <a:effectLst/>
                <a:ea typeface="Times New Roman" panose="02020603050405020304" pitchFamily="18" charset="0"/>
                <a:cs typeface="Times New Roman" panose="02020603050405020304" pitchFamily="18" charset="0"/>
              </a:rPr>
              <a:t>, 2010 May;11(3), 347–357. </a:t>
            </a:r>
            <a:r>
              <a:rPr lang="en-US" sz="1600" dirty="0" err="1">
                <a:effectLst/>
                <a:ea typeface="Times New Roman" panose="02020603050405020304" pitchFamily="18" charset="0"/>
                <a:cs typeface="Times New Roman" panose="02020603050405020304" pitchFamily="18" charset="0"/>
              </a:rPr>
              <a:t>Epub</a:t>
            </a:r>
            <a:r>
              <a:rPr lang="en-US" sz="1600" dirty="0">
                <a:effectLst/>
                <a:ea typeface="Times New Roman" panose="02020603050405020304" pitchFamily="18" charset="0"/>
                <a:cs typeface="Times New Roman" panose="02020603050405020304" pitchFamily="18" charset="0"/>
              </a:rPr>
              <a:t> 2009 Jan 8. [</a:t>
            </a:r>
            <a:r>
              <a:rPr lang="en-US" sz="1600" dirty="0" err="1">
                <a:effectLst/>
                <a:ea typeface="Times New Roman" panose="02020603050405020304" pitchFamily="18" charset="0"/>
                <a:cs typeface="Times New Roman" panose="02020603050405020304" pitchFamily="18" charset="0"/>
              </a:rPr>
              <a:t>doi</a:t>
            </a:r>
            <a:r>
              <a:rPr lang="en-US" sz="1600" dirty="0">
                <a:effectLst/>
                <a:ea typeface="Times New Roman" panose="02020603050405020304" pitchFamily="18" charset="0"/>
                <a:cs typeface="Times New Roman" panose="02020603050405020304" pitchFamily="18" charset="0"/>
              </a:rPr>
              <a:t>: 10.1177/1524839908321486. PMID: 19131541 PMCID: PMC2877153]</a:t>
            </a:r>
          </a:p>
          <a:p>
            <a:pPr marL="342900" marR="0" lvl="0" indent="-342900">
              <a:lnSpc>
                <a:spcPct val="115000"/>
              </a:lnSpc>
              <a:spcAft>
                <a:spcPts val="1000"/>
              </a:spcAft>
              <a:buSzPts val="1000"/>
              <a:buFont typeface="+mj-lt"/>
              <a:buAutoNum type="arabicPeriod" startAt="21"/>
              <a:tabLst>
                <a:tab pos="285750" algn="l"/>
              </a:tabLst>
            </a:pPr>
            <a:endParaRPr lang="en-U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18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071C2-1D04-2A94-6D49-431E308D521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5C9AA33-367D-6C47-760C-27781554AC26}"/>
              </a:ext>
            </a:extLst>
          </p:cNvPr>
          <p:cNvPicPr>
            <a:picLocks noChangeAspect="1"/>
          </p:cNvPicPr>
          <p:nvPr/>
        </p:nvPicPr>
        <p:blipFill>
          <a:blip r:embed="rId2" cstate="print">
            <a:extLst>
              <a:ext uri="{28A0092B-C50C-407E-A947-70E740481C1C}">
                <a14:useLocalDpi xmlns:a14="http://schemas.microsoft.com/office/drawing/2010/main" val="0"/>
              </a:ext>
            </a:extLst>
          </a:blip>
          <a:srcRect l="-200" t="11000" r="932" b="22371"/>
          <a:stretch/>
        </p:blipFill>
        <p:spPr>
          <a:xfrm>
            <a:off x="-92598" y="0"/>
            <a:ext cx="12332825" cy="6215605"/>
          </a:xfrm>
          <a:prstGeom prst="rect">
            <a:avLst/>
          </a:prstGeom>
        </p:spPr>
      </p:pic>
      <p:sp>
        <p:nvSpPr>
          <p:cNvPr id="2" name="Freeform 2">
            <a:extLst>
              <a:ext uri="{FF2B5EF4-FFF2-40B4-BE49-F238E27FC236}">
                <a16:creationId xmlns:a16="http://schemas.microsoft.com/office/drawing/2014/main" id="{ABCA1580-BF2A-D3FC-F904-4CF8361182C3}"/>
              </a:ext>
            </a:extLst>
          </p:cNvPr>
          <p:cNvSpPr/>
          <p:nvPr/>
        </p:nvSpPr>
        <p:spPr>
          <a:xfrm>
            <a:off x="-92598" y="0"/>
            <a:ext cx="1233282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3">
              <a:alphaModFix amt="81000"/>
            </a:blip>
            <a:srcRect/>
            <a:stretch>
              <a:fillRect t="-38888" b="-38888"/>
            </a:stretch>
          </a:blipFill>
        </p:spPr>
        <p:txBody>
          <a:bodyPr/>
          <a:lstStyle/>
          <a:p>
            <a:endParaRPr lang="en-US" dirty="0"/>
          </a:p>
        </p:txBody>
      </p:sp>
      <p:grpSp>
        <p:nvGrpSpPr>
          <p:cNvPr id="3" name="Group 3">
            <a:extLst>
              <a:ext uri="{FF2B5EF4-FFF2-40B4-BE49-F238E27FC236}">
                <a16:creationId xmlns:a16="http://schemas.microsoft.com/office/drawing/2014/main" id="{49FC4D28-F1A6-812A-D34F-7C01B9BA5DAA}"/>
              </a:ext>
            </a:extLst>
          </p:cNvPr>
          <p:cNvGrpSpPr/>
          <p:nvPr/>
        </p:nvGrpSpPr>
        <p:grpSpPr>
          <a:xfrm>
            <a:off x="-92598" y="6082496"/>
            <a:ext cx="12332825" cy="775503"/>
            <a:chOff x="0" y="0"/>
            <a:chExt cx="2259815" cy="2709333"/>
          </a:xfrm>
        </p:grpSpPr>
        <p:sp>
          <p:nvSpPr>
            <p:cNvPr id="4" name="Freeform 4">
              <a:extLst>
                <a:ext uri="{FF2B5EF4-FFF2-40B4-BE49-F238E27FC236}">
                  <a16:creationId xmlns:a16="http://schemas.microsoft.com/office/drawing/2014/main" id="{A9E7BCE6-D88A-DD6C-1B5E-DF779712EC10}"/>
                </a:ext>
              </a:extLst>
            </p:cNvPr>
            <p:cNvSpPr/>
            <p:nvPr/>
          </p:nvSpPr>
          <p:spPr>
            <a:xfrm>
              <a:off x="0" y="0"/>
              <a:ext cx="2259815" cy="2709333"/>
            </a:xfrm>
            <a:custGeom>
              <a:avLst/>
              <a:gdLst/>
              <a:ahLst/>
              <a:cxnLst/>
              <a:rect l="l" t="t" r="r" b="b"/>
              <a:pathLst>
                <a:path w="2259815" h="2709333">
                  <a:moveTo>
                    <a:pt x="0" y="0"/>
                  </a:moveTo>
                  <a:lnTo>
                    <a:pt x="2259815" y="0"/>
                  </a:lnTo>
                  <a:lnTo>
                    <a:pt x="2259815" y="2709333"/>
                  </a:lnTo>
                  <a:lnTo>
                    <a:pt x="0" y="2709333"/>
                  </a:lnTo>
                  <a:close/>
                </a:path>
              </a:pathLst>
            </a:custGeom>
            <a:solidFill>
              <a:srgbClr val="91472B"/>
            </a:solidFill>
          </p:spPr>
          <p:txBody>
            <a:bodyPr/>
            <a:lstStyle/>
            <a:p>
              <a:endParaRPr lang="en-US" sz="1200" dirty="0"/>
            </a:p>
          </p:txBody>
        </p:sp>
        <p:sp>
          <p:nvSpPr>
            <p:cNvPr id="5" name="TextBox 5">
              <a:extLst>
                <a:ext uri="{FF2B5EF4-FFF2-40B4-BE49-F238E27FC236}">
                  <a16:creationId xmlns:a16="http://schemas.microsoft.com/office/drawing/2014/main" id="{B3287A9B-A844-7E55-929C-8B6B88F0C572}"/>
                </a:ext>
              </a:extLst>
            </p:cNvPr>
            <p:cNvSpPr txBox="1"/>
            <p:nvPr/>
          </p:nvSpPr>
          <p:spPr>
            <a:xfrm>
              <a:off x="0" y="-66675"/>
              <a:ext cx="2259815" cy="2776008"/>
            </a:xfrm>
            <a:prstGeom prst="rect">
              <a:avLst/>
            </a:prstGeom>
          </p:spPr>
          <p:txBody>
            <a:bodyPr lIns="33867" tIns="33867" rIns="33867" bIns="33867" rtlCol="0" anchor="ctr"/>
            <a:lstStyle/>
            <a:p>
              <a:pPr algn="ctr">
                <a:lnSpc>
                  <a:spcPts val="2100"/>
                </a:lnSpc>
              </a:pPr>
              <a:endParaRPr sz="1200"/>
            </a:p>
          </p:txBody>
        </p:sp>
      </p:grpSp>
      <p:sp>
        <p:nvSpPr>
          <p:cNvPr id="23" name="TextBox 22">
            <a:extLst>
              <a:ext uri="{FF2B5EF4-FFF2-40B4-BE49-F238E27FC236}">
                <a16:creationId xmlns:a16="http://schemas.microsoft.com/office/drawing/2014/main" id="{F44D071E-D37E-3B5F-2409-BACCA6B08190}"/>
              </a:ext>
            </a:extLst>
          </p:cNvPr>
          <p:cNvSpPr txBox="1"/>
          <p:nvPr/>
        </p:nvSpPr>
        <p:spPr>
          <a:xfrm>
            <a:off x="-92599" y="6234690"/>
            <a:ext cx="12332825" cy="400110"/>
          </a:xfrm>
          <a:prstGeom prst="rect">
            <a:avLst/>
          </a:prstGeom>
          <a:noFill/>
        </p:spPr>
        <p:txBody>
          <a:bodyPr wrap="square">
            <a:spAutoFit/>
          </a:bodyPr>
          <a:lstStyle/>
          <a:p>
            <a:pPr algn="ctr"/>
            <a:r>
              <a:rPr lang="en-US" sz="2000" dirty="0">
                <a:solidFill>
                  <a:srgbClr val="FFFFFF"/>
                </a:solidFill>
                <a:ea typeface="Helvetica World Bold"/>
                <a:cs typeface="Helvetica World Bold"/>
                <a:sym typeface="Helvetica World Bold"/>
              </a:rPr>
              <a:t>Brownsville Campus 780 Ringgold Rd.  Brownsville, Texas 78520</a:t>
            </a:r>
          </a:p>
        </p:txBody>
      </p:sp>
      <p:pic>
        <p:nvPicPr>
          <p:cNvPr id="13" name="Picture 12" descr="A black and white logo&#10;&#10;AI-generated content may be incorrect.">
            <a:extLst>
              <a:ext uri="{FF2B5EF4-FFF2-40B4-BE49-F238E27FC236}">
                <a16:creationId xmlns:a16="http://schemas.microsoft.com/office/drawing/2014/main" id="{5868FA7C-7829-C24A-04DD-17DF7BC17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593" y="1704155"/>
            <a:ext cx="6428751" cy="2655101"/>
          </a:xfrm>
          <a:prstGeom prst="rect">
            <a:avLst/>
          </a:prstGeom>
        </p:spPr>
      </p:pic>
    </p:spTree>
    <p:extLst>
      <p:ext uri="{BB962C8B-B14F-4D97-AF65-F5344CB8AC3E}">
        <p14:creationId xmlns:p14="http://schemas.microsoft.com/office/powerpoint/2010/main" val="323721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3C26734-A316-BA8D-8323-0DD722CDB6D8}"/>
              </a:ext>
            </a:extLst>
          </p:cNvPr>
          <p:cNvSpPr txBox="1">
            <a:spLocks/>
          </p:cNvSpPr>
          <p:nvPr/>
        </p:nvSpPr>
        <p:spPr>
          <a:xfrm>
            <a:off x="2205188" y="3986784"/>
            <a:ext cx="7781623" cy="182253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3200" dirty="0">
                <a:solidFill>
                  <a:srgbClr val="002060"/>
                </a:solidFill>
              </a:rPr>
              <a:t>Selected publications with highlighted findings</a:t>
            </a:r>
          </a:p>
        </p:txBody>
      </p:sp>
      <p:sp>
        <p:nvSpPr>
          <p:cNvPr id="4" name="Rectangle 3">
            <a:extLst>
              <a:ext uri="{FF2B5EF4-FFF2-40B4-BE49-F238E27FC236}">
                <a16:creationId xmlns:a16="http://schemas.microsoft.com/office/drawing/2014/main" id="{B05A9D49-78B9-BD24-DCB2-A485A11486C5}"/>
              </a:ext>
            </a:extLst>
          </p:cNvPr>
          <p:cNvSpPr/>
          <p:nvPr/>
        </p:nvSpPr>
        <p:spPr>
          <a:xfrm flipV="1">
            <a:off x="649224" y="3566160"/>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pic>
        <p:nvPicPr>
          <p:cNvPr id="5" name="Picture 4" descr="A logo with a person in the middle&#10;&#10;AI-generated content may be incorrect.">
            <a:extLst>
              <a:ext uri="{FF2B5EF4-FFF2-40B4-BE49-F238E27FC236}">
                <a16:creationId xmlns:a16="http://schemas.microsoft.com/office/drawing/2014/main" id="{337CE324-7D2E-90E7-34E1-97A7300AE8A8}"/>
              </a:ext>
            </a:extLst>
          </p:cNvPr>
          <p:cNvPicPr>
            <a:picLocks noChangeAspect="1"/>
          </p:cNvPicPr>
          <p:nvPr/>
        </p:nvPicPr>
        <p:blipFill>
          <a:blip r:embed="rId2"/>
          <a:stretch>
            <a:fillRect/>
          </a:stretch>
        </p:blipFill>
        <p:spPr>
          <a:xfrm>
            <a:off x="4155694" y="940905"/>
            <a:ext cx="3569716" cy="2063876"/>
          </a:xfrm>
          <a:prstGeom prst="rect">
            <a:avLst/>
          </a:prstGeom>
          <a:ln>
            <a:noFill/>
          </a:ln>
        </p:spPr>
      </p:pic>
    </p:spTree>
    <p:extLst>
      <p:ext uri="{BB962C8B-B14F-4D97-AF65-F5344CB8AC3E}">
        <p14:creationId xmlns:p14="http://schemas.microsoft.com/office/powerpoint/2010/main" val="330013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5DFA-271D-9AF8-AF06-4E25DF4097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579C47-91B7-EAC6-FF6F-E14A282B158C}"/>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2" name="Title 3">
            <a:extLst>
              <a:ext uri="{FF2B5EF4-FFF2-40B4-BE49-F238E27FC236}">
                <a16:creationId xmlns:a16="http://schemas.microsoft.com/office/drawing/2014/main" id="{A5F45DC6-28A6-CD21-A4C8-A70A726A1285}"/>
              </a:ext>
            </a:extLst>
          </p:cNvPr>
          <p:cNvSpPr txBox="1">
            <a:spLocks/>
          </p:cNvSpPr>
          <p:nvPr/>
        </p:nvSpPr>
        <p:spPr>
          <a:xfrm>
            <a:off x="649224" y="554907"/>
            <a:ext cx="9942733" cy="7456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TSSC Campaign Exposure Related to Meeting Physical Activity Guidelines and Increased Portions of Fruits and Vegetables </a:t>
            </a:r>
          </a:p>
        </p:txBody>
      </p:sp>
      <p:sp>
        <p:nvSpPr>
          <p:cNvPr id="6" name="Content Placeholder 4">
            <a:extLst>
              <a:ext uri="{FF2B5EF4-FFF2-40B4-BE49-F238E27FC236}">
                <a16:creationId xmlns:a16="http://schemas.microsoft.com/office/drawing/2014/main" id="{867C38E7-6248-5AA7-E7CD-9C47C31CE710}"/>
              </a:ext>
            </a:extLst>
          </p:cNvPr>
          <p:cNvSpPr txBox="1">
            <a:spLocks/>
          </p:cNvSpPr>
          <p:nvPr/>
        </p:nvSpPr>
        <p:spPr>
          <a:xfrm>
            <a:off x="751486" y="1801099"/>
            <a:ext cx="10515600" cy="3109246"/>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ea typeface="Times New Roman" panose="02020603050405020304" pitchFamily="18" charset="0"/>
                <a:cs typeface="Arial" panose="020B0604020202020204" pitchFamily="34" charset="0"/>
              </a:rPr>
              <a:t>Sample of 1438 Cameron County Hispanic Cohort participants who may or may not have exposure to the TSSC Campaign.</a:t>
            </a:r>
          </a:p>
          <a:p>
            <a:pPr marL="0" indent="0">
              <a:buFont typeface="Arial" panose="020B0604020202020204" pitchFamily="34" charset="0"/>
              <a:buNone/>
            </a:pPr>
            <a:r>
              <a:rPr lang="en-US" sz="1600" dirty="0">
                <a:solidFill>
                  <a:schemeClr val="tx1"/>
                </a:solidFill>
                <a:ea typeface="Times New Roman" panose="02020603050405020304" pitchFamily="18" charset="0"/>
                <a:cs typeface="Arial" panose="020B0604020202020204" pitchFamily="34" charset="0"/>
              </a:rPr>
              <a:t>After adjusting for </a:t>
            </a:r>
            <a:r>
              <a:rPr lang="en-US" sz="1600" dirty="0">
                <a:solidFill>
                  <a:schemeClr val="tx1"/>
                </a:solidFill>
                <a:cs typeface="Arial" panose="020B0604020202020204" pitchFamily="34" charset="0"/>
              </a:rPr>
              <a:t>gender, age, marital status, educational attainment, language preference, health insurance, and diabetes diagnosis, </a:t>
            </a:r>
          </a:p>
          <a:p>
            <a:r>
              <a:rPr lang="en-US" sz="1600" dirty="0">
                <a:solidFill>
                  <a:schemeClr val="tx1"/>
                </a:solidFill>
                <a:cs typeface="Arial" panose="020B0604020202020204" pitchFamily="34" charset="0"/>
              </a:rPr>
              <a:t>the strongest association for meeting PA guidelines was exposure to the CHW discussions and radio messages (adjusted </a:t>
            </a:r>
            <a:r>
              <a:rPr lang="en-US" sz="1600" i="1" dirty="0">
                <a:solidFill>
                  <a:schemeClr val="tx1"/>
                </a:solidFill>
                <a:cs typeface="Arial" panose="020B0604020202020204" pitchFamily="34" charset="0"/>
              </a:rPr>
              <a:t>OR</a:t>
            </a:r>
            <a:r>
              <a:rPr lang="en-US" sz="1600" dirty="0">
                <a:solidFill>
                  <a:schemeClr val="tx1"/>
                </a:solidFill>
                <a:cs typeface="Arial" panose="020B0604020202020204" pitchFamily="34" charset="0"/>
              </a:rPr>
              <a:t>=3.83; 95% </a:t>
            </a:r>
            <a:r>
              <a:rPr lang="en-US" sz="1600" i="1" dirty="0">
                <a:solidFill>
                  <a:schemeClr val="tx1"/>
                </a:solidFill>
                <a:cs typeface="Arial" panose="020B0604020202020204" pitchFamily="34" charset="0"/>
              </a:rPr>
              <a:t>CI</a:t>
            </a:r>
            <a:r>
              <a:rPr lang="en-US" sz="1600" dirty="0">
                <a:solidFill>
                  <a:schemeClr val="tx1"/>
                </a:solidFill>
                <a:cs typeface="Arial" panose="020B0604020202020204" pitchFamily="34" charset="0"/>
              </a:rPr>
              <a:t>= [1.28, 6.21]; </a:t>
            </a:r>
            <a:r>
              <a:rPr lang="en-US" sz="1600" i="1" dirty="0">
                <a:solidFill>
                  <a:schemeClr val="tx1"/>
                </a:solidFill>
                <a:cs typeface="Arial" panose="020B0604020202020204" pitchFamily="34" charset="0"/>
              </a:rPr>
              <a:t>p</a:t>
            </a:r>
            <a:r>
              <a:rPr lang="en-US" sz="1600" dirty="0">
                <a:solidFill>
                  <a:schemeClr val="tx1"/>
                </a:solidFill>
                <a:cs typeface="Arial" panose="020B0604020202020204" pitchFamily="34" charset="0"/>
              </a:rPr>
              <a:t>=0.0099).   </a:t>
            </a:r>
          </a:p>
          <a:p>
            <a:r>
              <a:rPr lang="en-US" sz="1600" dirty="0">
                <a:solidFill>
                  <a:schemeClr val="tx1"/>
                </a:solidFill>
                <a:cs typeface="Arial" panose="020B0604020202020204" pitchFamily="34" charset="0"/>
              </a:rPr>
              <a:t>We found that a combination of CHW discussions with any other component of the campaign increased odds of meeting PA guidelines (adjusted OR=2.8; 95% CI= [1.2, 6.2]; p=0.0156). </a:t>
            </a:r>
          </a:p>
          <a:p>
            <a:r>
              <a:rPr lang="en-US" sz="1600" dirty="0">
                <a:solidFill>
                  <a:schemeClr val="tx1"/>
                </a:solidFill>
                <a:ea typeface="Times New Roman" panose="02020603050405020304" pitchFamily="18" charset="0"/>
                <a:cs typeface="Arial" panose="020B0604020202020204" pitchFamily="34" charset="0"/>
              </a:rPr>
              <a:t>The strongest association for eating more portions of fruits and vegetables was exposure to radio and TV messages </a:t>
            </a:r>
            <a:r>
              <a:rPr lang="en-US" sz="1600" dirty="0">
                <a:solidFill>
                  <a:schemeClr val="tx1"/>
                </a:solidFill>
                <a:cs typeface="Arial" panose="020B0604020202020204" pitchFamily="34" charset="0"/>
              </a:rPr>
              <a:t>(adjusted </a:t>
            </a:r>
            <a:r>
              <a:rPr lang="en-US" sz="1600" i="1" dirty="0">
                <a:solidFill>
                  <a:schemeClr val="tx1"/>
                </a:solidFill>
                <a:cs typeface="Arial" panose="020B0604020202020204" pitchFamily="34" charset="0"/>
              </a:rPr>
              <a:t>RR</a:t>
            </a:r>
            <a:r>
              <a:rPr lang="en-US" sz="1600" dirty="0">
                <a:solidFill>
                  <a:schemeClr val="tx1"/>
                </a:solidFill>
                <a:cs typeface="Arial" panose="020B0604020202020204" pitchFamily="34" charset="0"/>
              </a:rPr>
              <a:t>=1.30; 95% </a:t>
            </a:r>
            <a:r>
              <a:rPr lang="en-US" sz="1600" i="1" dirty="0">
                <a:solidFill>
                  <a:schemeClr val="tx1"/>
                </a:solidFill>
                <a:cs typeface="Arial" panose="020B0604020202020204" pitchFamily="34" charset="0"/>
              </a:rPr>
              <a:t>CI</a:t>
            </a:r>
            <a:r>
              <a:rPr lang="en-US" sz="1600" dirty="0">
                <a:solidFill>
                  <a:schemeClr val="tx1"/>
                </a:solidFill>
                <a:cs typeface="Arial" panose="020B0604020202020204" pitchFamily="34" charset="0"/>
              </a:rPr>
              <a:t>= [1.02, 1.66]; </a:t>
            </a:r>
            <a:r>
              <a:rPr lang="en-US" sz="1600" i="1" dirty="0">
                <a:solidFill>
                  <a:schemeClr val="tx1"/>
                </a:solidFill>
                <a:cs typeface="Arial" panose="020B0604020202020204" pitchFamily="34" charset="0"/>
              </a:rPr>
              <a:t>p</a:t>
            </a:r>
            <a:r>
              <a:rPr lang="en-US" sz="1600" dirty="0">
                <a:solidFill>
                  <a:schemeClr val="tx1"/>
                </a:solidFill>
                <a:cs typeface="Arial" panose="020B0604020202020204" pitchFamily="34" charset="0"/>
              </a:rPr>
              <a:t>= 0.0338) compares to those who report no exposure.  Participants consumed 30% more portions.</a:t>
            </a:r>
          </a:p>
          <a:p>
            <a:endParaRPr lang="en-US" sz="1600" dirty="0">
              <a:solidFill>
                <a:schemeClr val="tx1"/>
              </a:solidFill>
              <a:ea typeface="Times New Roman" panose="02020603050405020304" pitchFamily="18" charset="0"/>
              <a:cs typeface="Arial" panose="020B0604020202020204" pitchFamily="34" charset="0"/>
            </a:endParaRPr>
          </a:p>
          <a:p>
            <a:endParaRPr lang="en-US" sz="1600" dirty="0">
              <a:solidFill>
                <a:schemeClr val="tx1"/>
              </a:solidFill>
              <a:ea typeface="Times New Roman" panose="02020603050405020304" pitchFamily="18" charset="0"/>
              <a:cs typeface="Arial" panose="020B0604020202020204" pitchFamily="34" charset="0"/>
            </a:endParaRPr>
          </a:p>
          <a:p>
            <a:endParaRPr lang="en-US" sz="1600" dirty="0">
              <a:solidFill>
                <a:schemeClr val="tx1"/>
              </a:solidFill>
              <a:ea typeface="Times New Roman" panose="02020603050405020304" pitchFamily="18" charset="0"/>
              <a:cs typeface="Arial" panose="020B0604020202020204" pitchFamily="34" charset="0"/>
            </a:endParaRPr>
          </a:p>
          <a:p>
            <a:endParaRPr lang="en-US" sz="1600" dirty="0">
              <a:solidFill>
                <a:schemeClr val="tx1"/>
              </a:solidFill>
            </a:endParaRPr>
          </a:p>
        </p:txBody>
      </p:sp>
      <p:sp>
        <p:nvSpPr>
          <p:cNvPr id="7" name="TextBox 6">
            <a:extLst>
              <a:ext uri="{FF2B5EF4-FFF2-40B4-BE49-F238E27FC236}">
                <a16:creationId xmlns:a16="http://schemas.microsoft.com/office/drawing/2014/main" id="{EA01AD2C-4E00-8A7B-E704-19738F6C6C39}"/>
              </a:ext>
            </a:extLst>
          </p:cNvPr>
          <p:cNvSpPr txBox="1"/>
          <p:nvPr/>
        </p:nvSpPr>
        <p:spPr>
          <a:xfrm>
            <a:off x="478288" y="5687400"/>
            <a:ext cx="11061995" cy="830997"/>
          </a:xfrm>
          <a:prstGeom prst="rect">
            <a:avLst/>
          </a:prstGeom>
          <a:noFill/>
        </p:spPr>
        <p:txBody>
          <a:bodyPr wrap="square" rtlCol="0">
            <a:spAutoFit/>
          </a:bodyPr>
          <a:lstStyle/>
          <a:p>
            <a:r>
              <a:rPr lang="en-US" sz="1200" dirty="0">
                <a:latin typeface="Arial" panose="020B0604020202020204" pitchFamily="34" charset="0"/>
                <a:ea typeface="Times New Roman" panose="02020603050405020304" pitchFamily="18" charset="0"/>
                <a:cs typeface="Arial" panose="020B0604020202020204" pitchFamily="34" charset="0"/>
              </a:rPr>
              <a:t>Reininger, B.M., Mitchell-Bennett, L., Lee, M., Gowen, R. Z., Barroso, C. S., Gay, J. L., &amp; Saldana, M. V. (2015). Tu </a:t>
            </a:r>
            <a:r>
              <a:rPr lang="en-US" sz="1200" dirty="0" err="1">
                <a:latin typeface="Arial" panose="020B0604020202020204" pitchFamily="34" charset="0"/>
                <a:ea typeface="Times New Roman" panose="02020603050405020304" pitchFamily="18" charset="0"/>
                <a:cs typeface="Arial" panose="020B0604020202020204" pitchFamily="34" charset="0"/>
              </a:rPr>
              <a:t>Salud</a:t>
            </a:r>
            <a:r>
              <a:rPr lang="en-US" sz="1200" dirty="0">
                <a:latin typeface="Arial" panose="020B0604020202020204" pitchFamily="34" charset="0"/>
                <a:ea typeface="Times New Roman" panose="02020603050405020304" pitchFamily="18" charset="0"/>
                <a:cs typeface="Arial" panose="020B0604020202020204" pitchFamily="34" charset="0"/>
              </a:rPr>
              <a:t>,¡Si </a:t>
            </a:r>
            <a:r>
              <a:rPr lang="en-US" sz="1200" dirty="0" err="1">
                <a:latin typeface="Arial" panose="020B0604020202020204" pitchFamily="34" charset="0"/>
                <a:ea typeface="Times New Roman" panose="02020603050405020304" pitchFamily="18" charset="0"/>
                <a:cs typeface="Arial" panose="020B0604020202020204" pitchFamily="34" charset="0"/>
              </a:rPr>
              <a:t>Cuenta</a:t>
            </a:r>
            <a:r>
              <a:rPr lang="en-US" sz="1200" dirty="0">
                <a:latin typeface="Arial" panose="020B0604020202020204" pitchFamily="34" charset="0"/>
                <a:ea typeface="Times New Roman" panose="02020603050405020304" pitchFamily="18" charset="0"/>
                <a:cs typeface="Arial" panose="020B0604020202020204" pitchFamily="34" charset="0"/>
              </a:rPr>
              <a:t>!: Exposure to a community-wide campaign and its associations with physical activity and fruit and vegetable consumption among individuals of Mexican descent. Social Science &amp; Medicine, 2015 Oct; 143, 98-106. [</a:t>
            </a:r>
            <a:r>
              <a:rPr lang="en-US" sz="1200" dirty="0" err="1">
                <a:latin typeface="Arial" panose="020B0604020202020204" pitchFamily="34" charset="0"/>
                <a:ea typeface="Times New Roman" panose="02020603050405020304" pitchFamily="18" charset="0"/>
                <a:cs typeface="Arial" panose="020B0604020202020204" pitchFamily="34" charset="0"/>
              </a:rPr>
              <a:t>doi</a:t>
            </a:r>
            <a:r>
              <a:rPr lang="en-US" sz="1200" dirty="0">
                <a:latin typeface="Arial" panose="020B0604020202020204" pitchFamily="34" charset="0"/>
                <a:ea typeface="Times New Roman" panose="02020603050405020304" pitchFamily="18" charset="0"/>
                <a:cs typeface="Arial" panose="020B0604020202020204" pitchFamily="34" charset="0"/>
              </a:rPr>
              <a:t>: 10.1016/j.socscimed.2015.08.029. PMID: 26347959 PMCID: PMC4642277]</a:t>
            </a:r>
          </a:p>
          <a:p>
            <a:endParaRPr lang="en-US" sz="1200" dirty="0"/>
          </a:p>
        </p:txBody>
      </p:sp>
      <p:pic>
        <p:nvPicPr>
          <p:cNvPr id="10" name="Picture 9" descr="A logo with a person in the middle&#10;&#10;AI-generated content may be incorrect.">
            <a:extLst>
              <a:ext uri="{FF2B5EF4-FFF2-40B4-BE49-F238E27FC236}">
                <a16:creationId xmlns:a16="http://schemas.microsoft.com/office/drawing/2014/main" id="{F473E7BC-E9BC-4158-3F00-901A37480074}"/>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349535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EFAA-6B5C-C926-23F7-EAC7FC2AC0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B42F1B-DA16-5003-28B6-CBABB9F3A446}"/>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3" name="Title 1">
            <a:extLst>
              <a:ext uri="{FF2B5EF4-FFF2-40B4-BE49-F238E27FC236}">
                <a16:creationId xmlns:a16="http://schemas.microsoft.com/office/drawing/2014/main" id="{B94F92FC-81C9-602B-02B6-E9B68DE8D736}"/>
              </a:ext>
            </a:extLst>
          </p:cNvPr>
          <p:cNvSpPr txBox="1">
            <a:spLocks/>
          </p:cNvSpPr>
          <p:nvPr/>
        </p:nvSpPr>
        <p:spPr>
          <a:xfrm>
            <a:off x="1059101" y="820049"/>
            <a:ext cx="9942733" cy="37798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Home Visit Interventions by Community Health Workers</a:t>
            </a:r>
          </a:p>
        </p:txBody>
      </p:sp>
      <p:sp>
        <p:nvSpPr>
          <p:cNvPr id="5" name="Content Placeholder 2">
            <a:extLst>
              <a:ext uri="{FF2B5EF4-FFF2-40B4-BE49-F238E27FC236}">
                <a16:creationId xmlns:a16="http://schemas.microsoft.com/office/drawing/2014/main" id="{E4EA78FD-08BC-CC03-F52E-7A0DD583BFE8}"/>
              </a:ext>
            </a:extLst>
          </p:cNvPr>
          <p:cNvSpPr txBox="1">
            <a:spLocks/>
          </p:cNvSpPr>
          <p:nvPr/>
        </p:nvSpPr>
        <p:spPr>
          <a:xfrm>
            <a:off x="691896" y="1643805"/>
            <a:ext cx="10515600" cy="1785196"/>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Behavioral Intervention Trial of 500 Mexican Americans (n=250 intervention) (n=250 standard care).   Intervention include 6 monthly CHW visits including education, motivation and support for lifestyle change.</a:t>
            </a:r>
          </a:p>
          <a:p>
            <a:r>
              <a:rPr lang="en-US" sz="1600" dirty="0">
                <a:solidFill>
                  <a:schemeClr val="tx1"/>
                </a:solidFill>
              </a:rPr>
              <a:t>Intervention participants were more likely to meet PA guidelines at 6 months </a:t>
            </a:r>
            <a:r>
              <a:rPr lang="en-US" sz="1600" dirty="0">
                <a:solidFill>
                  <a:schemeClr val="tx1"/>
                </a:solidFill>
                <a:latin typeface="BlinkMacSystemFont"/>
              </a:rPr>
              <a:t>(AOR=2.02, 95% CI=1.25, 3.26) than standard care, but the significance was not maintained at 12 months (AOR=1.53, 95% CI=0.92, 2.53). </a:t>
            </a:r>
          </a:p>
          <a:p>
            <a:r>
              <a:rPr lang="en-US" sz="1600" dirty="0">
                <a:solidFill>
                  <a:schemeClr val="tx1"/>
                </a:solidFill>
                <a:latin typeface="BlinkMacSystemFont"/>
              </a:rPr>
              <a:t>CHW intervention content changed behaviors initially, however, long-term intervention strategies to support maintenance are needed.</a:t>
            </a:r>
            <a:endParaRPr lang="en-US" sz="1600" dirty="0">
              <a:solidFill>
                <a:schemeClr val="tx1"/>
              </a:solidFill>
            </a:endParaRPr>
          </a:p>
        </p:txBody>
      </p:sp>
      <p:sp>
        <p:nvSpPr>
          <p:cNvPr id="8" name="TextBox 7">
            <a:extLst>
              <a:ext uri="{FF2B5EF4-FFF2-40B4-BE49-F238E27FC236}">
                <a16:creationId xmlns:a16="http://schemas.microsoft.com/office/drawing/2014/main" id="{108732A9-1FDC-C96E-BF97-01221D7A87D8}"/>
              </a:ext>
            </a:extLst>
          </p:cNvPr>
          <p:cNvSpPr txBox="1"/>
          <p:nvPr/>
        </p:nvSpPr>
        <p:spPr>
          <a:xfrm>
            <a:off x="1059101" y="5796366"/>
            <a:ext cx="10515600" cy="830997"/>
          </a:xfrm>
          <a:prstGeom prst="rect">
            <a:avLst/>
          </a:prstGeom>
          <a:noFill/>
        </p:spPr>
        <p:txBody>
          <a:bodyPr wrap="square" rtlCol="0">
            <a:spAutoFit/>
          </a:bodyPr>
          <a:lstStyle/>
          <a:p>
            <a:r>
              <a:rPr lang="en-US" sz="1200" dirty="0" err="1">
                <a:latin typeface="Arial" panose="020B0604020202020204" pitchFamily="34" charset="0"/>
                <a:ea typeface="Times New Roman" panose="02020603050405020304" pitchFamily="18" charset="0"/>
                <a:cs typeface="Times New Roman" panose="02020603050405020304" pitchFamily="18" charset="0"/>
              </a:rPr>
              <a:t>Vidoni</a:t>
            </a:r>
            <a:r>
              <a:rPr lang="en-US" sz="1200" dirty="0">
                <a:latin typeface="Arial" panose="020B0604020202020204" pitchFamily="34" charset="0"/>
                <a:ea typeface="Times New Roman" panose="02020603050405020304" pitchFamily="18" charset="0"/>
                <a:cs typeface="Times New Roman" panose="02020603050405020304" pitchFamily="18" charset="0"/>
              </a:rPr>
              <a:t>, M., Lee, M., Mitchell-Bennett, L, </a:t>
            </a:r>
            <a:r>
              <a:rPr lang="en-US" sz="1200" b="1" dirty="0">
                <a:latin typeface="Arial" panose="020B0604020202020204" pitchFamily="34" charset="0"/>
                <a:ea typeface="Times New Roman" panose="02020603050405020304" pitchFamily="18" charset="0"/>
                <a:cs typeface="Times New Roman" panose="02020603050405020304" pitchFamily="18" charset="0"/>
              </a:rPr>
              <a:t>Reininger, B.M</a:t>
            </a:r>
            <a:r>
              <a:rPr lang="en-US" sz="1200" dirty="0">
                <a:latin typeface="Arial" panose="020B0604020202020204" pitchFamily="34" charset="0"/>
                <a:ea typeface="Times New Roman" panose="02020603050405020304" pitchFamily="18" charset="0"/>
                <a:cs typeface="Times New Roman" panose="02020603050405020304" pitchFamily="18" charset="0"/>
              </a:rPr>
              <a:t>. (2019).   Home Visit Intervention Promotes Lifestyle Changes:  Results of a Randomized Controlled Trial in Mexican Americans.   American Journal of Preventive Medicine 2019 Nov; 57(5): 611-620. </a:t>
            </a:r>
            <a:r>
              <a:rPr lang="en-US" sz="1200" dirty="0" err="1">
                <a:latin typeface="Arial" panose="020B0604020202020204" pitchFamily="34" charset="0"/>
                <a:ea typeface="Times New Roman" panose="02020603050405020304" pitchFamily="18" charset="0"/>
                <a:cs typeface="Times New Roman" panose="02020603050405020304" pitchFamily="18" charset="0"/>
              </a:rPr>
              <a:t>Epub</a:t>
            </a:r>
            <a:r>
              <a:rPr lang="en-US" sz="1200" dirty="0">
                <a:latin typeface="Arial" panose="020B0604020202020204" pitchFamily="34" charset="0"/>
                <a:ea typeface="Times New Roman" panose="02020603050405020304" pitchFamily="18" charset="0"/>
                <a:cs typeface="Times New Roman" panose="02020603050405020304" pitchFamily="18" charset="0"/>
              </a:rPr>
              <a:t> 2019 Sep 27. [</a:t>
            </a:r>
            <a:r>
              <a:rPr lang="en-US" sz="1200" dirty="0" err="1">
                <a:latin typeface="Arial" panose="020B0604020202020204" pitchFamily="34" charset="0"/>
                <a:ea typeface="Times New Roman" panose="02020603050405020304" pitchFamily="18" charset="0"/>
                <a:cs typeface="Times New Roman" panose="02020603050405020304" pitchFamily="18" charset="0"/>
              </a:rPr>
              <a:t>doi</a:t>
            </a:r>
            <a:r>
              <a:rPr lang="en-US" sz="1200" dirty="0">
                <a:latin typeface="Arial" panose="020B0604020202020204" pitchFamily="34" charset="0"/>
                <a:ea typeface="Times New Roman" panose="02020603050405020304" pitchFamily="18" charset="0"/>
                <a:cs typeface="Times New Roman" panose="02020603050405020304" pitchFamily="18" charset="0"/>
              </a:rPr>
              <a:t>: 10.1016/j.amepre.2019.06.020 PMID: 31564601]</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pic>
        <p:nvPicPr>
          <p:cNvPr id="10" name="Picture 9" descr="A logo with a person in the middle&#10;&#10;AI-generated content may be incorrect.">
            <a:extLst>
              <a:ext uri="{FF2B5EF4-FFF2-40B4-BE49-F238E27FC236}">
                <a16:creationId xmlns:a16="http://schemas.microsoft.com/office/drawing/2014/main" id="{D4182540-880C-DA20-FC51-2A622E8DF941}"/>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301843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C2A3B-6266-112C-ED90-DD2C4C8F9B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62E3AF-64A2-A248-8608-C2710616C38E}"/>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3" name="Title 1">
            <a:extLst>
              <a:ext uri="{FF2B5EF4-FFF2-40B4-BE49-F238E27FC236}">
                <a16:creationId xmlns:a16="http://schemas.microsoft.com/office/drawing/2014/main" id="{0F47D941-D354-16B6-3982-E6A1FF3B5E41}"/>
              </a:ext>
            </a:extLst>
          </p:cNvPr>
          <p:cNvSpPr txBox="1">
            <a:spLocks/>
          </p:cNvSpPr>
          <p:nvPr/>
        </p:nvSpPr>
        <p:spPr>
          <a:xfrm>
            <a:off x="1059101" y="820049"/>
            <a:ext cx="9942733" cy="37798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Exposure to TSSC increases PA and Decreases Sedentary Behavior</a:t>
            </a:r>
            <a:endParaRPr lang="en-US" sz="2400" dirty="0">
              <a:solidFill>
                <a:srgbClr val="002060"/>
              </a:solidFill>
            </a:endParaRPr>
          </a:p>
        </p:txBody>
      </p:sp>
      <p:sp>
        <p:nvSpPr>
          <p:cNvPr id="2" name="Content Placeholder 2">
            <a:extLst>
              <a:ext uri="{FF2B5EF4-FFF2-40B4-BE49-F238E27FC236}">
                <a16:creationId xmlns:a16="http://schemas.microsoft.com/office/drawing/2014/main" id="{4EA82471-53CB-5D19-FD4F-EFBBEBD2B8AE}"/>
              </a:ext>
            </a:extLst>
          </p:cNvPr>
          <p:cNvSpPr txBox="1">
            <a:spLocks/>
          </p:cNvSpPr>
          <p:nvPr/>
        </p:nvSpPr>
        <p:spPr>
          <a:xfrm>
            <a:off x="699268" y="1859998"/>
            <a:ext cx="10875433" cy="3651778"/>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Randomly sampled participants from intervention community (n=399) and comparison community (n=400) were surveyed.  </a:t>
            </a:r>
          </a:p>
          <a:p>
            <a:r>
              <a:rPr lang="en-US" sz="1600" dirty="0">
                <a:solidFill>
                  <a:schemeClr val="tx1"/>
                </a:solidFill>
              </a:rPr>
              <a:t>Used International Physical Activity Questionnaire.</a:t>
            </a:r>
          </a:p>
          <a:p>
            <a:r>
              <a:rPr lang="en-US" sz="1600" dirty="0">
                <a:solidFill>
                  <a:schemeClr val="tx1"/>
                </a:solidFill>
              </a:rPr>
              <a:t>Intervention community exposed to 5 years of TSSC campaign (survey conducted in 2010).  </a:t>
            </a:r>
          </a:p>
          <a:p>
            <a:r>
              <a:rPr lang="en-US" sz="1600" dirty="0">
                <a:solidFill>
                  <a:schemeClr val="tx1"/>
                </a:solidFill>
              </a:rPr>
              <a:t>Compared to comparison community, the intervention community  had 3 times the odds of meeting PA guidelines (Adjusted OR [AOR] = 3.01, 95% CI = 1.85-4.88, p &lt; .05) </a:t>
            </a:r>
            <a:endParaRPr lang="en-US" sz="1600" b="1" dirty="0">
              <a:solidFill>
                <a:schemeClr val="tx1"/>
              </a:solidFill>
            </a:endParaRPr>
          </a:p>
          <a:p>
            <a:r>
              <a:rPr lang="en-US" sz="1600" dirty="0">
                <a:solidFill>
                  <a:schemeClr val="tx1"/>
                </a:solidFill>
              </a:rPr>
              <a:t>Compared to comparison community, the intervention community  had 2 times lower odds of excessive sedentary behavior </a:t>
            </a:r>
            <a:r>
              <a:rPr lang="it-IT" sz="1600" dirty="0">
                <a:solidFill>
                  <a:schemeClr val="tx1"/>
                </a:solidFill>
              </a:rPr>
              <a:t>(AOR = 0.46, 95% CI = 0.30-0.70, p &lt; .05).</a:t>
            </a:r>
          </a:p>
          <a:p>
            <a:r>
              <a:rPr lang="it-IT" sz="1600" dirty="0">
                <a:solidFill>
                  <a:schemeClr val="tx1"/>
                </a:solidFill>
              </a:rPr>
              <a:t>Exposure to newsletters, CHW discussions, TV segments from the campaign had 5 times the odds of meeting PA and 3 times lower odds of excessive sedentary behavior.</a:t>
            </a:r>
            <a:endParaRPr lang="en-US" sz="1600" dirty="0">
              <a:solidFill>
                <a:schemeClr val="tx1"/>
              </a:solidFill>
            </a:endParaRPr>
          </a:p>
        </p:txBody>
      </p:sp>
      <p:sp>
        <p:nvSpPr>
          <p:cNvPr id="6" name="TextBox 5">
            <a:extLst>
              <a:ext uri="{FF2B5EF4-FFF2-40B4-BE49-F238E27FC236}">
                <a16:creationId xmlns:a16="http://schemas.microsoft.com/office/drawing/2014/main" id="{E4FA1132-1DB9-A020-4250-BD657F656EAC}"/>
              </a:ext>
            </a:extLst>
          </p:cNvPr>
          <p:cNvSpPr txBox="1"/>
          <p:nvPr/>
        </p:nvSpPr>
        <p:spPr>
          <a:xfrm>
            <a:off x="988693" y="5876034"/>
            <a:ext cx="10504039" cy="671659"/>
          </a:xfrm>
          <a:prstGeom prst="rect">
            <a:avLst/>
          </a:prstGeom>
          <a:noFill/>
        </p:spPr>
        <p:txBody>
          <a:bodyPr wrap="square">
            <a:spAutoFit/>
          </a:bodyPr>
          <a:lstStyle/>
          <a:p>
            <a:pPr>
              <a:lnSpc>
                <a:spcPct val="107000"/>
              </a:lnSpc>
              <a:spcAft>
                <a:spcPts val="1000"/>
              </a:spcAft>
              <a:buSzPts val="1000"/>
              <a:tabLst>
                <a:tab pos="285744" algn="l"/>
              </a:tabLst>
            </a:pPr>
            <a:r>
              <a:rPr lang="en-US" sz="1200"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Heredia NI, Lee M, </a:t>
            </a:r>
            <a:r>
              <a:rPr lang="en-US" sz="1200" b="1"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Reininger BM</a:t>
            </a:r>
            <a:r>
              <a:rPr lang="en-US" sz="1200"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 (2017). Exposure to a community-wide campaign is associated with physical activity and sedentary behavior among Hispanics on the Texas-Mexico border. BMC Public Health. 2017 Nov 16;17(1):883. [</a:t>
            </a:r>
            <a:r>
              <a:rPr lang="en-US" sz="1200" dirty="0" err="1">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doi</a:t>
            </a:r>
            <a:r>
              <a:rPr lang="en-US" sz="1200" dirty="0">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 10.1186/s12889-017-4893-4. PMID: 29145821 PMCID: PMC5689162].  </a:t>
            </a:r>
            <a:endParaRPr lang="en-US" sz="1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A logo with a person in the middle&#10;&#10;AI-generated content may be incorrect.">
            <a:extLst>
              <a:ext uri="{FF2B5EF4-FFF2-40B4-BE49-F238E27FC236}">
                <a16:creationId xmlns:a16="http://schemas.microsoft.com/office/drawing/2014/main" id="{24F242B9-3778-1831-82FC-E2FA2B30E95B}"/>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409915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C1E9-86E3-381D-93AD-FF5C559339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1BBD9E-48BF-1336-0A50-1D906B61A3BD}"/>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1">
            <a:extLst>
              <a:ext uri="{FF2B5EF4-FFF2-40B4-BE49-F238E27FC236}">
                <a16:creationId xmlns:a16="http://schemas.microsoft.com/office/drawing/2014/main" id="{A20B0E8B-1537-7BFD-5079-137F13AE2895}"/>
              </a:ext>
            </a:extLst>
          </p:cNvPr>
          <p:cNvSpPr txBox="1">
            <a:spLocks/>
          </p:cNvSpPr>
          <p:nvPr/>
        </p:nvSpPr>
        <p:spPr>
          <a:xfrm>
            <a:off x="649224" y="600626"/>
            <a:ext cx="10843508"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Exposure to TSSC and Physical Activity / Sedentary Behavior Profiles</a:t>
            </a:r>
          </a:p>
        </p:txBody>
      </p:sp>
      <p:sp>
        <p:nvSpPr>
          <p:cNvPr id="8" name="Content Placeholder 2">
            <a:extLst>
              <a:ext uri="{FF2B5EF4-FFF2-40B4-BE49-F238E27FC236}">
                <a16:creationId xmlns:a16="http://schemas.microsoft.com/office/drawing/2014/main" id="{D339816C-559F-F221-07D5-82631D35BCF4}"/>
              </a:ext>
            </a:extLst>
          </p:cNvPr>
          <p:cNvSpPr txBox="1">
            <a:spLocks/>
          </p:cNvSpPr>
          <p:nvPr/>
        </p:nvSpPr>
        <p:spPr>
          <a:xfrm>
            <a:off x="699268" y="1863762"/>
            <a:ext cx="10407535" cy="1684110"/>
          </a:xfrm>
          <a:prstGeom prst="rect">
            <a:avLst/>
          </a:prstGeom>
        </p:spPr>
        <p:txBody>
          <a:bodyPr vert="horz" lIns="91440" tIns="45720" rIns="91440" bIns="45720" rtlCol="0">
            <a:no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1"/>
                </a:solidFill>
              </a:rPr>
              <a:t>Randomly sampled participants from intervention community and comparison community were surveyed.  Analytic sample was 322 and 344 respectively (n=676)</a:t>
            </a:r>
          </a:p>
          <a:p>
            <a:r>
              <a:rPr lang="en-US" sz="1600">
                <a:solidFill>
                  <a:schemeClr val="tx1"/>
                </a:solidFill>
              </a:rPr>
              <a:t>Overall, most adults were in the low PA and low sedentary behavior group. </a:t>
            </a:r>
          </a:p>
          <a:p>
            <a:r>
              <a:rPr lang="en-US" sz="1600">
                <a:solidFill>
                  <a:schemeClr val="tx1"/>
                </a:solidFill>
              </a:rPr>
              <a:t>Compared to the comparison group, the intervention group  was 6.45 times more likely to be in the high PA / low sedentary behavior group than the low PA / high sedentary behavior group. </a:t>
            </a:r>
          </a:p>
          <a:p>
            <a:endParaRPr lang="en-US" sz="1600" dirty="0">
              <a:solidFill>
                <a:schemeClr val="tx1"/>
              </a:solidFill>
            </a:endParaRPr>
          </a:p>
        </p:txBody>
      </p:sp>
      <p:sp>
        <p:nvSpPr>
          <p:cNvPr id="10" name="TextBox 9">
            <a:extLst>
              <a:ext uri="{FF2B5EF4-FFF2-40B4-BE49-F238E27FC236}">
                <a16:creationId xmlns:a16="http://schemas.microsoft.com/office/drawing/2014/main" id="{56ED38F2-95CA-85B9-9F5C-E8B1A688926D}"/>
              </a:ext>
            </a:extLst>
          </p:cNvPr>
          <p:cNvSpPr txBox="1"/>
          <p:nvPr/>
        </p:nvSpPr>
        <p:spPr>
          <a:xfrm>
            <a:off x="988693" y="5883119"/>
            <a:ext cx="10262395" cy="815608"/>
          </a:xfrm>
          <a:prstGeom prst="rect">
            <a:avLst/>
          </a:prstGeom>
          <a:noFill/>
        </p:spPr>
        <p:txBody>
          <a:bodyPr wrap="square" rtlCol="0">
            <a:spAutoFit/>
          </a:bodyPr>
          <a:lstStyle/>
          <a:p>
            <a:r>
              <a:rPr lang="en-US" sz="1200" dirty="0">
                <a:latin typeface="Arial" panose="020B0604020202020204" pitchFamily="34" charset="0"/>
                <a:ea typeface="Times New Roman" panose="02020603050405020304" pitchFamily="18" charset="0"/>
                <a:cs typeface="Times New Roman" panose="02020603050405020304" pitchFamily="18" charset="0"/>
              </a:rPr>
              <a:t>Heredia NI, Lee M, </a:t>
            </a:r>
            <a:r>
              <a:rPr lang="en-US" sz="1200" b="1" dirty="0">
                <a:latin typeface="Arial" panose="020B0604020202020204" pitchFamily="34" charset="0"/>
                <a:ea typeface="Times New Roman" panose="02020603050405020304" pitchFamily="18" charset="0"/>
                <a:cs typeface="Times New Roman" panose="02020603050405020304" pitchFamily="18" charset="0"/>
              </a:rPr>
              <a:t>Reininger BM</a:t>
            </a:r>
            <a:r>
              <a:rPr lang="en-US" sz="1200" dirty="0">
                <a:latin typeface="Arial" panose="020B0604020202020204" pitchFamily="34" charset="0"/>
                <a:ea typeface="Times New Roman" panose="02020603050405020304" pitchFamily="18" charset="0"/>
                <a:cs typeface="Times New Roman" panose="02020603050405020304" pitchFamily="18" charset="0"/>
              </a:rPr>
              <a:t>. (2020) Hispanic adults’ physical activity and sedentary behavior profiles: examining existing data to drive prospective research. Journal of Public Health. 2020 May 26;42(2):e120-e125. [</a:t>
            </a:r>
            <a:r>
              <a:rPr lang="en-US" sz="1200" dirty="0" err="1">
                <a:latin typeface="Arial" panose="020B0604020202020204" pitchFamily="34" charset="0"/>
                <a:ea typeface="Times New Roman" panose="02020603050405020304" pitchFamily="18" charset="0"/>
                <a:cs typeface="Times New Roman" panose="02020603050405020304" pitchFamily="18" charset="0"/>
              </a:rPr>
              <a:t>doi</a:t>
            </a:r>
            <a:r>
              <a:rPr lang="en-US" sz="1200" dirty="0">
                <a:latin typeface="Arial" panose="020B0604020202020204" pitchFamily="34" charset="0"/>
                <a:ea typeface="Times New Roman" panose="02020603050405020304" pitchFamily="18" charset="0"/>
                <a:cs typeface="Times New Roman" panose="02020603050405020304" pitchFamily="18" charset="0"/>
              </a:rPr>
              <a:t>: 10.1093/</a:t>
            </a:r>
            <a:r>
              <a:rPr lang="en-US" sz="1200" dirty="0" err="1">
                <a:latin typeface="Arial" panose="020B0604020202020204" pitchFamily="34" charset="0"/>
                <a:ea typeface="Times New Roman" panose="02020603050405020304" pitchFamily="18" charset="0"/>
                <a:cs typeface="Times New Roman" panose="02020603050405020304" pitchFamily="18" charset="0"/>
              </a:rPr>
              <a:t>pubmed</a:t>
            </a:r>
            <a:r>
              <a:rPr lang="en-US" sz="1200" dirty="0">
                <a:latin typeface="Arial" panose="020B0604020202020204" pitchFamily="34" charset="0"/>
                <a:ea typeface="Times New Roman" panose="02020603050405020304" pitchFamily="18" charset="0"/>
                <a:cs typeface="Times New Roman" panose="02020603050405020304" pitchFamily="18" charset="0"/>
              </a:rPr>
              <a:t>/fdz065. </a:t>
            </a:r>
          </a:p>
          <a:p>
            <a:r>
              <a:rPr lang="en-US" sz="1200" dirty="0">
                <a:latin typeface="Arial" panose="020B0604020202020204" pitchFamily="34" charset="0"/>
                <a:ea typeface="Times New Roman" panose="02020603050405020304" pitchFamily="18" charset="0"/>
                <a:cs typeface="Times New Roman" panose="02020603050405020304" pitchFamily="18" charset="0"/>
              </a:rPr>
              <a:t>PMID: 31197352 PMCID: PMC7251418]</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050" dirty="0"/>
          </a:p>
        </p:txBody>
      </p:sp>
      <p:pic>
        <p:nvPicPr>
          <p:cNvPr id="12" name="Picture 11" descr="A logo with a person in the middle&#10;&#10;AI-generated content may be incorrect.">
            <a:extLst>
              <a:ext uri="{FF2B5EF4-FFF2-40B4-BE49-F238E27FC236}">
                <a16:creationId xmlns:a16="http://schemas.microsoft.com/office/drawing/2014/main" id="{1BE3BAF6-3D12-DC1B-ABB3-142BD1A2C064}"/>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398323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46052-4B3A-6A97-7E17-393A09DA4B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0E2458-373F-E051-4360-3256724DF17D}"/>
              </a:ext>
            </a:extLst>
          </p:cNvPr>
          <p:cNvSpPr/>
          <p:nvPr/>
        </p:nvSpPr>
        <p:spPr>
          <a:xfrm flipV="1">
            <a:off x="649224" y="120743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3" name="Title 1">
            <a:extLst>
              <a:ext uri="{FF2B5EF4-FFF2-40B4-BE49-F238E27FC236}">
                <a16:creationId xmlns:a16="http://schemas.microsoft.com/office/drawing/2014/main" id="{6868EC8F-3400-457B-AD2A-12CE948D02CF}"/>
              </a:ext>
            </a:extLst>
          </p:cNvPr>
          <p:cNvSpPr txBox="1">
            <a:spLocks/>
          </p:cNvSpPr>
          <p:nvPr/>
        </p:nvSpPr>
        <p:spPr>
          <a:xfrm>
            <a:off x="819755" y="811307"/>
            <a:ext cx="9942733" cy="27472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Exposure to TSSC and Healthy Eating Behaviors</a:t>
            </a:r>
          </a:p>
        </p:txBody>
      </p:sp>
      <p:sp>
        <p:nvSpPr>
          <p:cNvPr id="7" name="Content Placeholder 2">
            <a:extLst>
              <a:ext uri="{FF2B5EF4-FFF2-40B4-BE49-F238E27FC236}">
                <a16:creationId xmlns:a16="http://schemas.microsoft.com/office/drawing/2014/main" id="{DBA3710C-CF40-A9CB-E51A-05D39B4CD0EF}"/>
              </a:ext>
            </a:extLst>
          </p:cNvPr>
          <p:cNvSpPr txBox="1">
            <a:spLocks/>
          </p:cNvSpPr>
          <p:nvPr/>
        </p:nvSpPr>
        <p:spPr>
          <a:xfrm>
            <a:off x="687707" y="1781466"/>
            <a:ext cx="10515600" cy="4294717"/>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Randomly sampled participants from intervention community (n=399) and comparison community (n=400) were surveyed.</a:t>
            </a:r>
          </a:p>
          <a:p>
            <a:r>
              <a:rPr lang="en-US" sz="1600" dirty="0">
                <a:solidFill>
                  <a:schemeClr val="tx1"/>
                </a:solidFill>
              </a:rPr>
              <a:t>Intervention community exposed to 5 years of TSSC campaign (survey conducted in 2010).  </a:t>
            </a:r>
          </a:p>
          <a:p>
            <a:r>
              <a:rPr lang="en-US" sz="1600" dirty="0">
                <a:solidFill>
                  <a:schemeClr val="tx1"/>
                </a:solidFill>
              </a:rPr>
              <a:t>Adapted School Physical Activity and Nutrition Survey with a 10 healthy food index and 9 unhealthy food index.</a:t>
            </a:r>
          </a:p>
          <a:p>
            <a:r>
              <a:rPr lang="en-US" sz="1600" dirty="0">
                <a:solidFill>
                  <a:schemeClr val="tx1"/>
                </a:solidFill>
              </a:rPr>
              <a:t>Exposure to any TSSC component was associated with a lower rate of unhealthy food consumption. </a:t>
            </a:r>
          </a:p>
          <a:p>
            <a:r>
              <a:rPr lang="en-US" sz="1600" dirty="0">
                <a:solidFill>
                  <a:schemeClr val="tx1"/>
                </a:solidFill>
              </a:rPr>
              <a:t>Compared with the unexposed intervention group, the exposed intervention for the newsletter had a higher rate of healthy eating (adjusted rate ratio = 1.18; P &lt; .01). </a:t>
            </a:r>
          </a:p>
          <a:p>
            <a:r>
              <a:rPr lang="en-US" sz="1600" dirty="0">
                <a:solidFill>
                  <a:schemeClr val="tx1"/>
                </a:solidFill>
              </a:rPr>
              <a:t>Compared with the unexposed intervention, the exposed intervention for the community health worker discussion had a smaller hip circumference (adjusted mean difference = -5.77 cm; P &lt; .05) and a smaller waist circumference (adjusted mean difference = -5.25 cm; P &lt; .05).  </a:t>
            </a:r>
          </a:p>
        </p:txBody>
      </p:sp>
      <p:sp>
        <p:nvSpPr>
          <p:cNvPr id="11" name="TextBox 10">
            <a:extLst>
              <a:ext uri="{FF2B5EF4-FFF2-40B4-BE49-F238E27FC236}">
                <a16:creationId xmlns:a16="http://schemas.microsoft.com/office/drawing/2014/main" id="{5F0AF271-88E2-C732-91AB-5837718F237C}"/>
              </a:ext>
            </a:extLst>
          </p:cNvPr>
          <p:cNvSpPr txBox="1"/>
          <p:nvPr/>
        </p:nvSpPr>
        <p:spPr>
          <a:xfrm>
            <a:off x="639926" y="5835313"/>
            <a:ext cx="10994967" cy="646331"/>
          </a:xfrm>
          <a:prstGeom prst="rect">
            <a:avLst/>
          </a:prstGeom>
          <a:noFill/>
        </p:spPr>
        <p:txBody>
          <a:bodyPr wrap="square">
            <a:spAutoFit/>
          </a:bodyPr>
          <a:lstStyle/>
          <a:p>
            <a:pPr>
              <a:spcAft>
                <a:spcPts val="1000"/>
              </a:spcAft>
              <a:buSzPts val="1000"/>
              <a:tabLst>
                <a:tab pos="285744" algn="l"/>
                <a:tab pos="457189" algn="l"/>
              </a:tabLst>
            </a:pPr>
            <a:r>
              <a:rPr lang="en-US" sz="1200" dirty="0">
                <a:latin typeface="Arial" panose="020B0604020202020204" pitchFamily="34" charset="0"/>
                <a:ea typeface="Times New Roman" panose="02020603050405020304" pitchFamily="18" charset="0"/>
                <a:cs typeface="Times New Roman" panose="02020603050405020304" pitchFamily="18" charset="0"/>
              </a:rPr>
              <a:t>Heredia NI, Lee M, Mitchell-Bennett L, </a:t>
            </a:r>
            <a:r>
              <a:rPr lang="en-US" sz="1200" b="1" dirty="0">
                <a:latin typeface="Arial" panose="020B0604020202020204" pitchFamily="34" charset="0"/>
                <a:ea typeface="Times New Roman" panose="02020603050405020304" pitchFamily="18" charset="0"/>
                <a:cs typeface="Times New Roman" panose="02020603050405020304" pitchFamily="18" charset="0"/>
              </a:rPr>
              <a:t>Reininger BM</a:t>
            </a:r>
            <a:r>
              <a:rPr lang="en-US" sz="1200" dirty="0">
                <a:latin typeface="Arial" panose="020B0604020202020204" pitchFamily="34" charset="0"/>
                <a:ea typeface="Times New Roman" panose="02020603050405020304" pitchFamily="18" charset="0"/>
                <a:cs typeface="Times New Roman" panose="02020603050405020304" pitchFamily="18" charset="0"/>
              </a:rPr>
              <a:t>. (2017). Tu </a:t>
            </a:r>
            <a:r>
              <a:rPr lang="en-US" sz="1200" dirty="0" err="1">
                <a:latin typeface="Arial" panose="020B0604020202020204" pitchFamily="34" charset="0"/>
                <a:ea typeface="Times New Roman" panose="02020603050405020304" pitchFamily="18" charset="0"/>
                <a:cs typeface="Times New Roman" panose="02020603050405020304" pitchFamily="18" charset="0"/>
              </a:rPr>
              <a:t>Salud</a:t>
            </a:r>
            <a:r>
              <a:rPr lang="en-US" sz="1200" dirty="0">
                <a:latin typeface="Arial" panose="020B0604020202020204" pitchFamily="34" charset="0"/>
                <a:ea typeface="Times New Roman" panose="02020603050405020304" pitchFamily="18" charset="0"/>
                <a:cs typeface="Times New Roman" panose="02020603050405020304" pitchFamily="18" charset="0"/>
              </a:rPr>
              <a:t> ¡Sí </a:t>
            </a:r>
            <a:r>
              <a:rPr lang="en-US" sz="1200" dirty="0" err="1">
                <a:latin typeface="Arial" panose="020B0604020202020204" pitchFamily="34" charset="0"/>
                <a:ea typeface="Times New Roman" panose="02020603050405020304" pitchFamily="18" charset="0"/>
                <a:cs typeface="Times New Roman" panose="02020603050405020304" pitchFamily="18" charset="0"/>
              </a:rPr>
              <a:t>Cuenta</a:t>
            </a:r>
            <a:r>
              <a:rPr lang="en-US" sz="1200" dirty="0">
                <a:latin typeface="Arial" panose="020B0604020202020204" pitchFamily="34" charset="0"/>
                <a:ea typeface="Times New Roman" panose="02020603050405020304" pitchFamily="18" charset="0"/>
                <a:cs typeface="Times New Roman" panose="02020603050405020304" pitchFamily="18" charset="0"/>
              </a:rPr>
              <a:t>! Your Health Matters! A Community-wide Campaign in a Hispanic Border Community in Texas. Journal of Nutrition Education and Behavior. Nov-Dec 2017;49(10): 801-809.e1. </a:t>
            </a:r>
            <a:r>
              <a:rPr lang="en-US" sz="1200" dirty="0" err="1">
                <a:latin typeface="Arial" panose="020B0604020202020204" pitchFamily="34" charset="0"/>
                <a:ea typeface="Times New Roman" panose="02020603050405020304" pitchFamily="18" charset="0"/>
                <a:cs typeface="Times New Roman" panose="02020603050405020304" pitchFamily="18" charset="0"/>
              </a:rPr>
              <a:t>Epub</a:t>
            </a:r>
            <a:r>
              <a:rPr lang="en-US" sz="1200" dirty="0">
                <a:latin typeface="Arial" panose="020B0604020202020204" pitchFamily="34" charset="0"/>
                <a:ea typeface="Times New Roman" panose="02020603050405020304" pitchFamily="18" charset="0"/>
                <a:cs typeface="Times New Roman" panose="02020603050405020304" pitchFamily="18" charset="0"/>
              </a:rPr>
              <a:t> 2017 Aug 14. [</a:t>
            </a:r>
            <a:r>
              <a:rPr lang="en-US" sz="1200" dirty="0" err="1">
                <a:latin typeface="Arial" panose="020B0604020202020204" pitchFamily="34" charset="0"/>
                <a:ea typeface="Times New Roman" panose="02020603050405020304" pitchFamily="18" charset="0"/>
                <a:cs typeface="Times New Roman" panose="02020603050405020304" pitchFamily="18" charset="0"/>
              </a:rPr>
              <a:t>doi</a:t>
            </a:r>
            <a:r>
              <a:rPr lang="en-US" sz="1200" dirty="0">
                <a:latin typeface="Arial" panose="020B0604020202020204" pitchFamily="34" charset="0"/>
                <a:ea typeface="Times New Roman" panose="02020603050405020304" pitchFamily="18" charset="0"/>
                <a:cs typeface="Times New Roman" panose="02020603050405020304" pitchFamily="18" charset="0"/>
              </a:rPr>
              <a:t>: 10.1016/j.jneb.2017.06.008 PMID: 28818489 PMCID:5682211].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12" descr="A logo with a person in the middle&#10;&#10;AI-generated content may be incorrect.">
            <a:extLst>
              <a:ext uri="{FF2B5EF4-FFF2-40B4-BE49-F238E27FC236}">
                <a16:creationId xmlns:a16="http://schemas.microsoft.com/office/drawing/2014/main" id="{D1B44567-0531-E290-AD1A-EFFA28811853}"/>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25101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1E74-3109-B6A0-A6FC-DA02CB8263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1A3C2C-E125-3F3F-AC37-96FA9603B1C6}"/>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5" name="Title 1">
            <a:extLst>
              <a:ext uri="{FF2B5EF4-FFF2-40B4-BE49-F238E27FC236}">
                <a16:creationId xmlns:a16="http://schemas.microsoft.com/office/drawing/2014/main" id="{6A9D8197-DD83-B0C6-9484-600527DECFF6}"/>
              </a:ext>
            </a:extLst>
          </p:cNvPr>
          <p:cNvSpPr txBox="1">
            <a:spLocks/>
          </p:cNvSpPr>
          <p:nvPr/>
        </p:nvSpPr>
        <p:spPr>
          <a:xfrm>
            <a:off x="572866" y="668939"/>
            <a:ext cx="10111759" cy="745600"/>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a:solidFill>
                  <a:srgbClr val="002060"/>
                </a:solidFill>
              </a:rPr>
              <a:t>Exposure to TSSC and PA and Mental Well-being</a:t>
            </a:r>
            <a:endParaRPr lang="en-US" sz="2000" dirty="0">
              <a:solidFill>
                <a:srgbClr val="002060"/>
              </a:solidFill>
            </a:endParaRPr>
          </a:p>
        </p:txBody>
      </p:sp>
      <p:sp>
        <p:nvSpPr>
          <p:cNvPr id="8" name="Content Placeholder 2">
            <a:extLst>
              <a:ext uri="{FF2B5EF4-FFF2-40B4-BE49-F238E27FC236}">
                <a16:creationId xmlns:a16="http://schemas.microsoft.com/office/drawing/2014/main" id="{C7F6F159-06FF-EA29-A067-BDFA8D98B9F7}"/>
              </a:ext>
            </a:extLst>
          </p:cNvPr>
          <p:cNvSpPr txBox="1">
            <a:spLocks/>
          </p:cNvSpPr>
          <p:nvPr/>
        </p:nvSpPr>
        <p:spPr>
          <a:xfrm>
            <a:off x="848868" y="1808898"/>
            <a:ext cx="10363200" cy="4216400"/>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1"/>
                </a:solidFill>
                <a:cs typeface="Arial" panose="020B0604020202020204" pitchFamily="34" charset="0"/>
              </a:rPr>
              <a:t>Two cross-sectional samples recruited from a stratified random sample of community exercise classes </a:t>
            </a:r>
          </a:p>
          <a:p>
            <a:r>
              <a:rPr lang="en-US" sz="1600">
                <a:solidFill>
                  <a:schemeClr val="tx1"/>
                </a:solidFill>
                <a:cs typeface="Arial" panose="020B0604020202020204" pitchFamily="34" charset="0"/>
              </a:rPr>
              <a:t>302 participants completed a questionnaire consisting of a modified version of the Godin-Shephard Leisure-Time Exercise Questionnaire (LTEQ) and the Mental Health Continuum Short Form (MHC-SF) </a:t>
            </a:r>
          </a:p>
          <a:p>
            <a:r>
              <a:rPr lang="en-US" sz="1600">
                <a:solidFill>
                  <a:schemeClr val="tx1"/>
                </a:solidFill>
                <a:cs typeface="Arial" panose="020B0604020202020204" pitchFamily="34" charset="0"/>
              </a:rPr>
              <a:t>Adjusted logistic regression analyses indicated that those who achieve mild, moderate, and strenuous self-reported physical activity have 130% higher odds (</a:t>
            </a:r>
            <a:r>
              <a:rPr lang="en-US" sz="1600" i="1">
                <a:solidFill>
                  <a:schemeClr val="tx1"/>
                </a:solidFill>
                <a:cs typeface="Arial" panose="020B0604020202020204" pitchFamily="34" charset="0"/>
              </a:rPr>
              <a:t>p</a:t>
            </a:r>
            <a:r>
              <a:rPr lang="en-US" sz="1600">
                <a:solidFill>
                  <a:schemeClr val="tx1"/>
                </a:solidFill>
                <a:cs typeface="Arial" panose="020B0604020202020204" pitchFamily="34" charset="0"/>
              </a:rPr>
              <a:t> = 0.0422) of positive mental well-being after adjustment for age, frequency of attendance, and self-reported health.</a:t>
            </a:r>
          </a:p>
          <a:p>
            <a:r>
              <a:rPr lang="en-US" sz="1600">
                <a:solidFill>
                  <a:schemeClr val="tx1"/>
                </a:solidFill>
                <a:cs typeface="Arial" panose="020B0604020202020204" pitchFamily="34" charset="0"/>
              </a:rPr>
              <a:t>Those who reported attending exercise classes one to multiple times a week were more likely to belong to the flourishing mental health category (82.7%) as opposed to those who reported attending exercise classes none to several times a month (17.3%). </a:t>
            </a:r>
          </a:p>
          <a:p>
            <a:r>
              <a:rPr lang="en-US" sz="1600">
                <a:solidFill>
                  <a:schemeClr val="tx1"/>
                </a:solidFill>
                <a:cs typeface="Arial" panose="020B0604020202020204" pitchFamily="34" charset="0"/>
              </a:rPr>
              <a:t>This study showed associations between all levels of activity (including mild) and flourishing mental well-being </a:t>
            </a:r>
            <a:endParaRPr lang="en-US" sz="160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FC4F77B8-226C-D3F5-4443-EE36A6D9DF25}"/>
              </a:ext>
            </a:extLst>
          </p:cNvPr>
          <p:cNvSpPr txBox="1"/>
          <p:nvPr/>
        </p:nvSpPr>
        <p:spPr>
          <a:xfrm>
            <a:off x="757378" y="5833886"/>
            <a:ext cx="10546180" cy="646331"/>
          </a:xfrm>
          <a:prstGeom prst="rect">
            <a:avLst/>
          </a:prstGeom>
          <a:noFill/>
        </p:spPr>
        <p:txBody>
          <a:bodyPr wrap="square" rtlCol="0">
            <a:spAutoFit/>
          </a:bodyPr>
          <a:lstStyle/>
          <a:p>
            <a:r>
              <a:rPr lang="en-US" sz="1200" dirty="0">
                <a:solidFill>
                  <a:srgbClr val="212121"/>
                </a:solidFill>
                <a:latin typeface="Arial" panose="020B0604020202020204" pitchFamily="34" charset="0"/>
                <a:cs typeface="Arial" panose="020B0604020202020204" pitchFamily="34" charset="0"/>
              </a:rPr>
              <a:t>Ochoa Del-Toro AG, Mitchell-Bennett LA, Machiorlatti M, Robledo CA, </a:t>
            </a:r>
            <a:r>
              <a:rPr lang="en-US" sz="1200" dirty="0" err="1">
                <a:solidFill>
                  <a:srgbClr val="212121"/>
                </a:solidFill>
                <a:latin typeface="Arial" panose="020B0604020202020204" pitchFamily="34" charset="0"/>
                <a:cs typeface="Arial" panose="020B0604020202020204" pitchFamily="34" charset="0"/>
              </a:rPr>
              <a:t>Davé</a:t>
            </a:r>
            <a:r>
              <a:rPr lang="en-US" sz="1200" dirty="0">
                <a:solidFill>
                  <a:srgbClr val="212121"/>
                </a:solidFill>
                <a:latin typeface="Arial" panose="020B0604020202020204" pitchFamily="34" charset="0"/>
                <a:cs typeface="Arial" panose="020B0604020202020204" pitchFamily="34" charset="0"/>
              </a:rPr>
              <a:t> AC, Lozoya RN, Reininger BM. Community Exercise Program Participation and Mental Well-Being in the U.S. Texas-Mexico Border Region. Healthcare (Basel). 2023 Nov 11;11(22):2946. </a:t>
            </a:r>
            <a:r>
              <a:rPr lang="en-US" sz="1200" dirty="0" err="1">
                <a:solidFill>
                  <a:srgbClr val="212121"/>
                </a:solidFill>
                <a:latin typeface="Arial" panose="020B0604020202020204" pitchFamily="34" charset="0"/>
                <a:cs typeface="Arial" panose="020B0604020202020204" pitchFamily="34" charset="0"/>
              </a:rPr>
              <a:t>doi</a:t>
            </a:r>
            <a:r>
              <a:rPr lang="en-US" sz="1200" dirty="0">
                <a:solidFill>
                  <a:srgbClr val="212121"/>
                </a:solidFill>
                <a:latin typeface="Arial" panose="020B0604020202020204" pitchFamily="34" charset="0"/>
                <a:cs typeface="Arial" panose="020B0604020202020204" pitchFamily="34" charset="0"/>
              </a:rPr>
              <a:t>: 10.3390/healthcare11222946. PMID: 37998438; PMCID: PMC10670961.</a:t>
            </a:r>
            <a:endParaRPr lang="en-US" sz="1200" dirty="0">
              <a:latin typeface="Arial" panose="020B0604020202020204" pitchFamily="34" charset="0"/>
              <a:cs typeface="Arial" panose="020B0604020202020204" pitchFamily="34" charset="0"/>
            </a:endParaRPr>
          </a:p>
        </p:txBody>
      </p:sp>
      <p:pic>
        <p:nvPicPr>
          <p:cNvPr id="13" name="Picture 12" descr="A logo with a person in the middle&#10;&#10;AI-generated content may be incorrect.">
            <a:extLst>
              <a:ext uri="{FF2B5EF4-FFF2-40B4-BE49-F238E27FC236}">
                <a16:creationId xmlns:a16="http://schemas.microsoft.com/office/drawing/2014/main" id="{A430BD37-6BA0-7266-0D2B-A43F75210780}"/>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5536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6CDE-87AC-4393-036D-777269DDF1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FAA7574-AB18-11DA-4F42-55E9CF322234}"/>
              </a:ext>
            </a:extLst>
          </p:cNvPr>
          <p:cNvSpPr/>
          <p:nvPr/>
        </p:nvSpPr>
        <p:spPr>
          <a:xfrm flipV="1">
            <a:off x="649224" y="1300507"/>
            <a:ext cx="10762488"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latin typeface="+mj-lt"/>
            </a:endParaRPr>
          </a:p>
        </p:txBody>
      </p:sp>
      <p:sp>
        <p:nvSpPr>
          <p:cNvPr id="2" name="Title 1">
            <a:extLst>
              <a:ext uri="{FF2B5EF4-FFF2-40B4-BE49-F238E27FC236}">
                <a16:creationId xmlns:a16="http://schemas.microsoft.com/office/drawing/2014/main" id="{5846A89E-BCE5-9217-4836-80B00EA264DD}"/>
              </a:ext>
            </a:extLst>
          </p:cNvPr>
          <p:cNvSpPr txBox="1">
            <a:spLocks/>
          </p:cNvSpPr>
          <p:nvPr/>
        </p:nvSpPr>
        <p:spPr>
          <a:xfrm>
            <a:off x="1769394" y="554907"/>
            <a:ext cx="8522148" cy="7456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000" b="1" i="0" kern="1200" cap="all" baseline="0">
                <a:solidFill>
                  <a:schemeClr val="tx2"/>
                </a:solidFill>
                <a:latin typeface="+mj-lt"/>
                <a:ea typeface="+mj-ea"/>
                <a:cs typeface="+mj-cs"/>
              </a:defRPr>
            </a:lvl1pPr>
          </a:lstStyle>
          <a:p>
            <a:pPr algn="ctr"/>
            <a:r>
              <a:rPr lang="en-US" sz="2000" dirty="0">
                <a:solidFill>
                  <a:srgbClr val="002060"/>
                </a:solidFill>
              </a:rPr>
              <a:t>Disseminating TSSC to More Locations Assessing Hypertension and Obesity Outcomes</a:t>
            </a:r>
          </a:p>
        </p:txBody>
      </p:sp>
      <p:sp>
        <p:nvSpPr>
          <p:cNvPr id="6" name="Content Placeholder 2">
            <a:extLst>
              <a:ext uri="{FF2B5EF4-FFF2-40B4-BE49-F238E27FC236}">
                <a16:creationId xmlns:a16="http://schemas.microsoft.com/office/drawing/2014/main" id="{63A3D34C-F8D1-9853-6D87-022E6263D9E4}"/>
              </a:ext>
            </a:extLst>
          </p:cNvPr>
          <p:cNvSpPr txBox="1">
            <a:spLocks/>
          </p:cNvSpPr>
          <p:nvPr/>
        </p:nvSpPr>
        <p:spPr>
          <a:xfrm>
            <a:off x="848868" y="1831166"/>
            <a:ext cx="10003284" cy="2731694"/>
          </a:xfrm>
          <a:prstGeom prst="rect">
            <a:avLst/>
          </a:prstGeom>
        </p:spPr>
        <p:txBody>
          <a:bodyPr vert="horz" lIns="91440" tIns="45720" rIns="91440" bIns="45720" rtlCol="0">
            <a:noAutofit/>
          </a:bodyPr>
          <a:lst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Used the </a:t>
            </a:r>
            <a:r>
              <a:rPr lang="en-US" sz="1600" b="1" dirty="0">
                <a:solidFill>
                  <a:srgbClr val="FF0000"/>
                </a:solidFill>
              </a:rPr>
              <a:t>RE-AIM</a:t>
            </a:r>
            <a:r>
              <a:rPr lang="en-US" sz="1600" dirty="0">
                <a:solidFill>
                  <a:schemeClr val="tx1"/>
                </a:solidFill>
              </a:rPr>
              <a:t> Framework to examine dissemination and implementation of the TSSC campaign in 12 locations between Jan 2014 – Dec 2019 (~6 years)</a:t>
            </a:r>
          </a:p>
          <a:p>
            <a:r>
              <a:rPr lang="en-US" sz="1600" dirty="0">
                <a:solidFill>
                  <a:schemeClr val="tx1"/>
                </a:solidFill>
              </a:rPr>
              <a:t>TSSC </a:t>
            </a:r>
            <a:r>
              <a:rPr lang="en-US" sz="1600" b="1" dirty="0">
                <a:solidFill>
                  <a:srgbClr val="FF0000"/>
                </a:solidFill>
              </a:rPr>
              <a:t>R</a:t>
            </a:r>
            <a:r>
              <a:rPr lang="en-US" sz="1600" dirty="0">
                <a:solidFill>
                  <a:schemeClr val="tx1"/>
                </a:solidFill>
              </a:rPr>
              <a:t>eached its intended population of low income, Latino populations</a:t>
            </a:r>
          </a:p>
          <a:p>
            <a:pPr>
              <a:buClr>
                <a:schemeClr val="tx1"/>
              </a:buClr>
            </a:pPr>
            <a:r>
              <a:rPr lang="en-US" sz="1600" b="1" dirty="0">
                <a:solidFill>
                  <a:srgbClr val="FF0000"/>
                </a:solidFill>
              </a:rPr>
              <a:t>E</a:t>
            </a:r>
            <a:r>
              <a:rPr lang="en-US" sz="1600" dirty="0">
                <a:solidFill>
                  <a:schemeClr val="tx1"/>
                </a:solidFill>
              </a:rPr>
              <a:t>ffectively improved hypertension and obesity (see next slide)</a:t>
            </a:r>
          </a:p>
          <a:p>
            <a:pPr>
              <a:buClr>
                <a:schemeClr val="tx1"/>
              </a:buClr>
            </a:pPr>
            <a:r>
              <a:rPr lang="en-US" sz="1600" b="1" dirty="0">
                <a:solidFill>
                  <a:srgbClr val="FF0000"/>
                </a:solidFill>
              </a:rPr>
              <a:t>A</a:t>
            </a:r>
            <a:r>
              <a:rPr lang="en-US" sz="1600" dirty="0">
                <a:solidFill>
                  <a:schemeClr val="tx1"/>
                </a:solidFill>
              </a:rPr>
              <a:t>dopted at a high level (12 of 13 locations (92.3% adopted)</a:t>
            </a:r>
          </a:p>
          <a:p>
            <a:pPr>
              <a:buClr>
                <a:schemeClr val="tx1"/>
              </a:buClr>
            </a:pPr>
            <a:r>
              <a:rPr lang="en-US" sz="1600" b="1" dirty="0">
                <a:solidFill>
                  <a:srgbClr val="FF0000"/>
                </a:solidFill>
              </a:rPr>
              <a:t>I</a:t>
            </a:r>
            <a:r>
              <a:rPr lang="en-US" sz="1600" dirty="0">
                <a:solidFill>
                  <a:schemeClr val="tx1"/>
                </a:solidFill>
              </a:rPr>
              <a:t>mplemented with fidelity with moderate success (7 of 12 had recruited sufficient participants and implemented core elements)</a:t>
            </a:r>
          </a:p>
          <a:p>
            <a:pPr>
              <a:buClr>
                <a:schemeClr val="tx1"/>
              </a:buClr>
            </a:pPr>
            <a:r>
              <a:rPr lang="en-US" sz="1600" b="1" dirty="0">
                <a:solidFill>
                  <a:srgbClr val="FF0000"/>
                </a:solidFill>
              </a:rPr>
              <a:t>M</a:t>
            </a:r>
            <a:r>
              <a:rPr lang="en-US" sz="1600" dirty="0">
                <a:solidFill>
                  <a:schemeClr val="tx1"/>
                </a:solidFill>
              </a:rPr>
              <a:t>aintained overtime (11 of 12 location maintained)</a:t>
            </a:r>
          </a:p>
        </p:txBody>
      </p:sp>
      <p:sp>
        <p:nvSpPr>
          <p:cNvPr id="7" name="TextBox 6">
            <a:extLst>
              <a:ext uri="{FF2B5EF4-FFF2-40B4-BE49-F238E27FC236}">
                <a16:creationId xmlns:a16="http://schemas.microsoft.com/office/drawing/2014/main" id="{F81D3DE6-66E8-9313-BE8C-94788182CBD2}"/>
              </a:ext>
            </a:extLst>
          </p:cNvPr>
          <p:cNvSpPr txBox="1"/>
          <p:nvPr/>
        </p:nvSpPr>
        <p:spPr>
          <a:xfrm>
            <a:off x="736543" y="5883453"/>
            <a:ext cx="10675169" cy="646331"/>
          </a:xfrm>
          <a:prstGeom prst="rect">
            <a:avLst/>
          </a:prstGeom>
          <a:noFill/>
        </p:spPr>
        <p:txBody>
          <a:bodyPr wrap="square" rtlCol="0">
            <a:spAutoFit/>
          </a:bodyPr>
          <a:lstStyle/>
          <a:p>
            <a:r>
              <a:rPr lang="en-US" sz="1200" dirty="0">
                <a:latin typeface="Arial" panose="020B0604020202020204" pitchFamily="34" charset="0"/>
                <a:ea typeface="Times New Roman" panose="02020603050405020304" pitchFamily="18" charset="0"/>
                <a:cs typeface="Times New Roman" panose="02020603050405020304" pitchFamily="18" charset="0"/>
              </a:rPr>
              <a:t>Reininger, B. M., Mitchell-Bennett, L. A., Lee, M., Yeh, P. G., </a:t>
            </a:r>
            <a:r>
              <a:rPr lang="en-US" sz="1200" dirty="0" err="1">
                <a:latin typeface="Arial" panose="020B0604020202020204" pitchFamily="34" charset="0"/>
                <a:ea typeface="Times New Roman" panose="02020603050405020304" pitchFamily="18" charset="0"/>
                <a:cs typeface="Times New Roman" panose="02020603050405020304" pitchFamily="18" charset="0"/>
              </a:rPr>
              <a:t>Davé</a:t>
            </a:r>
            <a:r>
              <a:rPr lang="en-US" sz="1200" dirty="0">
                <a:latin typeface="Arial" panose="020B0604020202020204" pitchFamily="34" charset="0"/>
                <a:ea typeface="Times New Roman" panose="02020603050405020304" pitchFamily="18" charset="0"/>
                <a:cs typeface="Times New Roman" panose="02020603050405020304" pitchFamily="18" charset="0"/>
              </a:rPr>
              <a:t>, A. C., Park, S. K., Xu, T., &amp; Ochoa-Del Toro, A. G. (2021). Scaling a Community-Wide Campaign Intervention to Manage Hypertension and Weight Loss. Frontiers in Medicine, 8, 661353. https://doi.org/10.3389/fmed.2021.661353</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pic>
        <p:nvPicPr>
          <p:cNvPr id="11" name="Picture 10" descr="A logo with a person in the middle&#10;&#10;AI-generated content may be incorrect.">
            <a:extLst>
              <a:ext uri="{FF2B5EF4-FFF2-40B4-BE49-F238E27FC236}">
                <a16:creationId xmlns:a16="http://schemas.microsoft.com/office/drawing/2014/main" id="{FE443F24-D1CE-6D9D-6347-4E6E348EC62C}"/>
              </a:ext>
            </a:extLst>
          </p:cNvPr>
          <p:cNvPicPr>
            <a:picLocks noChangeAspect="1"/>
          </p:cNvPicPr>
          <p:nvPr/>
        </p:nvPicPr>
        <p:blipFill>
          <a:blip r:embed="rId2"/>
          <a:stretch>
            <a:fillRect/>
          </a:stretch>
        </p:blipFill>
        <p:spPr>
          <a:xfrm>
            <a:off x="11204070" y="6235475"/>
            <a:ext cx="712350" cy="411854"/>
          </a:xfrm>
          <a:prstGeom prst="rect">
            <a:avLst/>
          </a:prstGeom>
          <a:ln>
            <a:noFill/>
          </a:ln>
        </p:spPr>
      </p:pic>
    </p:spTree>
    <p:extLst>
      <p:ext uri="{BB962C8B-B14F-4D97-AF65-F5344CB8AC3E}">
        <p14:creationId xmlns:p14="http://schemas.microsoft.com/office/powerpoint/2010/main" val="53189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3719</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BlinkMacSystemFont</vt:lpstr>
      <vt:lpstr>Calibri</vt:lpstr>
      <vt:lpstr>Helvetica World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Caraveo</dc:creator>
  <cp:lastModifiedBy>Andrea Caraveo</cp:lastModifiedBy>
  <cp:revision>6</cp:revision>
  <dcterms:created xsi:type="dcterms:W3CDTF">2025-03-31T15:38:17Z</dcterms:created>
  <dcterms:modified xsi:type="dcterms:W3CDTF">2025-04-08T20:42:08Z</dcterms:modified>
</cp:coreProperties>
</file>