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3"/>
  </p:sldMasterIdLst>
  <p:notesMasterIdLst>
    <p:notesMasterId r:id="rId52"/>
  </p:notesMasterIdLst>
  <p:handoutMasterIdLst>
    <p:handoutMasterId r:id="rId53"/>
  </p:handoutMasterIdLst>
  <p:sldIdLst>
    <p:sldId id="313" r:id="rId4"/>
    <p:sldId id="317" r:id="rId5"/>
    <p:sldId id="358" r:id="rId6"/>
    <p:sldId id="324" r:id="rId7"/>
    <p:sldId id="321" r:id="rId8"/>
    <p:sldId id="325" r:id="rId9"/>
    <p:sldId id="314" r:id="rId10"/>
    <p:sldId id="319" r:id="rId11"/>
    <p:sldId id="320" r:id="rId12"/>
    <p:sldId id="322" r:id="rId13"/>
    <p:sldId id="323" r:id="rId14"/>
    <p:sldId id="334" r:id="rId15"/>
    <p:sldId id="326" r:id="rId16"/>
    <p:sldId id="332" r:id="rId17"/>
    <p:sldId id="333" r:id="rId18"/>
    <p:sldId id="353" r:id="rId19"/>
    <p:sldId id="329" r:id="rId20"/>
    <p:sldId id="327" r:id="rId21"/>
    <p:sldId id="328" r:id="rId22"/>
    <p:sldId id="330" r:id="rId23"/>
    <p:sldId id="331" r:id="rId24"/>
    <p:sldId id="312" r:id="rId25"/>
    <p:sldId id="335" r:id="rId26"/>
    <p:sldId id="336" r:id="rId27"/>
    <p:sldId id="337" r:id="rId28"/>
    <p:sldId id="338" r:id="rId29"/>
    <p:sldId id="345" r:id="rId30"/>
    <p:sldId id="342" r:id="rId31"/>
    <p:sldId id="359" r:id="rId32"/>
    <p:sldId id="340" r:id="rId33"/>
    <p:sldId id="341" r:id="rId34"/>
    <p:sldId id="343" r:id="rId35"/>
    <p:sldId id="344" r:id="rId36"/>
    <p:sldId id="346" r:id="rId37"/>
    <p:sldId id="347" r:id="rId38"/>
    <p:sldId id="273" r:id="rId39"/>
    <p:sldId id="355" r:id="rId40"/>
    <p:sldId id="356" r:id="rId41"/>
    <p:sldId id="357" r:id="rId42"/>
    <p:sldId id="354" r:id="rId43"/>
    <p:sldId id="352" r:id="rId44"/>
    <p:sldId id="351" r:id="rId45"/>
    <p:sldId id="315" r:id="rId46"/>
    <p:sldId id="350" r:id="rId47"/>
    <p:sldId id="275" r:id="rId48"/>
    <p:sldId id="348" r:id="rId49"/>
    <p:sldId id="349" r:id="rId50"/>
    <p:sldId id="289" r:id="rId51"/>
  </p:sldIdLst>
  <p:sldSz cx="9144000" cy="6858000" type="screen4x3"/>
  <p:notesSz cx="7023100" cy="9309100"/>
  <p:defaultTextStyle>
    <a:defPPr>
      <a:defRPr lang="es-MX"/>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C0504D"/>
    <a:srgbClr val="78230D"/>
    <a:srgbClr val="0000CC"/>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4" autoAdjust="0"/>
    <p:restoredTop sz="50931" autoAdjust="0"/>
  </p:normalViewPr>
  <p:slideViewPr>
    <p:cSldViewPr>
      <p:cViewPr>
        <p:scale>
          <a:sx n="70" d="100"/>
          <a:sy n="70" d="100"/>
        </p:scale>
        <p:origin x="126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016"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65DA32-47E4-44F7-A649-851E58D4860A}"/>
              </a:ext>
            </a:extLst>
          </p:cNvPr>
          <p:cNvSpPr>
            <a:spLocks noGrp="1"/>
          </p:cNvSpPr>
          <p:nvPr>
            <p:ph type="hdr" sz="quarter"/>
          </p:nvPr>
        </p:nvSpPr>
        <p:spPr>
          <a:xfrm>
            <a:off x="0" y="0"/>
            <a:ext cx="3043238" cy="465138"/>
          </a:xfrm>
          <a:prstGeom prst="rect">
            <a:avLst/>
          </a:prstGeom>
        </p:spPr>
        <p:txBody>
          <a:bodyPr vert="horz" wrap="square" lIns="94185" tIns="47093" rIns="94185" bIns="47093"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3A654822-8171-42E4-9AA7-0B79C7649670}"/>
              </a:ext>
            </a:extLst>
          </p:cNvPr>
          <p:cNvSpPr>
            <a:spLocks noGrp="1"/>
          </p:cNvSpPr>
          <p:nvPr>
            <p:ph type="dt" sz="quarter" idx="1"/>
          </p:nvPr>
        </p:nvSpPr>
        <p:spPr>
          <a:xfrm>
            <a:off x="3978275" y="0"/>
            <a:ext cx="3043238" cy="465138"/>
          </a:xfrm>
          <a:prstGeom prst="rect">
            <a:avLst/>
          </a:prstGeom>
        </p:spPr>
        <p:txBody>
          <a:bodyPr vert="horz" wrap="square" lIns="94185" tIns="47093" rIns="94185" bIns="47093" numCol="1" anchor="t"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CA295DB1-E253-450D-9B3D-AEA981A460DD}" type="datetimeFigureOut">
              <a:rPr lang="es-MX" altLang="en-US"/>
              <a:pPr>
                <a:defRPr/>
              </a:pPr>
              <a:t>24/02/2023</a:t>
            </a:fld>
            <a:endParaRPr lang="es-MX" altLang="en-US"/>
          </a:p>
        </p:txBody>
      </p:sp>
      <p:sp>
        <p:nvSpPr>
          <p:cNvPr id="4" name="Footer Placeholder 3">
            <a:extLst>
              <a:ext uri="{FF2B5EF4-FFF2-40B4-BE49-F238E27FC236}">
                <a16:creationId xmlns:a16="http://schemas.microsoft.com/office/drawing/2014/main" id="{65D2F108-FAB1-4F3A-BDAE-8702CEACF1C8}"/>
              </a:ext>
            </a:extLst>
          </p:cNvPr>
          <p:cNvSpPr>
            <a:spLocks noGrp="1"/>
          </p:cNvSpPr>
          <p:nvPr>
            <p:ph type="ftr" sz="quarter" idx="2"/>
          </p:nvPr>
        </p:nvSpPr>
        <p:spPr>
          <a:xfrm>
            <a:off x="0" y="8842375"/>
            <a:ext cx="3043238" cy="465138"/>
          </a:xfrm>
          <a:prstGeom prst="rect">
            <a:avLst/>
          </a:prstGeom>
        </p:spPr>
        <p:txBody>
          <a:bodyPr vert="horz" wrap="square" lIns="94185" tIns="47093" rIns="94185" bIns="47093"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ltLang="en-US"/>
          </a:p>
        </p:txBody>
      </p:sp>
      <p:sp>
        <p:nvSpPr>
          <p:cNvPr id="5" name="Slide Number Placeholder 4">
            <a:extLst>
              <a:ext uri="{FF2B5EF4-FFF2-40B4-BE49-F238E27FC236}">
                <a16:creationId xmlns:a16="http://schemas.microsoft.com/office/drawing/2014/main" id="{137CC9D3-7714-4967-A2D0-04CE81382D7F}"/>
              </a:ext>
            </a:extLst>
          </p:cNvPr>
          <p:cNvSpPr>
            <a:spLocks noGrp="1"/>
          </p:cNvSpPr>
          <p:nvPr>
            <p:ph type="sldNum" sz="quarter" idx="3"/>
          </p:nvPr>
        </p:nvSpPr>
        <p:spPr>
          <a:xfrm>
            <a:off x="3978275" y="8842375"/>
            <a:ext cx="3043238" cy="465138"/>
          </a:xfrm>
          <a:prstGeom prst="rect">
            <a:avLst/>
          </a:prstGeom>
        </p:spPr>
        <p:txBody>
          <a:bodyPr vert="horz" wrap="square" lIns="94185" tIns="47093" rIns="94185" bIns="47093"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6466D33D-6EF5-4F5E-A7A9-10C6C6E9D8AB}" type="slidenum">
              <a:rPr lang="es-MX" altLang="en-US"/>
              <a:pPr>
                <a:defRPr/>
              </a:pPr>
              <a:t>‹#›</a:t>
            </a:fld>
            <a:endParaRPr lang="es-MX"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352990-BBBF-46EC-A3E5-3FA63786BD53}"/>
              </a:ext>
            </a:extLst>
          </p:cNvPr>
          <p:cNvSpPr>
            <a:spLocks noGrp="1"/>
          </p:cNvSpPr>
          <p:nvPr>
            <p:ph type="hdr" sz="quarter"/>
          </p:nvPr>
        </p:nvSpPr>
        <p:spPr>
          <a:xfrm>
            <a:off x="0" y="0"/>
            <a:ext cx="3043238" cy="465138"/>
          </a:xfrm>
          <a:prstGeom prst="rect">
            <a:avLst/>
          </a:prstGeom>
        </p:spPr>
        <p:txBody>
          <a:bodyPr vert="horz" wrap="square" lIns="92429" tIns="46214" rIns="92429" bIns="46214"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FD500505-9BA4-4A61-B261-B604F5C16B74}"/>
              </a:ext>
            </a:extLst>
          </p:cNvPr>
          <p:cNvSpPr>
            <a:spLocks noGrp="1"/>
          </p:cNvSpPr>
          <p:nvPr>
            <p:ph type="dt" idx="1"/>
          </p:nvPr>
        </p:nvSpPr>
        <p:spPr>
          <a:xfrm>
            <a:off x="3978275" y="0"/>
            <a:ext cx="3043238" cy="465138"/>
          </a:xfrm>
          <a:prstGeom prst="rect">
            <a:avLst/>
          </a:prstGeom>
        </p:spPr>
        <p:txBody>
          <a:bodyPr vert="horz" wrap="square" lIns="92429" tIns="46214" rIns="92429" bIns="46214" numCol="1" anchor="t"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43BA4041-CA97-4B33-B343-FA7EA4426EAE}" type="datetimeFigureOut">
              <a:rPr lang="es-MX" altLang="en-US"/>
              <a:pPr>
                <a:defRPr/>
              </a:pPr>
              <a:t>24/02/2023</a:t>
            </a:fld>
            <a:endParaRPr lang="es-MX" altLang="en-US"/>
          </a:p>
        </p:txBody>
      </p:sp>
      <p:sp>
        <p:nvSpPr>
          <p:cNvPr id="4" name="Slide Image Placeholder 3">
            <a:extLst>
              <a:ext uri="{FF2B5EF4-FFF2-40B4-BE49-F238E27FC236}">
                <a16:creationId xmlns:a16="http://schemas.microsoft.com/office/drawing/2014/main" id="{4D918CCF-D67C-4A2E-823A-091BB5BB35DA}"/>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29" tIns="46214" rIns="92429" bIns="46214" rtlCol="0" anchor="ctr"/>
          <a:lstStyle/>
          <a:p>
            <a:pPr lvl="0"/>
            <a:endParaRPr lang="es-MX" noProof="0"/>
          </a:p>
        </p:txBody>
      </p:sp>
      <p:sp>
        <p:nvSpPr>
          <p:cNvPr id="5" name="Notes Placeholder 4">
            <a:extLst>
              <a:ext uri="{FF2B5EF4-FFF2-40B4-BE49-F238E27FC236}">
                <a16:creationId xmlns:a16="http://schemas.microsoft.com/office/drawing/2014/main" id="{A5EBED4A-93CE-42EC-A48C-995F85867B07}"/>
              </a:ext>
            </a:extLst>
          </p:cNvPr>
          <p:cNvSpPr>
            <a:spLocks noGrp="1"/>
          </p:cNvSpPr>
          <p:nvPr>
            <p:ph type="body" sz="quarter" idx="3"/>
          </p:nvPr>
        </p:nvSpPr>
        <p:spPr>
          <a:xfrm>
            <a:off x="703263" y="4422775"/>
            <a:ext cx="5616575" cy="4187825"/>
          </a:xfrm>
          <a:prstGeom prst="rect">
            <a:avLst/>
          </a:prstGeom>
        </p:spPr>
        <p:txBody>
          <a:bodyPr vert="horz" lIns="92429" tIns="46214" rIns="92429" bIns="462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MX" noProof="0"/>
          </a:p>
        </p:txBody>
      </p:sp>
      <p:sp>
        <p:nvSpPr>
          <p:cNvPr id="6" name="Footer Placeholder 5">
            <a:extLst>
              <a:ext uri="{FF2B5EF4-FFF2-40B4-BE49-F238E27FC236}">
                <a16:creationId xmlns:a16="http://schemas.microsoft.com/office/drawing/2014/main" id="{322A99B1-3D9F-47C2-AD99-B8323D55844C}"/>
              </a:ext>
            </a:extLst>
          </p:cNvPr>
          <p:cNvSpPr>
            <a:spLocks noGrp="1"/>
          </p:cNvSpPr>
          <p:nvPr>
            <p:ph type="ftr" sz="quarter" idx="4"/>
          </p:nvPr>
        </p:nvSpPr>
        <p:spPr>
          <a:xfrm>
            <a:off x="0" y="8842375"/>
            <a:ext cx="3043238" cy="465138"/>
          </a:xfrm>
          <a:prstGeom prst="rect">
            <a:avLst/>
          </a:prstGeom>
        </p:spPr>
        <p:txBody>
          <a:bodyPr vert="horz" wrap="square" lIns="92429" tIns="46214" rIns="92429" bIns="46214"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AE551229-881E-4D45-ABB1-A9FF90FA8B1A}"/>
              </a:ext>
            </a:extLst>
          </p:cNvPr>
          <p:cNvSpPr>
            <a:spLocks noGrp="1"/>
          </p:cNvSpPr>
          <p:nvPr>
            <p:ph type="sldNum" sz="quarter" idx="5"/>
          </p:nvPr>
        </p:nvSpPr>
        <p:spPr>
          <a:xfrm>
            <a:off x="3978275" y="8842375"/>
            <a:ext cx="3043238" cy="465138"/>
          </a:xfrm>
          <a:prstGeom prst="rect">
            <a:avLst/>
          </a:prstGeom>
        </p:spPr>
        <p:txBody>
          <a:bodyPr vert="horz" wrap="square" lIns="92429" tIns="46214" rIns="92429" bIns="46214"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A459C80C-42A1-4B1B-BC2F-0C0788C81898}" type="slidenum">
              <a:rPr lang="es-MX" altLang="en-US"/>
              <a:pPr>
                <a:defRPr/>
              </a:pPr>
              <a:t>‹#›</a:t>
            </a:fld>
            <a:endParaRPr lang="es-MX"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ancer.gov/"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medicinehealth.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5.komen.org/BreastCancer/EarlyDetectionReferences.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ww5.komen.org/BreastCancer/Mammography.html" TargetMode="External"/><Relationship Id="rId4" Type="http://schemas.openxmlformats.org/officeDocument/2006/relationships/hyperlink" Target="http://ww5.komen.org/BreastCancer/ClinicalBreastExam.html"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B020BD1-F137-48B5-AEB4-0D39AE43A2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C2FB24C1-6A84-4AD4-A829-732097D844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419" altLang="en-US" noProof="0" dirty="0"/>
              <a:t>Todos los tipos de cáncer empiezan como células, la unidad básica de vida del cuerpo. Para entender el cáncer, es necesario saber qué pasa cuando las células normales se convierten en células de cáncer. </a:t>
            </a:r>
          </a:p>
          <a:p>
            <a:r>
              <a:rPr lang="es-419" altLang="en-US" noProof="0" dirty="0"/>
              <a:t>El cuerpo está hecho de muchos tipos de células, como si fueran los ladrillos de una casa. Estas células crecen y se dividen de manera controlada para producir más células, ya que se requieren para mantener el cuerpo sano. Cuando las células envejecen o se dañan, se mueren y son reemplazadas por células nuevas. Las células de cáncer son anormales ya que se dividen y multiplican rápidamente sin control. Las células cancerígenas pueden irse a otras partes del cuerpo. Existen más de 100 diferentes tipos de cáncer, la mayoría nombrados a partir del órgano o tipo de célula en la que comenzaron. </a:t>
            </a:r>
          </a:p>
          <a:p>
            <a:pPr eaLnBrk="1" hangingPunct="1">
              <a:spcBef>
                <a:spcPct val="0"/>
              </a:spcBef>
            </a:pPr>
            <a:endParaRPr lang="es-419" altLang="en-US" noProof="0" dirty="0"/>
          </a:p>
          <a:p>
            <a:pPr eaLnBrk="1" hangingPunct="1">
              <a:spcBef>
                <a:spcPct val="0"/>
              </a:spcBef>
            </a:pPr>
            <a:r>
              <a:rPr lang="es-419" altLang="en-US" noProof="0" dirty="0"/>
              <a:t>Todos los tipos de cáncer son diferentes y pueden ser causados por diferentes factores y se previenen de manera diferente. </a:t>
            </a:r>
          </a:p>
          <a:p>
            <a:pPr eaLnBrk="1" hangingPunct="1">
              <a:spcBef>
                <a:spcPct val="0"/>
              </a:spcBef>
            </a:pPr>
            <a:endParaRPr lang="es-MX" altLang="en-US" dirty="0"/>
          </a:p>
          <a:p>
            <a:endParaRPr lang="en-US" altLang="en-US" dirty="0"/>
          </a:p>
        </p:txBody>
      </p:sp>
      <p:sp>
        <p:nvSpPr>
          <p:cNvPr id="12292" name="Rectangle 4">
            <a:extLst>
              <a:ext uri="{FF2B5EF4-FFF2-40B4-BE49-F238E27FC236}">
                <a16:creationId xmlns:a16="http://schemas.microsoft.com/office/drawing/2014/main" id="{87E3DCD8-E021-43F3-B49E-95FE3AFDC81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36EC1D-8780-4E3F-B571-83D34C9BC18B}" type="datetime1">
              <a:rPr lang="en-US" altLang="en-US">
                <a:latin typeface="Calibri" panose="020F0502020204030204" pitchFamily="34" charset="0"/>
              </a:rPr>
              <a:pPr/>
              <a:t>2/24/2023</a:t>
            </a:fld>
            <a:endParaRPr lang="en-US" altLang="en-US">
              <a:latin typeface="Calibri" panose="020F0502020204030204" pitchFamily="34" charset="0"/>
            </a:endParaRPr>
          </a:p>
        </p:txBody>
      </p:sp>
      <p:sp>
        <p:nvSpPr>
          <p:cNvPr id="12293" name="Rectangle 5">
            <a:extLst>
              <a:ext uri="{FF2B5EF4-FFF2-40B4-BE49-F238E27FC236}">
                <a16:creationId xmlns:a16="http://schemas.microsoft.com/office/drawing/2014/main" id="{FADF8717-7B82-478C-9C05-CEE4C98C0F7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2294" name="Rectangle 6">
            <a:extLst>
              <a:ext uri="{FF2B5EF4-FFF2-40B4-BE49-F238E27FC236}">
                <a16:creationId xmlns:a16="http://schemas.microsoft.com/office/drawing/2014/main" id="{AC73C13C-5178-4175-8DAC-1BD3892212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25A163-ACFD-42CA-92A8-DC1E7F1A8708}" type="slidenum">
              <a:rPr lang="en-US" altLang="en-US">
                <a:latin typeface="Calibri" panose="020F0502020204030204" pitchFamily="34" charset="0"/>
              </a:rPr>
              <a:pPr/>
              <a:t>2</a:t>
            </a:fld>
            <a:endParaRPr lang="en-US" altLang="en-US">
              <a:latin typeface="Calibri" panose="020F0502020204030204" pitchFamily="34" charset="0"/>
            </a:endParaRPr>
          </a:p>
        </p:txBody>
      </p:sp>
      <p:sp>
        <p:nvSpPr>
          <p:cNvPr id="12295" name="Rectangle 7">
            <a:extLst>
              <a:ext uri="{FF2B5EF4-FFF2-40B4-BE49-F238E27FC236}">
                <a16:creationId xmlns:a16="http://schemas.microsoft.com/office/drawing/2014/main" id="{A00FD428-0F7F-4860-B6B9-1FAAF530B3E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F7C329A-0BFE-41B1-85A5-B28746A0B8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37AB7F3-E3AE-4127-AAAE-CB3E557D2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9037364E-D5F6-41E3-AAE1-E0439F7D43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F277EB-F58A-4DAF-B6A0-6C93C61A4599}" type="slidenum">
              <a:rPr lang="es-MX" altLang="en-US">
                <a:latin typeface="Calibri" panose="020F0502020204030204" pitchFamily="34" charset="0"/>
              </a:rPr>
              <a:pPr/>
              <a:t>13</a:t>
            </a:fld>
            <a:endParaRPr lang="es-MX"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69865C6-B99A-43FD-B849-23E6ECF401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DE0894E-7F87-41A7-AA90-82FC2E540E9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http://www.mayoclinic.org/healthy-lifestyle/womens-health/in-depth/breast-cancer-prevention/art-20044676</a:t>
            </a:r>
          </a:p>
          <a:p>
            <a:pPr>
              <a:defRPr/>
            </a:pPr>
            <a:endParaRPr lang="en-US" altLang="en-US" dirty="0"/>
          </a:p>
          <a:p>
            <a:pPr>
              <a:defRPr/>
            </a:pPr>
            <a:r>
              <a:rPr lang="es-419" altLang="en-US" noProof="0" dirty="0"/>
              <a:t>Controla tu peso</a:t>
            </a:r>
          </a:p>
          <a:p>
            <a:pPr marL="171450" indent="-171450">
              <a:buFont typeface="Arial" panose="020B0604020202020204" pitchFamily="34" charset="0"/>
              <a:buChar char="•"/>
              <a:defRPr/>
            </a:pPr>
            <a:r>
              <a:rPr lang="es-419" altLang="en-US" noProof="0" dirty="0"/>
              <a:t>Tener sobrepeso u obesidad aumenta el riesgo de cáncer de mama, especialmente si la obesidad ocurre a mayor edad. </a:t>
            </a:r>
          </a:p>
          <a:p>
            <a:pPr>
              <a:buFont typeface="Arial" panose="020B0604020202020204" pitchFamily="34" charset="0"/>
              <a:buNone/>
              <a:defRPr/>
            </a:pPr>
            <a:r>
              <a:rPr lang="es-419" altLang="en-US" noProof="0" dirty="0"/>
              <a:t>Actividad física</a:t>
            </a:r>
          </a:p>
          <a:p>
            <a:pPr marL="171450" indent="-171450">
              <a:buFont typeface="Arial" panose="020B0604020202020204" pitchFamily="34" charset="0"/>
              <a:buChar char="•"/>
              <a:defRPr/>
            </a:pPr>
            <a:r>
              <a:rPr lang="es-419" altLang="en-US" noProof="0" dirty="0"/>
              <a:t>El Departamento de Salud y Servicios Humanos recomienda al menos 150 minutos a la semana de actividad aeróbica moderada, o 75 minutos de actividad aeróbica vigorosa a la semana, más entrenamientos de resistencia al menos 2 veces por semana. </a:t>
            </a:r>
          </a:p>
          <a:p>
            <a:pPr>
              <a:buFont typeface="Arial" panose="020B0604020202020204" pitchFamily="34" charset="0"/>
              <a:buNone/>
              <a:defRPr/>
            </a:pPr>
            <a:r>
              <a:rPr lang="es-419" altLang="en-US" noProof="0" dirty="0"/>
              <a:t>Lactancia materna</a:t>
            </a:r>
          </a:p>
          <a:p>
            <a:pPr marL="171450" indent="-171450">
              <a:buFont typeface="Arial" panose="020B0604020202020204" pitchFamily="34" charset="0"/>
              <a:buChar char="•"/>
              <a:defRPr/>
            </a:pPr>
            <a:r>
              <a:rPr lang="es-419" altLang="en-US" noProof="0" dirty="0"/>
              <a:t>Entre más amamantes a tu bebé, mayor será el efecto protector. </a:t>
            </a:r>
          </a:p>
        </p:txBody>
      </p:sp>
      <p:sp>
        <p:nvSpPr>
          <p:cNvPr id="34820" name="Slide Number Placeholder 3">
            <a:extLst>
              <a:ext uri="{FF2B5EF4-FFF2-40B4-BE49-F238E27FC236}">
                <a16:creationId xmlns:a16="http://schemas.microsoft.com/office/drawing/2014/main" id="{497A3407-CE6E-453E-8457-5E02CCEB14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D37F6D-2D5C-4D35-94A9-7C7389DF31E2}" type="slidenum">
              <a:rPr lang="es-MX" altLang="en-US">
                <a:latin typeface="Calibri" panose="020F0502020204030204" pitchFamily="34" charset="0"/>
              </a:rPr>
              <a:pPr/>
              <a:t>14</a:t>
            </a:fld>
            <a:endParaRPr lang="es-MX"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879F9C0-784F-4768-A5FC-9C05D9EC4F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8DC19F6-3E6B-445B-86DF-3D30804215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anose="05000000000000000000" pitchFamily="2" charset="2"/>
              <a:buNone/>
            </a:pPr>
            <a:r>
              <a:rPr lang="en-US" altLang="en-US" dirty="0">
                <a:solidFill>
                  <a:srgbClr val="000000"/>
                </a:solidFill>
              </a:rPr>
              <a:t>http://www.mayoclinic.org/tests-procedures/mammogram/expert-answers/mammogram-guidelines/faq-20057759</a:t>
            </a:r>
          </a:p>
          <a:p>
            <a:pPr>
              <a:spcBef>
                <a:spcPct val="0"/>
              </a:spcBef>
              <a:buFont typeface="Wingdings" panose="05000000000000000000" pitchFamily="2" charset="2"/>
              <a:buNone/>
            </a:pPr>
            <a:endParaRPr lang="en-US" altLang="en-US" dirty="0">
              <a:solidFill>
                <a:srgbClr val="000000"/>
              </a:solidFill>
            </a:endParaRPr>
          </a:p>
          <a:p>
            <a:r>
              <a:rPr lang="es-419" altLang="en-US" noProof="0" dirty="0"/>
              <a:t>Los Exámenes clínicos de mama (CBE) son exámenes de mama que realiza un profesional de la salud, usualmente durante un chequeo de rutina. Los exámenes clínicos de mama se usan para detectar cáncer de mama y otros problemas en los senos. Durante un CBE tu doctor examinará cada mama, la axila, y la zona de la clavícula para detectar cambios en el tamaño de los senos, cambios en la piel o signos de lesiones o infección, como hematomas (moretones) o enrojecimiento.  </a:t>
            </a:r>
          </a:p>
          <a:p>
            <a:endParaRPr lang="en-US" altLang="en-US" dirty="0"/>
          </a:p>
        </p:txBody>
      </p:sp>
      <p:sp>
        <p:nvSpPr>
          <p:cNvPr id="36868" name="Slide Number Placeholder 3">
            <a:extLst>
              <a:ext uri="{FF2B5EF4-FFF2-40B4-BE49-F238E27FC236}">
                <a16:creationId xmlns:a16="http://schemas.microsoft.com/office/drawing/2014/main" id="{107D2C5B-CEDB-4A48-9B8A-FC4BA7C347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FE63D6-989F-4D29-9866-0D67E6712D84}" type="slidenum">
              <a:rPr lang="es-MX" altLang="en-US">
                <a:latin typeface="Calibri" panose="020F0502020204030204" pitchFamily="34" charset="0"/>
              </a:rPr>
              <a:pPr/>
              <a:t>15</a:t>
            </a:fld>
            <a:endParaRPr lang="es-MX"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AB36BFF-576D-4F24-B301-191AFE4E18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7FF068E-781B-472B-A461-7882E265F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http://www.nationalbreastcancer.org/breast-self-exam</a:t>
            </a:r>
          </a:p>
          <a:p>
            <a:r>
              <a:rPr lang="es-419" altLang="en-US" noProof="0" dirty="0"/>
              <a:t>40% de los diagnósticos de cáncer de mama son detectados en mujeres que sintieron una bolita en su pecho, así que establecer una autoexploración regular es muy importante. </a:t>
            </a:r>
          </a:p>
          <a:p>
            <a:r>
              <a:rPr lang="es-419" altLang="en-US" noProof="0" dirty="0"/>
              <a:t>Aunque las mamografías pueden servir para detectar el cáncer antes de sentir una bolita, lo exámenes de autoexploración sirven para familiarizarte con tus senos, en c</a:t>
            </a:r>
            <a:r>
              <a:rPr lang="es-419" sz="1200" kern="1200" dirty="0" err="1">
                <a:solidFill>
                  <a:schemeClr val="tx1"/>
                </a:solidFill>
                <a:effectLst/>
                <a:latin typeface="+mn-lt"/>
                <a:ea typeface="+mn-ea"/>
                <a:cs typeface="+mn-cs"/>
              </a:rPr>
              <a:t>ó</a:t>
            </a:r>
            <a:r>
              <a:rPr lang="es-419" altLang="en-US" noProof="0" dirty="0" err="1"/>
              <a:t>mo</a:t>
            </a:r>
            <a:r>
              <a:rPr lang="es-419" altLang="en-US" noProof="0" dirty="0"/>
              <a:t> se ven y sienten, y para que puedas alertar a tu doctor si identificas algún cambio en ellos.</a:t>
            </a:r>
          </a:p>
          <a:p>
            <a:endParaRPr lang="es-419" altLang="en-US" noProof="0" dirty="0"/>
          </a:p>
          <a:p>
            <a:r>
              <a:rPr lang="es-419" altLang="en-US" noProof="0" dirty="0"/>
              <a:t>Se recomienda que los hombres se hagan una autoexploración también.  </a:t>
            </a:r>
          </a:p>
          <a:p>
            <a:endParaRPr lang="es-419" altLang="en-US" noProof="0" dirty="0"/>
          </a:p>
          <a:p>
            <a:r>
              <a:rPr lang="es-419" altLang="en-US" noProof="0" dirty="0"/>
              <a:t>Las autoexploraciones pueden realizarse en la regadera, frente al espejo, o recostada.  </a:t>
            </a:r>
          </a:p>
        </p:txBody>
      </p:sp>
      <p:sp>
        <p:nvSpPr>
          <p:cNvPr id="38916" name="Slide Number Placeholder 3">
            <a:extLst>
              <a:ext uri="{FF2B5EF4-FFF2-40B4-BE49-F238E27FC236}">
                <a16:creationId xmlns:a16="http://schemas.microsoft.com/office/drawing/2014/main" id="{662F42E0-48EB-4F29-B21D-60163FAD9E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EBC16C-2EE6-4743-95F8-A93B7B3765E1}" type="slidenum">
              <a:rPr lang="es-MX" altLang="en-US">
                <a:latin typeface="Calibri" panose="020F0502020204030204" pitchFamily="34" charset="0"/>
              </a:rPr>
              <a:pPr/>
              <a:t>16</a:t>
            </a:fld>
            <a:endParaRPr lang="es-MX"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F62B9F7-91BD-485B-B2EF-660A00A8DD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766C0D2-43F5-457F-A0DB-CE88563E5634}"/>
              </a:ext>
            </a:extLst>
          </p:cNvPr>
          <p:cNvSpPr>
            <a:spLocks noGrp="1"/>
          </p:cNvSpPr>
          <p:nvPr>
            <p:ph type="body" idx="1"/>
          </p:nvPr>
        </p:nvSpPr>
        <p:spPr/>
        <p:txBody>
          <a:bodyPr/>
          <a:lstStyle/>
          <a:p>
            <a:pPr eaLnBrk="1" fontAlgn="auto" hangingPunct="1">
              <a:spcBef>
                <a:spcPts val="0"/>
              </a:spcBef>
              <a:spcAft>
                <a:spcPts val="0"/>
              </a:spcAft>
              <a:defRPr/>
            </a:pPr>
            <a:endParaRPr lang="en-US" sz="1050" dirty="0">
              <a:solidFill>
                <a:schemeClr val="bg1"/>
              </a:solidFill>
            </a:endParaRPr>
          </a:p>
        </p:txBody>
      </p:sp>
      <p:sp>
        <p:nvSpPr>
          <p:cNvPr id="40964" name="Slide Number Placeholder 3">
            <a:extLst>
              <a:ext uri="{FF2B5EF4-FFF2-40B4-BE49-F238E27FC236}">
                <a16:creationId xmlns:a16="http://schemas.microsoft.com/office/drawing/2014/main" id="{8BE484D1-2568-448A-AFA7-438157740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D30245-9589-45B3-B131-D8C0B4FCE250}"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21AE200-1370-48B4-9154-E76CF6B9FA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E68E741-7F2E-45AD-8A16-AEADBF46D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CFB0766E-7958-498D-B40B-D61ACB30D6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AC2C5D-5B8B-4219-A40C-5B4ECF833E3F}" type="slidenum">
              <a:rPr lang="es-MX" altLang="en-US">
                <a:latin typeface="Calibri" panose="020F0502020204030204" pitchFamily="34" charset="0"/>
              </a:rPr>
              <a:pPr/>
              <a:t>18</a:t>
            </a:fld>
            <a:endParaRPr lang="es-MX"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220F37A-D43C-47F2-8337-4D37B2ADEC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DB90301-8151-4198-BE4B-A2BE896E2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s-419" altLang="en-US" noProof="0" dirty="0"/>
              <a:t>Esta al pendiente para detector el cáncer de mama. Si identificas cualquier cambio en tus pechos, como una bolita o cambios en la piel, consulta a tu m</a:t>
            </a:r>
            <a:r>
              <a:rPr lang="es-419" sz="1200" kern="1200" dirty="0">
                <a:solidFill>
                  <a:schemeClr val="tx1"/>
                </a:solidFill>
                <a:effectLst/>
                <a:latin typeface="+mn-lt"/>
                <a:ea typeface="+mn-ea"/>
                <a:cs typeface="+mn-cs"/>
              </a:rPr>
              <a:t>é</a:t>
            </a:r>
            <a:r>
              <a:rPr lang="es-419" altLang="en-US" noProof="0" dirty="0" err="1"/>
              <a:t>dico</a:t>
            </a:r>
            <a:r>
              <a:rPr lang="es-419" altLang="en-US" noProof="0" dirty="0"/>
              <a:t>. También, pregunta a tu doctor </a:t>
            </a:r>
            <a:r>
              <a:rPr lang="es-419" altLang="en-US" noProof="0" dirty="0" err="1"/>
              <a:t>cu</a:t>
            </a:r>
            <a:r>
              <a:rPr lang="es-419" sz="1200" kern="1200" dirty="0">
                <a:solidFill>
                  <a:schemeClr val="tx1"/>
                </a:solidFill>
                <a:effectLst/>
                <a:latin typeface="+mn-lt"/>
                <a:ea typeface="+mn-ea"/>
                <a:cs typeface="+mn-cs"/>
              </a:rPr>
              <a:t>á</a:t>
            </a:r>
            <a:r>
              <a:rPr lang="es-419" altLang="en-US" noProof="0" dirty="0" err="1"/>
              <a:t>ndo</a:t>
            </a:r>
            <a:r>
              <a:rPr lang="es-419" altLang="en-US" noProof="0" dirty="0"/>
              <a:t> debes iniciar con mamografías u otros ex</a:t>
            </a:r>
            <a:r>
              <a:rPr lang="es-419" sz="1200" kern="1200" dirty="0">
                <a:solidFill>
                  <a:schemeClr val="tx1"/>
                </a:solidFill>
                <a:effectLst/>
                <a:latin typeface="+mn-lt"/>
                <a:ea typeface="+mn-ea"/>
                <a:cs typeface="+mn-cs"/>
              </a:rPr>
              <a:t>á</a:t>
            </a:r>
            <a:r>
              <a:rPr lang="es-419" altLang="en-US" noProof="0" dirty="0"/>
              <a:t>menes, basados en tu historial personal. </a:t>
            </a:r>
          </a:p>
        </p:txBody>
      </p:sp>
      <p:sp>
        <p:nvSpPr>
          <p:cNvPr id="45060" name="Slide Number Placeholder 3">
            <a:extLst>
              <a:ext uri="{FF2B5EF4-FFF2-40B4-BE49-F238E27FC236}">
                <a16:creationId xmlns:a16="http://schemas.microsoft.com/office/drawing/2014/main" id="{F09F8236-42DB-4BBB-8F3E-4EA1EE49B8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7FF798-AEA7-471D-B6E6-D6328491CD12}" type="slidenum">
              <a:rPr lang="es-MX" altLang="en-US">
                <a:latin typeface="Calibri" panose="020F0502020204030204" pitchFamily="34" charset="0"/>
              </a:rPr>
              <a:pPr/>
              <a:t>19</a:t>
            </a:fld>
            <a:endParaRPr lang="es-MX"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ABA243D-FDD5-405F-9A01-4D59E49DB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F84322E-2761-4DD4-A1A0-B34AFF8EA2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a:extLst>
              <a:ext uri="{FF2B5EF4-FFF2-40B4-BE49-F238E27FC236}">
                <a16:creationId xmlns:a16="http://schemas.microsoft.com/office/drawing/2014/main" id="{DEADB403-11F4-45A5-8D9F-E6BFDE3444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0E33E3-B53C-4F75-B7B1-6C40021356DF}" type="slidenum">
              <a:rPr lang="es-MX" altLang="en-US">
                <a:latin typeface="Calibri" panose="020F0502020204030204" pitchFamily="34" charset="0"/>
              </a:rPr>
              <a:pPr/>
              <a:t>20</a:t>
            </a:fld>
            <a:endParaRPr lang="es-MX"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C471E72-B68D-415C-A6AC-CCBD366CD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4F05164-83A4-4222-8235-824E4FBF6E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buClr>
                <a:schemeClr val="accent2"/>
              </a:buClr>
              <a:buSzPct val="60000"/>
              <a:buFont typeface="Wingdings" panose="05000000000000000000" pitchFamily="2" charset="2"/>
              <a:buNone/>
            </a:pPr>
            <a:br>
              <a:rPr lang="en-US" altLang="en-US" dirty="0"/>
            </a:br>
            <a:endParaRPr lang="en-US" altLang="en-US" dirty="0"/>
          </a:p>
          <a:p>
            <a:pPr eaLnBrk="1" hangingPunct="1">
              <a:lnSpc>
                <a:spcPct val="120000"/>
              </a:lnSpc>
              <a:spcBef>
                <a:spcPct val="0"/>
              </a:spcBef>
              <a:buClr>
                <a:schemeClr val="accent2"/>
              </a:buClr>
              <a:buSzPct val="60000"/>
            </a:pPr>
            <a:r>
              <a:rPr lang="es-419" altLang="en-US" noProof="0" dirty="0"/>
              <a:t>Las mujeres deben de hablar con su proveedor de salud sobre </a:t>
            </a:r>
            <a:r>
              <a:rPr lang="es-419" altLang="en-US" noProof="0" dirty="0" err="1"/>
              <a:t>cu</a:t>
            </a:r>
            <a:r>
              <a:rPr lang="es-419" sz="1200" kern="1200" dirty="0">
                <a:solidFill>
                  <a:schemeClr val="tx1"/>
                </a:solidFill>
                <a:effectLst/>
                <a:latin typeface="+mn-lt"/>
                <a:ea typeface="+mn-ea"/>
                <a:cs typeface="+mn-cs"/>
              </a:rPr>
              <a:t>á</a:t>
            </a:r>
            <a:r>
              <a:rPr lang="es-419" altLang="en-US" noProof="0" dirty="0" err="1"/>
              <a:t>ndo</a:t>
            </a:r>
            <a:r>
              <a:rPr lang="es-419" altLang="en-US" noProof="0" dirty="0"/>
              <a:t> son necesarios los rayos X. Una vez cumplidos los 40, asegúrate de hacerte una mamografía.   Es seguro amamantar al bebe después de haberse hecho una mamografía ya que no afecta a la leche. </a:t>
            </a:r>
          </a:p>
        </p:txBody>
      </p:sp>
      <p:sp>
        <p:nvSpPr>
          <p:cNvPr id="49156" name="Slide Number Placeholder 3">
            <a:extLst>
              <a:ext uri="{FF2B5EF4-FFF2-40B4-BE49-F238E27FC236}">
                <a16:creationId xmlns:a16="http://schemas.microsoft.com/office/drawing/2014/main" id="{98471489-91D8-4BA1-8B72-09F48018AB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12DACD-DCF5-47D1-B342-057752FD42C4}" type="slidenum">
              <a:rPr lang="es-MX" altLang="en-US">
                <a:latin typeface="Calibri" panose="020F0502020204030204" pitchFamily="34" charset="0"/>
              </a:rPr>
              <a:pPr/>
              <a:t>21</a:t>
            </a:fld>
            <a:endParaRPr lang="es-MX"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3197F49-301C-482D-8230-2FDB28E414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B5D3EA5-FF5A-4F0C-BD66-AF33CC47B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altLang="en-US" dirty="0"/>
              <a:t>Ahora, hablaremos de otro tipo de cáncer muy común entre los hispanos. </a:t>
            </a:r>
          </a:p>
        </p:txBody>
      </p:sp>
      <p:sp>
        <p:nvSpPr>
          <p:cNvPr id="51204" name="Slide Number Placeholder 3">
            <a:extLst>
              <a:ext uri="{FF2B5EF4-FFF2-40B4-BE49-F238E27FC236}">
                <a16:creationId xmlns:a16="http://schemas.microsoft.com/office/drawing/2014/main" id="{ECD071B1-E07F-496B-A303-E5E8DF75E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8B06EA-0A54-4A54-A93F-7A9F52397B33}" type="slidenum">
              <a:rPr lang="es-MX" altLang="en-US">
                <a:latin typeface="Calibri" panose="020F0502020204030204" pitchFamily="34" charset="0"/>
              </a:rPr>
              <a:pPr/>
              <a:t>22</a:t>
            </a:fld>
            <a:endParaRPr lang="es-MX"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5C05743-4A41-4B36-A0A2-0E03F3DA91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B662F5B-F409-4D77-B335-BE230396801E}"/>
              </a:ext>
            </a:extLst>
          </p:cNvPr>
          <p:cNvSpPr>
            <a:spLocks noGrp="1"/>
          </p:cNvSpPr>
          <p:nvPr>
            <p:ph type="body" idx="1"/>
          </p:nvPr>
        </p:nvSpPr>
        <p:spPr/>
        <p:txBody>
          <a:bodyPr/>
          <a:lstStyle/>
          <a:p>
            <a:pPr eaLnBrk="1" hangingPunct="1">
              <a:spcBef>
                <a:spcPct val="0"/>
              </a:spcBef>
              <a:defRPr/>
            </a:pPr>
            <a:r>
              <a:rPr lang="en-US" altLang="en-US" dirty="0"/>
              <a:t>http://www.cancer.org/acs/groups/content/@research/documents/document/acspc-046405.pdf</a:t>
            </a:r>
          </a:p>
          <a:p>
            <a:pPr>
              <a:defRPr/>
            </a:pPr>
            <a:endParaRPr lang="en-US" altLang="en-US" dirty="0"/>
          </a:p>
          <a:p>
            <a:pPr eaLnBrk="1" hangingPunct="1">
              <a:spcBef>
                <a:spcPct val="0"/>
              </a:spcBef>
              <a:defRPr/>
            </a:pPr>
            <a:r>
              <a:rPr lang="es-419" altLang="en-US" noProof="0" dirty="0"/>
              <a:t>El cáncer de mama es la forma más común de cáncer entre las mujeres hispanas.</a:t>
            </a:r>
          </a:p>
          <a:p>
            <a:pPr eaLnBrk="1" hangingPunct="1">
              <a:spcBef>
                <a:spcPct val="0"/>
              </a:spcBef>
              <a:defRPr/>
            </a:pPr>
            <a:r>
              <a:rPr lang="es-419" altLang="en-US" noProof="0" dirty="0"/>
              <a:t>Aunque los hombres también pueden desarrollar cáncer de mama, sucede en una tasa mucho más baja que en mujeres. El cáncer de mama, y el cáncer en general, no solo afecta a la persona que lo padece, afecta a la familia y amigos también. Asegúrate de que tus familiares y amigos estén informados de la prevención del cáncer. </a:t>
            </a:r>
          </a:p>
          <a:p>
            <a:pPr eaLnBrk="1" hangingPunct="1">
              <a:spcBef>
                <a:spcPct val="0"/>
              </a:spcBef>
              <a:defRPr/>
            </a:pPr>
            <a:endParaRPr lang="es-419" altLang="en-US" noProof="0" dirty="0"/>
          </a:p>
          <a:p>
            <a:pPr eaLnBrk="1" hangingPunct="1">
              <a:spcBef>
                <a:spcPct val="0"/>
              </a:spcBef>
              <a:defRPr/>
            </a:pPr>
            <a:r>
              <a:rPr lang="es-419" altLang="en-US" noProof="0" dirty="0"/>
              <a:t>De acuerdo con la Sociedad Americana del Cáncer: </a:t>
            </a:r>
          </a:p>
          <a:p>
            <a:pPr eaLnBrk="1" hangingPunct="1">
              <a:spcBef>
                <a:spcPct val="0"/>
              </a:spcBef>
              <a:defRPr/>
            </a:pPr>
            <a:r>
              <a:rPr lang="es-419" altLang="en-US" noProof="0" dirty="0"/>
              <a:t>Los principales 4 tipos de cáncer en hombres son:</a:t>
            </a:r>
          </a:p>
          <a:p>
            <a:pPr marL="228600" indent="-228600" eaLnBrk="1" hangingPunct="1">
              <a:spcBef>
                <a:spcPct val="0"/>
              </a:spcBef>
              <a:buFontTx/>
              <a:buAutoNum type="arabicPeriod"/>
              <a:defRPr/>
            </a:pPr>
            <a:r>
              <a:rPr lang="es-419" altLang="en-US" noProof="0" dirty="0"/>
              <a:t>Pulmón </a:t>
            </a:r>
          </a:p>
          <a:p>
            <a:pPr marL="228600" indent="-228600" eaLnBrk="1" hangingPunct="1">
              <a:spcBef>
                <a:spcPct val="0"/>
              </a:spcBef>
              <a:buFontTx/>
              <a:buAutoNum type="arabicPeriod"/>
              <a:defRPr/>
            </a:pPr>
            <a:r>
              <a:rPr lang="es-419" altLang="en-US" noProof="0" dirty="0"/>
              <a:t>Hígado</a:t>
            </a:r>
          </a:p>
          <a:p>
            <a:pPr marL="228600" indent="-228600" eaLnBrk="1" hangingPunct="1">
              <a:spcBef>
                <a:spcPct val="0"/>
              </a:spcBef>
              <a:buFontTx/>
              <a:buAutoNum type="arabicPeriod"/>
              <a:defRPr/>
            </a:pPr>
            <a:r>
              <a:rPr lang="es-419" altLang="en-US" noProof="0" dirty="0"/>
              <a:t>Colon y recto</a:t>
            </a:r>
          </a:p>
          <a:p>
            <a:pPr marL="228600" indent="-228600" eaLnBrk="1" hangingPunct="1">
              <a:spcBef>
                <a:spcPct val="0"/>
              </a:spcBef>
              <a:buFontTx/>
              <a:buAutoNum type="arabicPeriod"/>
              <a:defRPr/>
            </a:pPr>
            <a:r>
              <a:rPr lang="es-419" altLang="en-US" noProof="0" dirty="0"/>
              <a:t>Próstata</a:t>
            </a:r>
          </a:p>
          <a:p>
            <a:pPr eaLnBrk="1" hangingPunct="1">
              <a:spcBef>
                <a:spcPct val="0"/>
              </a:spcBef>
              <a:defRPr/>
            </a:pPr>
            <a:endParaRPr lang="es-419" altLang="en-US" noProof="0" dirty="0"/>
          </a:p>
          <a:p>
            <a:pPr eaLnBrk="1" hangingPunct="1">
              <a:spcBef>
                <a:spcPct val="0"/>
              </a:spcBef>
              <a:defRPr/>
            </a:pPr>
            <a:r>
              <a:rPr lang="es-419" altLang="en-US" noProof="0" dirty="0"/>
              <a:t>Los principales 4 tipos de cáncer en mujeres:</a:t>
            </a:r>
          </a:p>
          <a:p>
            <a:pPr marL="228600" indent="-228600" eaLnBrk="1" hangingPunct="1">
              <a:spcBef>
                <a:spcPct val="0"/>
              </a:spcBef>
              <a:buFontTx/>
              <a:buAutoNum type="arabicPeriod"/>
              <a:defRPr/>
            </a:pPr>
            <a:r>
              <a:rPr lang="es-419" altLang="en-US" noProof="0" dirty="0"/>
              <a:t>Mama</a:t>
            </a:r>
          </a:p>
          <a:p>
            <a:pPr marL="228600" indent="-228600" eaLnBrk="1" hangingPunct="1">
              <a:spcBef>
                <a:spcPct val="0"/>
              </a:spcBef>
              <a:buFontTx/>
              <a:buAutoNum type="arabicPeriod"/>
              <a:defRPr/>
            </a:pPr>
            <a:r>
              <a:rPr lang="es-419" altLang="en-US" noProof="0" dirty="0"/>
              <a:t>Pulmón</a:t>
            </a:r>
          </a:p>
          <a:p>
            <a:pPr marL="228600" indent="-228600" eaLnBrk="1" hangingPunct="1">
              <a:spcBef>
                <a:spcPct val="0"/>
              </a:spcBef>
              <a:buFontTx/>
              <a:buAutoNum type="arabicPeriod"/>
              <a:defRPr/>
            </a:pPr>
            <a:r>
              <a:rPr lang="es-419" altLang="en-US" noProof="0" dirty="0"/>
              <a:t>Colon y recto</a:t>
            </a:r>
          </a:p>
          <a:p>
            <a:pPr marL="228600" indent="-228600" eaLnBrk="1" hangingPunct="1">
              <a:spcBef>
                <a:spcPct val="0"/>
              </a:spcBef>
              <a:buFontTx/>
              <a:buAutoNum type="arabicPeriod"/>
              <a:defRPr/>
            </a:pPr>
            <a:r>
              <a:rPr lang="es-419" altLang="en-US" noProof="0" dirty="0"/>
              <a:t>Páncreas </a:t>
            </a:r>
          </a:p>
          <a:p>
            <a:pPr eaLnBrk="1" hangingPunct="1">
              <a:spcBef>
                <a:spcPct val="0"/>
              </a:spcBef>
              <a:defRPr/>
            </a:pPr>
            <a:r>
              <a:rPr lang="en-US" altLang="en-US" dirty="0"/>
              <a:t> </a:t>
            </a:r>
          </a:p>
          <a:p>
            <a:pPr>
              <a:defRPr/>
            </a:pPr>
            <a:endParaRPr lang="en-US" dirty="0"/>
          </a:p>
        </p:txBody>
      </p:sp>
      <p:sp>
        <p:nvSpPr>
          <p:cNvPr id="14340" name="Slide Number Placeholder 3">
            <a:extLst>
              <a:ext uri="{FF2B5EF4-FFF2-40B4-BE49-F238E27FC236}">
                <a16:creationId xmlns:a16="http://schemas.microsoft.com/office/drawing/2014/main" id="{716A6603-5930-4673-98B6-26A1967711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83BAD1-9CE4-4264-8082-753BF0972410}" type="slidenum">
              <a:rPr lang="es-MX" altLang="en-US">
                <a:latin typeface="Calibri" panose="020F0502020204030204" pitchFamily="34" charset="0"/>
              </a:rPr>
              <a:pPr/>
              <a:t>3</a:t>
            </a:fld>
            <a:endParaRPr lang="es-MX"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125C413-EF22-4241-9ED2-BE8945332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0F87EB0-BB17-4A3B-80EA-576DA3A75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7030A0"/>
              </a:buClr>
              <a:buFont typeface="Wingdings" panose="05000000000000000000" pitchFamily="2" charset="2"/>
              <a:buNone/>
            </a:pPr>
            <a:r>
              <a:rPr lang="es-419" altLang="en-US" noProof="0" dirty="0"/>
              <a:t>1 de cada 19 hombres hispanos y 1 de cada 23 mujeres hispanas desarrollar</a:t>
            </a:r>
            <a:r>
              <a:rPr lang="es-419" sz="1200" kern="1200" dirty="0">
                <a:solidFill>
                  <a:schemeClr val="tx1"/>
                </a:solidFill>
                <a:effectLst/>
                <a:latin typeface="+mn-lt"/>
                <a:ea typeface="+mn-ea"/>
                <a:cs typeface="+mn-cs"/>
              </a:rPr>
              <a:t>á</a:t>
            </a:r>
            <a:r>
              <a:rPr lang="es-419" altLang="en-US" noProof="0" dirty="0"/>
              <a:t>n cáncer de colon en el transcurso de su vida. </a:t>
            </a:r>
          </a:p>
          <a:p>
            <a:pPr>
              <a:buClr>
                <a:srgbClr val="7030A0"/>
              </a:buClr>
              <a:buFont typeface="Wingdings" panose="05000000000000000000" pitchFamily="2" charset="2"/>
              <a:buNone/>
            </a:pPr>
            <a:endParaRPr lang="es-419" altLang="en-US" noProof="0" dirty="0">
              <a:latin typeface="Arial" panose="020B0604020202020204" pitchFamily="34" charset="0"/>
            </a:endParaRPr>
          </a:p>
          <a:p>
            <a:pPr>
              <a:buClr>
                <a:srgbClr val="7030A0"/>
              </a:buClr>
              <a:buFont typeface="Wingdings" panose="05000000000000000000" pitchFamily="2" charset="2"/>
              <a:buNone/>
            </a:pPr>
            <a:r>
              <a:rPr lang="es-419" altLang="en-US" noProof="0" dirty="0">
                <a:latin typeface="Arial" panose="020B0604020202020204" pitchFamily="34" charset="0"/>
              </a:rPr>
              <a:t>Sociedad Americana del Cáncer </a:t>
            </a:r>
            <a:r>
              <a:rPr lang="es-419" altLang="en-US" noProof="0" dirty="0">
                <a:latin typeface="Arial" panose="020B0604020202020204" pitchFamily="34" charset="0"/>
                <a:hlinkClick r:id="rId3"/>
              </a:rPr>
              <a:t>www.cancer.org</a:t>
            </a:r>
            <a:r>
              <a:rPr lang="es-419" altLang="en-US" noProof="0" dirty="0">
                <a:latin typeface="Arial" panose="020B0604020202020204" pitchFamily="34" charset="0"/>
              </a:rPr>
              <a:t>; Instituto Nacional del Cáncer </a:t>
            </a:r>
            <a:r>
              <a:rPr lang="es-419" altLang="en-US" noProof="0" dirty="0">
                <a:latin typeface="Arial" panose="020B0604020202020204" pitchFamily="34" charset="0"/>
                <a:hlinkClick r:id="rId4"/>
              </a:rPr>
              <a:t>www.cancer.gov</a:t>
            </a:r>
            <a:r>
              <a:rPr lang="es-419" altLang="en-US" noProof="0" dirty="0">
                <a:latin typeface="Arial" panose="020B0604020202020204" pitchFamily="34" charset="0"/>
              </a:rPr>
              <a:t> </a:t>
            </a:r>
            <a:endParaRPr lang="es-419" altLang="en-US" noProof="0" dirty="0"/>
          </a:p>
          <a:p>
            <a:endParaRPr lang="en-US" altLang="en-US" dirty="0"/>
          </a:p>
        </p:txBody>
      </p:sp>
      <p:sp>
        <p:nvSpPr>
          <p:cNvPr id="53252" name="Slide Number Placeholder 3">
            <a:extLst>
              <a:ext uri="{FF2B5EF4-FFF2-40B4-BE49-F238E27FC236}">
                <a16:creationId xmlns:a16="http://schemas.microsoft.com/office/drawing/2014/main" id="{CC1500F2-72AE-41F1-A607-7CD59479B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809FAD-6F2C-49AA-A31C-780318CB153D}" type="slidenum">
              <a:rPr lang="es-MX" altLang="en-US">
                <a:latin typeface="Calibri" panose="020F0502020204030204" pitchFamily="34" charset="0"/>
              </a:rPr>
              <a:pPr/>
              <a:t>23</a:t>
            </a:fld>
            <a:endParaRPr lang="es-MX"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0B7F661-6202-4A38-9D4A-777D2EA49A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FDF2D86-2817-493E-A14F-42652B057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7030A0"/>
              </a:buClr>
              <a:buFont typeface="Wingdings" panose="05000000000000000000" pitchFamily="2" charset="2"/>
              <a:buNone/>
            </a:pPr>
            <a:r>
              <a:rPr lang="en-US" altLang="en-US" dirty="0" err="1">
                <a:latin typeface="Arial" panose="020B0604020202020204" pitchFamily="34" charset="0"/>
              </a:rPr>
              <a:t>eMedicine</a:t>
            </a:r>
            <a:r>
              <a:rPr lang="en-US" altLang="en-US" dirty="0">
                <a:latin typeface="Arial" panose="020B0604020202020204" pitchFamily="34" charset="0"/>
              </a:rPr>
              <a:t> Health </a:t>
            </a:r>
            <a:r>
              <a:rPr lang="en-US" altLang="en-US" dirty="0">
                <a:latin typeface="Arial" panose="020B0604020202020204" pitchFamily="34" charset="0"/>
                <a:hlinkClick r:id="rId3"/>
              </a:rPr>
              <a:t>www.emedicinehealth.com</a:t>
            </a:r>
            <a:r>
              <a:rPr lang="en-US" altLang="en-US" dirty="0">
                <a:latin typeface="Arial" panose="020B0604020202020204" pitchFamily="34" charset="0"/>
              </a:rPr>
              <a:t> </a:t>
            </a:r>
          </a:p>
          <a:p>
            <a:pPr>
              <a:buClr>
                <a:srgbClr val="7030A0"/>
              </a:buClr>
              <a:buFont typeface="Wingdings" panose="05000000000000000000" pitchFamily="2" charset="2"/>
              <a:buNone/>
            </a:pPr>
            <a:endParaRPr lang="es-419" altLang="en-US" noProof="0" dirty="0"/>
          </a:p>
          <a:p>
            <a:pPr>
              <a:buClr>
                <a:srgbClr val="7030A0"/>
              </a:buClr>
              <a:buFont typeface="Wingdings" panose="05000000000000000000" pitchFamily="2" charset="2"/>
              <a:buNone/>
            </a:pPr>
            <a:r>
              <a:rPr lang="es-419" altLang="en-US" noProof="0" dirty="0"/>
              <a:t>Para cuando los síntomas aparecen, los tumores tienden a ser mas grandes y es difícil tratarlos, por lo que es importante hacerse chequeos regularmente.  </a:t>
            </a:r>
          </a:p>
          <a:p>
            <a:endParaRPr lang="en-US" altLang="en-US" dirty="0"/>
          </a:p>
        </p:txBody>
      </p:sp>
      <p:sp>
        <p:nvSpPr>
          <p:cNvPr id="55300" name="Slide Number Placeholder 3">
            <a:extLst>
              <a:ext uri="{FF2B5EF4-FFF2-40B4-BE49-F238E27FC236}">
                <a16:creationId xmlns:a16="http://schemas.microsoft.com/office/drawing/2014/main" id="{79E8BF94-DE39-4032-835E-B2FD441252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136874-1DFF-409B-BD76-90F7FBF37787}" type="slidenum">
              <a:rPr lang="es-MX" altLang="en-US">
                <a:latin typeface="Calibri" panose="020F0502020204030204" pitchFamily="34" charset="0"/>
              </a:rPr>
              <a:pPr/>
              <a:t>24</a:t>
            </a:fld>
            <a:endParaRPr lang="es-MX"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4A7D526-7CB2-44B7-8C21-3BBE0E60B2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ECE3CFE-AE7B-46C1-BC35-AF8A93159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419" altLang="en-US" noProof="0" dirty="0"/>
              <a:t>Alimentos con alto contenido de fibra: lentejas, frijoles, frambuesas y chícharos. </a:t>
            </a:r>
          </a:p>
          <a:p>
            <a:r>
              <a:rPr lang="es-419" altLang="en-US" noProof="0" dirty="0"/>
              <a:t>Alimentos con altos niveles de calcio: espinacas, naranjas y broccoli. </a:t>
            </a:r>
          </a:p>
          <a:p>
            <a:endParaRPr lang="es-419" altLang="en-US" noProof="0" dirty="0"/>
          </a:p>
          <a:p>
            <a:r>
              <a:rPr lang="es-419" altLang="en-US" b="1" noProof="0" dirty="0"/>
              <a:t>Prevención del cáncer de colon: Dieta</a:t>
            </a:r>
          </a:p>
          <a:p>
            <a:r>
              <a:rPr lang="es-419" altLang="en-US" noProof="0" dirty="0"/>
              <a:t>Existen algunas acciones que puedes tomar para reducir dramáticamente tus posibilidades de desarrollar cáncer de colon. Los investigadores estiman que comer una dieta nutritiva, hacer suficiente ejercicio y controlar la grasa corporal puede prevenir en un 45% el cáncer de colon. El Instituto Nacional del Cáncer recomienda llevar una dieta baja en grasa que incluya mucha fibra y al menos cinco porciones de frutas y verduras al día. </a:t>
            </a:r>
          </a:p>
          <a:p>
            <a:r>
              <a:rPr lang="es-419" altLang="en-US" b="1" noProof="0" dirty="0"/>
              <a:t>Prevención del cáncer con ejercicio</a:t>
            </a:r>
          </a:p>
          <a:p>
            <a:r>
              <a:rPr lang="es-419" altLang="en-US" noProof="0" dirty="0"/>
              <a:t>La actividad física parece ser un arma poderosa en la defensa contra el cáncer de colon. En un estudio, los participantes más activos estuvieron 24% menos propensos a tener cáncer que las personas menos activas. No importa si la actividad estaba ligada su trabajo o a su tiempo libre. La Sociedad Americana del Cáncer recomienda hacer ejercicio cinco o mas días a la semana por al menos 30 minutos al día. </a:t>
            </a:r>
          </a:p>
          <a:p>
            <a:endParaRPr lang="en-US" altLang="en-US" dirty="0"/>
          </a:p>
        </p:txBody>
      </p:sp>
      <p:sp>
        <p:nvSpPr>
          <p:cNvPr id="57348" name="Slide Number Placeholder 3">
            <a:extLst>
              <a:ext uri="{FF2B5EF4-FFF2-40B4-BE49-F238E27FC236}">
                <a16:creationId xmlns:a16="http://schemas.microsoft.com/office/drawing/2014/main" id="{5D778208-961F-4019-9498-7669285E82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5D5D5C-0E5E-409C-8216-30EA70E40088}" type="slidenum">
              <a:rPr lang="es-MX" altLang="en-US">
                <a:latin typeface="Calibri" panose="020F0502020204030204" pitchFamily="34" charset="0"/>
              </a:rPr>
              <a:pPr/>
              <a:t>25</a:t>
            </a:fld>
            <a:endParaRPr lang="es-MX"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C5E9CB9-43B1-46D9-950D-B623E8B752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6843077-10EF-4828-BDD3-33BC1B72F3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http://www.cancercenter.com/colorectal-cancer/risk-factors</a:t>
            </a:r>
          </a:p>
          <a:p>
            <a:endParaRPr lang="en-US" altLang="en-US" dirty="0"/>
          </a:p>
          <a:p>
            <a:r>
              <a:rPr lang="es-419" altLang="en-US" noProof="0" dirty="0"/>
              <a:t>Edad: El cáncer de colon puede ocurrir a cualquier edad, sin embargo, las posibilidades de desarrollar la enfermedad aumentan dramáticamente a partir de los 50 anos. </a:t>
            </a:r>
          </a:p>
          <a:p>
            <a:endParaRPr lang="es-419" altLang="en-US" noProof="0" dirty="0"/>
          </a:p>
          <a:p>
            <a:r>
              <a:rPr lang="es-419" altLang="en-US" noProof="0" dirty="0"/>
              <a:t>Carne rojas: res y puerco</a:t>
            </a:r>
          </a:p>
          <a:p>
            <a:r>
              <a:rPr lang="es-419" altLang="en-US" noProof="0" dirty="0"/>
              <a:t>Carnes procesadas: Hot </a:t>
            </a:r>
            <a:r>
              <a:rPr lang="es-419" altLang="en-US" noProof="0" dirty="0" err="1"/>
              <a:t>dogs</a:t>
            </a:r>
            <a:r>
              <a:rPr lang="es-419" altLang="en-US" noProof="0" dirty="0"/>
              <a:t>, salchichas</a:t>
            </a:r>
          </a:p>
          <a:p>
            <a:endParaRPr lang="es-419" altLang="en-US"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s-419" altLang="en-US" noProof="0" dirty="0"/>
              <a:t>Diabetes tipo II: Puede haber un aumento de riesgo de cáncer de recto asociado con la diabetes tipo II. Esta condición puede afectar el </a:t>
            </a:r>
            <a:r>
              <a:rPr lang="es-419" altLang="en-US" noProof="0" dirty="0" err="1"/>
              <a:t>diagn</a:t>
            </a:r>
            <a:r>
              <a:rPr lang="es-419" sz="1200" kern="1200" dirty="0" err="1">
                <a:solidFill>
                  <a:schemeClr val="tx1"/>
                </a:solidFill>
                <a:effectLst/>
                <a:latin typeface="+mn-lt"/>
                <a:ea typeface="+mn-ea"/>
                <a:cs typeface="+mn-cs"/>
              </a:rPr>
              <a:t>ó</a:t>
            </a:r>
            <a:r>
              <a:rPr lang="es-419" altLang="en-US" noProof="0" dirty="0" err="1"/>
              <a:t>stico</a:t>
            </a:r>
            <a:r>
              <a:rPr lang="es-419" altLang="en-US" noProof="0" dirty="0"/>
              <a:t>.</a:t>
            </a:r>
          </a:p>
        </p:txBody>
      </p:sp>
      <p:sp>
        <p:nvSpPr>
          <p:cNvPr id="59396" name="Slide Number Placeholder 3">
            <a:extLst>
              <a:ext uri="{FF2B5EF4-FFF2-40B4-BE49-F238E27FC236}">
                <a16:creationId xmlns:a16="http://schemas.microsoft.com/office/drawing/2014/main" id="{0ED6965C-0010-4BE7-8133-A062CFF1EA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8B211B-BEDF-4492-A7C3-BAF35842E9F9}" type="slidenum">
              <a:rPr lang="es-MX" altLang="en-US">
                <a:latin typeface="Calibri" panose="020F0502020204030204" pitchFamily="34" charset="0"/>
              </a:rPr>
              <a:pPr/>
              <a:t>26</a:t>
            </a:fld>
            <a:endParaRPr lang="es-MX"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9998C35-6F9A-4CA0-B9F6-E86C34208C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8218F3C8-01F4-4C74-BA30-43510F991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Becky 02.22.23 – </a:t>
            </a:r>
            <a:r>
              <a:rPr lang="es-419" altLang="en-US" noProof="0" dirty="0"/>
              <a:t>A partir de los 45, tanto hombres como mujeres deben hacerse examines de detección de cáncer de colon. </a:t>
            </a:r>
            <a:r>
              <a:rPr lang="en-US" altLang="en-US" dirty="0"/>
              <a:t>(https://www.cancer.org/latest-news/american-cancer-society-updates-colorectal-cancer-screening-guideline.html) </a:t>
            </a:r>
          </a:p>
        </p:txBody>
      </p:sp>
      <p:sp>
        <p:nvSpPr>
          <p:cNvPr id="61444" name="Slide Number Placeholder 3">
            <a:extLst>
              <a:ext uri="{FF2B5EF4-FFF2-40B4-BE49-F238E27FC236}">
                <a16:creationId xmlns:a16="http://schemas.microsoft.com/office/drawing/2014/main" id="{FDEFF210-360F-4742-BC9D-E8CA316118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8B01A4-B946-4159-969E-0045FC8469F7}" type="slidenum">
              <a:rPr lang="es-MX" altLang="en-US">
                <a:latin typeface="Calibri" panose="020F0502020204030204" pitchFamily="34" charset="0"/>
              </a:rPr>
              <a:pPr/>
              <a:t>27</a:t>
            </a:fld>
            <a:endParaRPr lang="es-MX"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85F1421-3661-4394-BA66-22332000B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71C4CBBA-9DAB-4ADF-B05C-EA48AC90A5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C8211C0F-EA04-4253-B65F-532A23C6AF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6FB3D9-72F5-4DFE-9D8F-BAF37A829002}" type="slidenum">
              <a:rPr lang="es-MX" altLang="en-US">
                <a:latin typeface="Calibri" panose="020F0502020204030204" pitchFamily="34" charset="0"/>
              </a:rPr>
              <a:pPr/>
              <a:t>28</a:t>
            </a:fld>
            <a:endParaRPr lang="es-MX"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F62B9F7-91BD-485B-B2EF-660A00A8DD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766C0D2-43F5-457F-A0DB-CE88563E5634}"/>
              </a:ext>
            </a:extLst>
          </p:cNvPr>
          <p:cNvSpPr>
            <a:spLocks noGrp="1"/>
          </p:cNvSpPr>
          <p:nvPr>
            <p:ph type="body" idx="1"/>
          </p:nvPr>
        </p:nvSpPr>
        <p:spPr/>
        <p:txBody>
          <a:bodyPr/>
          <a:lstStyle/>
          <a:p>
            <a:pPr eaLnBrk="1" fontAlgn="auto" hangingPunct="1">
              <a:spcBef>
                <a:spcPts val="0"/>
              </a:spcBef>
              <a:spcAft>
                <a:spcPts val="0"/>
              </a:spcAft>
              <a:defRPr/>
            </a:pPr>
            <a:endParaRPr lang="en-US" sz="1050" dirty="0">
              <a:solidFill>
                <a:schemeClr val="bg1"/>
              </a:solidFill>
            </a:endParaRPr>
          </a:p>
        </p:txBody>
      </p:sp>
      <p:sp>
        <p:nvSpPr>
          <p:cNvPr id="40964" name="Slide Number Placeholder 3">
            <a:extLst>
              <a:ext uri="{FF2B5EF4-FFF2-40B4-BE49-F238E27FC236}">
                <a16:creationId xmlns:a16="http://schemas.microsoft.com/office/drawing/2014/main" id="{8BE484D1-2568-448A-AFA7-438157740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D30245-9589-45B3-B131-D8C0B4FCE250}"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48262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40779AA9-9325-4DC9-88AD-E2CC26C926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C55C002-5B53-42A4-8345-658E4E191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A38CF60D-6EEC-4C9E-95BA-8B1A29931E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C2EBA5-8F61-4513-B8B5-C17BD1382E35}" type="slidenum">
              <a:rPr lang="es-MX" altLang="en-US">
                <a:latin typeface="Calibri" panose="020F0502020204030204" pitchFamily="34" charset="0"/>
              </a:rPr>
              <a:pPr/>
              <a:t>30</a:t>
            </a:fld>
            <a:endParaRPr lang="es-MX"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FD4DC89-5D16-48F2-A0EC-2177434CD7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037B1DF-BC16-4817-B418-0AE3D21D78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a:extLst>
              <a:ext uri="{FF2B5EF4-FFF2-40B4-BE49-F238E27FC236}">
                <a16:creationId xmlns:a16="http://schemas.microsoft.com/office/drawing/2014/main" id="{AA19730E-129C-40CC-9E42-E9ADFBA0FD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BB1A75-C37F-4C76-8228-64C706892E0A}" type="slidenum">
              <a:rPr lang="es-MX" altLang="en-US">
                <a:latin typeface="Calibri" panose="020F0502020204030204" pitchFamily="34" charset="0"/>
              </a:rPr>
              <a:pPr/>
              <a:t>32</a:t>
            </a:fld>
            <a:endParaRPr lang="es-MX"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2D8CF01D-EC20-4AFC-984E-2908888897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B07F450-7D74-4284-A629-753FEF46B5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a:extLst>
              <a:ext uri="{FF2B5EF4-FFF2-40B4-BE49-F238E27FC236}">
                <a16:creationId xmlns:a16="http://schemas.microsoft.com/office/drawing/2014/main" id="{CDE22460-E486-47FA-BE8D-6BA99E305C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2FC415-83FB-461D-81AF-5B616D2E9DB9}" type="slidenum">
              <a:rPr lang="es-MX" altLang="en-US">
                <a:latin typeface="Calibri" panose="020F0502020204030204" pitchFamily="34" charset="0"/>
              </a:rPr>
              <a:pPr/>
              <a:t>33</a:t>
            </a:fld>
            <a:endParaRPr lang="es-MX"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7DF414C-5206-4F1D-891B-6DA6FE2F1F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A1CC713-2E86-473C-8BF5-9002BE02A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s-419" altLang="en-US" noProof="0" dirty="0"/>
              <a:t>Notas: </a:t>
            </a:r>
          </a:p>
          <a:p>
            <a:r>
              <a:rPr lang="es-419" altLang="en-US" noProof="0" dirty="0"/>
              <a:t>Hay una relación entre obesidad y ciertos tipos de cáncer como el cáncer de esófago, páncreas, colon y recto, mama (después de la menopausia), endometrio, riñón, tiroides, vesicular biliar, entre otros. </a:t>
            </a:r>
          </a:p>
          <a:p>
            <a:endParaRPr lang="es-419" altLang="en-US" noProof="0" dirty="0"/>
          </a:p>
          <a:p>
            <a:r>
              <a:rPr lang="es-419" altLang="en-US" noProof="0" dirty="0"/>
              <a:t>Un estudio, utilizando datos de NCI Vigilancia, Epidemiología y Resultados Finales (SEER), estima que en 2007, en los Estados Unidos, cerca de 34,000 nuevos casos de cáncer en hombres (4%) y 50,500 en mujeres (7%) fueron causados por la obesidad. El porcentaje de casos atribuidos a la obesidad variaron ampliamente para cada tipo de cáncer, pero llego a ser tan alto como 40% para ciertos tipos de cáncer, particularmente de endometrio y de esófago.  </a:t>
            </a:r>
          </a:p>
          <a:p>
            <a:endParaRPr lang="es-419" altLang="en-US" noProof="0" dirty="0"/>
          </a:p>
          <a:p>
            <a:r>
              <a:rPr lang="es-419" altLang="en-US" noProof="0" dirty="0"/>
              <a:t>Una proyección de la futura carga sanitaria y económica de la obesidad en 2030, estima que si continua la tendencia actual de obesidad, habrá cerca de 50,000 nuevos casos de cáncer en los Estados Unidos para 2030.</a:t>
            </a:r>
          </a:p>
          <a:p>
            <a:r>
              <a:rPr lang="es-419" altLang="en-US" noProof="0" dirty="0"/>
              <a:t>Este análisis también encontró que si cada adulto redujera so IMC (Índice de Masa Corporal) en 1% (bajar aproximadamente 1 kg o 2.2 </a:t>
            </a:r>
            <a:r>
              <a:rPr lang="es-419" altLang="en-US" noProof="0" dirty="0" err="1"/>
              <a:t>lbs</a:t>
            </a:r>
            <a:r>
              <a:rPr lang="es-419" altLang="en-US" noProof="0" dirty="0"/>
              <a:t> de peso) por adulto en peso promedio, se prevendría el aumento en el numero de casos de cáncer, resultando en evitar cerca de 100,000 nuevos casos de cáncer. </a:t>
            </a:r>
          </a:p>
          <a:p>
            <a:endParaRPr lang="en-US" altLang="en-US" dirty="0"/>
          </a:p>
        </p:txBody>
      </p:sp>
      <p:sp>
        <p:nvSpPr>
          <p:cNvPr id="16388" name="Slide Number Placeholder 3">
            <a:extLst>
              <a:ext uri="{FF2B5EF4-FFF2-40B4-BE49-F238E27FC236}">
                <a16:creationId xmlns:a16="http://schemas.microsoft.com/office/drawing/2014/main" id="{991B86DE-E889-4BC1-A94F-76D5A5AAF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AF48B9-9AAF-4563-ADCF-B28F337F6808}" type="slidenum">
              <a:rPr lang="es-MX" altLang="en-US">
                <a:latin typeface="Calibri" panose="020F0502020204030204" pitchFamily="34" charset="0"/>
              </a:rPr>
              <a:pPr/>
              <a:t>4</a:t>
            </a:fld>
            <a:endParaRPr lang="es-MX"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D0D0DDF-6416-42C1-903C-4047C8AB95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888B09-2382-4A27-A41E-B803AE117D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a:extLst>
              <a:ext uri="{FF2B5EF4-FFF2-40B4-BE49-F238E27FC236}">
                <a16:creationId xmlns:a16="http://schemas.microsoft.com/office/drawing/2014/main" id="{9E794DE9-FFF1-4C3F-8F6B-C6C442E74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AD9DC1-C197-48B1-BFAA-200231CFBD31}" type="slidenum">
              <a:rPr lang="es-MX" altLang="en-US">
                <a:solidFill>
                  <a:srgbClr val="000000"/>
                </a:solidFill>
                <a:latin typeface="Calibri" panose="020F0502020204030204" pitchFamily="34" charset="0"/>
              </a:rPr>
              <a:pPr/>
              <a:t>34</a:t>
            </a:fld>
            <a:endParaRPr lang="es-MX" altLang="en-US">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E451D09-9A90-428C-9026-215C375AF5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74D36F9C-C1E0-402D-B4BB-9A4745918D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419" altLang="en-US" noProof="0" dirty="0"/>
              <a:t>El cáncer es una enfermedad tratable. Si se diagnostica en una etapa temprana, la mayoría de los tipos de cáncer pueden ser tratados completamente. Incluso en etapas avanzadas, se puede hacer mucho para aliviar los síntomas y prolongar la supervivencia. El cáncer debe considerarse como una enfermedad tratable. Realmente hace la diferencia detectarlo en una etapa temprana. </a:t>
            </a:r>
            <a:br>
              <a:rPr lang="en-US" altLang="en-US" dirty="0"/>
            </a:br>
            <a:endParaRPr lang="en-US" altLang="en-US" dirty="0"/>
          </a:p>
        </p:txBody>
      </p:sp>
      <p:sp>
        <p:nvSpPr>
          <p:cNvPr id="76804" name="Slide Number Placeholder 3">
            <a:extLst>
              <a:ext uri="{FF2B5EF4-FFF2-40B4-BE49-F238E27FC236}">
                <a16:creationId xmlns:a16="http://schemas.microsoft.com/office/drawing/2014/main" id="{86C4FA55-9B0B-4191-9F6E-3ACC138340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70C110-2AE9-42FA-93E0-F9678E8863F2}" type="slidenum">
              <a:rPr lang="es-MX" altLang="en-US">
                <a:solidFill>
                  <a:srgbClr val="000000"/>
                </a:solidFill>
                <a:latin typeface="Calibri" panose="020F0502020204030204" pitchFamily="34" charset="0"/>
              </a:rPr>
              <a:pPr/>
              <a:t>35</a:t>
            </a:fld>
            <a:endParaRPr lang="es-MX" altLang="en-US">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7D616E0-B2EC-4FC2-82C4-28CA3AF9C8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954C38E-2F91-49D7-9B60-2CBA10B633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ourier New" panose="02070309020205020404" pitchFamily="49" charset="0"/>
              <a:buChar char="o"/>
            </a:pPr>
            <a:endParaRPr lang="es-DO" altLang="en-US"/>
          </a:p>
        </p:txBody>
      </p:sp>
      <p:sp>
        <p:nvSpPr>
          <p:cNvPr id="78852" name="Slide Number Placeholder 3">
            <a:extLst>
              <a:ext uri="{FF2B5EF4-FFF2-40B4-BE49-F238E27FC236}">
                <a16:creationId xmlns:a16="http://schemas.microsoft.com/office/drawing/2014/main" id="{C7B4069E-13A1-4658-ABB5-DBC8E18F7A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969D68-438F-4923-9A2A-4E47277D0013}" type="slidenum">
              <a:rPr lang="es-MX" altLang="en-US">
                <a:latin typeface="Calibri" panose="020F0502020204030204" pitchFamily="34" charset="0"/>
              </a:rPr>
              <a:pPr/>
              <a:t>36</a:t>
            </a:fld>
            <a:endParaRPr lang="es-MX"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DACE70DE-5AD9-48A5-8E56-33EB02307E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E567E1A3-56F6-499B-92D5-8417D0CC07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B0EA5C3F-A805-45C6-A265-D56FAD9947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A2E4FE-8D8C-4829-8429-92C53B08A205}" type="slidenum">
              <a:rPr lang="en-US" altLang="en-US">
                <a:solidFill>
                  <a:srgbClr val="000000"/>
                </a:solidFill>
                <a:latin typeface="Calibri" panose="020F0502020204030204" pitchFamily="34" charset="0"/>
              </a:rPr>
              <a:pPr/>
              <a:t>37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BABB884-1EB6-4918-924C-2A829B69AA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F0AD7437-3CE8-401F-94CE-7DF691DAB4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altLang="en-US" noProof="0" dirty="0"/>
              <a:t>Existe evidencia convincente de que el consumo de carnes rojas y procesadas aumenta el riesgo de cáncer de colon. No consumirlo no solo significa quitarlos de tu dieta sino agregar más alimentos buenos. Comer más granos enteros, frijoles, lentejas y vegetales en tu dieta sin carne ofrece muchos beneficios a la salud.  </a:t>
            </a:r>
          </a:p>
        </p:txBody>
      </p:sp>
      <p:sp>
        <p:nvSpPr>
          <p:cNvPr id="83972" name="Slide Number Placeholder 3">
            <a:extLst>
              <a:ext uri="{FF2B5EF4-FFF2-40B4-BE49-F238E27FC236}">
                <a16:creationId xmlns:a16="http://schemas.microsoft.com/office/drawing/2014/main" id="{CC99B5BE-D1A3-47A6-B55D-3181B2C12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420EB8-E007-4684-AA1F-5BBBFDE5EBCE}" type="slidenum">
              <a:rPr lang="es-MX" altLang="en-US">
                <a:latin typeface="Calibri" panose="020F0502020204030204" pitchFamily="34" charset="0"/>
              </a:rPr>
              <a:pPr/>
              <a:t>39</a:t>
            </a:fld>
            <a:endParaRPr lang="es-MX"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08B1C375-8E52-47B4-84A0-B947795B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0770170-0733-4B8F-823D-B1BD2BB9F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75F6CFC6-BF52-4CEE-AF34-4D7D964689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7508BF-BB3C-46A1-8027-B9A576CEB242}" type="slidenum">
              <a:rPr lang="es-MX" altLang="en-US">
                <a:latin typeface="Calibri" panose="020F0502020204030204" pitchFamily="34" charset="0"/>
              </a:rPr>
              <a:pPr/>
              <a:t>40</a:t>
            </a:fld>
            <a:endParaRPr lang="es-MX"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42720CA-3BF5-47DA-9D6B-5C959B394F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85EC4D1E-7288-46C5-A27F-E2FF8F6D3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419" altLang="en-US" noProof="0" dirty="0"/>
              <a:t>Recomendaciones de la Red Nacional Integral del Cáncer (NCCN) para hombres con riesgo alto de cáncer de mama [</a:t>
            </a:r>
            <a:r>
              <a:rPr lang="es-419" altLang="en-US" noProof="0" dirty="0">
                <a:hlinkClick r:id="rId3" tooltip="15"/>
              </a:rPr>
              <a:t>15</a:t>
            </a:r>
            <a:r>
              <a:rPr lang="es-419" altLang="en-US" noProof="0" dirty="0"/>
              <a:t>]: </a:t>
            </a:r>
          </a:p>
          <a:p>
            <a:r>
              <a:rPr lang="es-419" altLang="en-US" noProof="0" dirty="0"/>
              <a:t>Hazte un examen clínico de mama </a:t>
            </a:r>
            <a:r>
              <a:rPr lang="es-419" altLang="en-US" noProof="0" dirty="0" err="1">
                <a:hlinkClick r:id="rId4" tooltip="clinical breast exam"/>
              </a:rPr>
              <a:t>clinical</a:t>
            </a:r>
            <a:r>
              <a:rPr lang="es-419" altLang="en-US" noProof="0" dirty="0">
                <a:hlinkClick r:id="rId4" tooltip="clinical breast exam"/>
              </a:rPr>
              <a:t> </a:t>
            </a:r>
            <a:r>
              <a:rPr lang="es-419" altLang="en-US" noProof="0" dirty="0" err="1">
                <a:hlinkClick r:id="rId4" tooltip="clinical breast exam"/>
              </a:rPr>
              <a:t>breast</a:t>
            </a:r>
            <a:r>
              <a:rPr lang="es-419" altLang="en-US" noProof="0" dirty="0">
                <a:hlinkClick r:id="rId4" tooltip="clinical breast exam"/>
              </a:rPr>
              <a:t> </a:t>
            </a:r>
            <a:r>
              <a:rPr lang="es-419" altLang="en-US" noProof="0" dirty="0" err="1">
                <a:hlinkClick r:id="rId4" tooltip="clinical breast exam"/>
              </a:rPr>
              <a:t>exam</a:t>
            </a:r>
            <a:r>
              <a:rPr lang="es-419" altLang="en-US" noProof="0" dirty="0"/>
              <a:t> cada 6-12 meses, a partir de los 35. </a:t>
            </a:r>
          </a:p>
          <a:p>
            <a:r>
              <a:rPr lang="es-419" altLang="en-US" noProof="0" dirty="0"/>
              <a:t>Considera hacerte una mamografía a los 40 años </a:t>
            </a:r>
            <a:r>
              <a:rPr lang="es-419" altLang="en-US" noProof="0" dirty="0" err="1">
                <a:hlinkClick r:id="rId5" tooltip="mammogram"/>
              </a:rPr>
              <a:t>mammogram</a:t>
            </a:r>
            <a:r>
              <a:rPr lang="es-419" altLang="en-US" noProof="0" dirty="0"/>
              <a:t> (dependiendo de los resultados de la primera mamografía, y la cantidad de tejido mamario, pueden recomendarte mamografías anuales).  </a:t>
            </a:r>
          </a:p>
          <a:p>
            <a:endParaRPr lang="en-US" altLang="en-US" dirty="0"/>
          </a:p>
        </p:txBody>
      </p:sp>
      <p:sp>
        <p:nvSpPr>
          <p:cNvPr id="88068" name="Slide Number Placeholder 3">
            <a:extLst>
              <a:ext uri="{FF2B5EF4-FFF2-40B4-BE49-F238E27FC236}">
                <a16:creationId xmlns:a16="http://schemas.microsoft.com/office/drawing/2014/main" id="{40B82AFB-9C94-4A2B-AE48-AA1BA9C618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DBC63-8164-4E6D-B35A-6DB70383381E}" type="slidenum">
              <a:rPr lang="es-MX" altLang="en-US">
                <a:latin typeface="Calibri" panose="020F0502020204030204" pitchFamily="34" charset="0"/>
              </a:rPr>
              <a:pPr/>
              <a:t>41</a:t>
            </a:fld>
            <a:endParaRPr lang="es-MX"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E368E03-EBAB-4758-9B64-FA485941FD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33097E3-2F8E-4E1F-9DB5-0A9CE0E1534F}"/>
              </a:ext>
            </a:extLst>
          </p:cNvPr>
          <p:cNvSpPr>
            <a:spLocks noGrp="1"/>
          </p:cNvSpPr>
          <p:nvPr>
            <p:ph type="body" idx="1"/>
          </p:nvPr>
        </p:nvSpPr>
        <p:spPr/>
        <p:txBody>
          <a:bodyPr/>
          <a:lstStyle/>
          <a:p>
            <a:pPr eaLnBrk="1" fontAlgn="auto" hangingPunct="1">
              <a:spcBef>
                <a:spcPts val="0"/>
              </a:spcBef>
              <a:spcAft>
                <a:spcPts val="0"/>
              </a:spcAft>
              <a:defRPr/>
            </a:pPr>
            <a:r>
              <a:rPr lang="es-419" sz="1050" noProof="0" dirty="0"/>
              <a:t>Aunque puede no funcionar para todos, ¡es una gran idea! Crea el hábito de ir a hacerte chequeos cuando sea necesario. Ya sea cada junio o cada enero, abril o septiembre. ¡Busca chequeos gratuitos! </a:t>
            </a:r>
          </a:p>
        </p:txBody>
      </p:sp>
      <p:sp>
        <p:nvSpPr>
          <p:cNvPr id="90116" name="Slide Number Placeholder 3">
            <a:extLst>
              <a:ext uri="{FF2B5EF4-FFF2-40B4-BE49-F238E27FC236}">
                <a16:creationId xmlns:a16="http://schemas.microsoft.com/office/drawing/2014/main" id="{4FEF7ADD-7352-4AFC-85D9-4F590BC973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730E44-285A-4350-8EC3-A803662301F1}" type="slidenum">
              <a:rPr lang="en-US" altLang="en-US">
                <a:solidFill>
                  <a:srgbClr val="000000"/>
                </a:solidFill>
                <a:latin typeface="Calibri" panose="020F0502020204030204" pitchFamily="34" charset="0"/>
              </a:rPr>
              <a:pPr/>
              <a:t>42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5F4E308-D4B4-4551-BE45-F8723E991F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62BFEC57-1386-4235-83AB-E588E392E9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a:extLst>
              <a:ext uri="{FF2B5EF4-FFF2-40B4-BE49-F238E27FC236}">
                <a16:creationId xmlns:a16="http://schemas.microsoft.com/office/drawing/2014/main" id="{8B8EE6F1-7D31-4706-89E7-E07FF0675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97A024-9032-430F-9DEA-6554C54AF04F}" type="slidenum">
              <a:rPr lang="en-US" altLang="en-US">
                <a:solidFill>
                  <a:srgbClr val="000000"/>
                </a:solidFill>
                <a:latin typeface="Calibri" panose="020F0502020204030204" pitchFamily="34" charset="0"/>
              </a:rPr>
              <a:pPr/>
              <a:t>44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39297266-167F-471E-9315-6FA34C1F37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284014CB-0DCC-484B-B02E-FA500D6AAF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n-US"/>
          </a:p>
        </p:txBody>
      </p:sp>
      <p:sp>
        <p:nvSpPr>
          <p:cNvPr id="95236" name="Slide Number Placeholder 3">
            <a:extLst>
              <a:ext uri="{FF2B5EF4-FFF2-40B4-BE49-F238E27FC236}">
                <a16:creationId xmlns:a16="http://schemas.microsoft.com/office/drawing/2014/main" id="{2CD606AE-65A0-4009-AE2E-CEC537B730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369622-405E-4E7B-9A41-C34970A60CDF}" type="slidenum">
              <a:rPr lang="es-MX" altLang="en-US">
                <a:latin typeface="Calibri" panose="020F0502020204030204" pitchFamily="34" charset="0"/>
              </a:rPr>
              <a:pPr/>
              <a:t>45</a:t>
            </a:fld>
            <a:endParaRPr lang="es-MX"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7E7F20A-4363-426A-8765-32ED3B31A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04B5939-A79B-40AA-B6D9-75622122E998}"/>
              </a:ext>
            </a:extLst>
          </p:cNvPr>
          <p:cNvSpPr>
            <a:spLocks noGrp="1"/>
          </p:cNvSpPr>
          <p:nvPr>
            <p:ph type="body" idx="1"/>
          </p:nvPr>
        </p:nvSpPr>
        <p:spPr/>
        <p:txBody>
          <a:bodyPr/>
          <a:lstStyle/>
          <a:p>
            <a:pPr>
              <a:defRPr/>
            </a:pPr>
            <a:r>
              <a:rPr lang="es-419" altLang="en-US" noProof="0" dirty="0"/>
              <a:t>En la vida existen cosas que podemos controlar y cosas que no.</a:t>
            </a:r>
          </a:p>
          <a:p>
            <a:pPr marL="171450" indent="-171450">
              <a:buFontTx/>
              <a:buChar char="•"/>
              <a:defRPr/>
            </a:pPr>
            <a:r>
              <a:rPr lang="es-419" altLang="en-US" noProof="0" dirty="0"/>
              <a:t>Los niveles anormales de hormonas no se pueden controlar, la obesidad puede contribuir a este tipo de niveles de hormonas anormales. </a:t>
            </a:r>
          </a:p>
          <a:p>
            <a:pPr marL="171450" indent="-171450">
              <a:buFontTx/>
              <a:buChar char="•"/>
              <a:defRPr/>
            </a:pPr>
            <a:endParaRPr lang="es-419" altLang="en-US" noProof="0" dirty="0"/>
          </a:p>
          <a:p>
            <a:pPr marL="171450" indent="-171450">
              <a:buFontTx/>
              <a:buChar char="•"/>
              <a:defRPr/>
            </a:pPr>
            <a:r>
              <a:rPr lang="es-419" altLang="en-US" noProof="0" dirty="0"/>
              <a:t>Existen diferentes tipos de radiación en todas partes. Todos estamos expuestos a pequeñas cantidades de radiación todos los días. </a:t>
            </a:r>
          </a:p>
          <a:p>
            <a:pPr>
              <a:defRPr/>
            </a:pPr>
            <a:endParaRPr lang="en-US" dirty="0"/>
          </a:p>
        </p:txBody>
      </p:sp>
      <p:sp>
        <p:nvSpPr>
          <p:cNvPr id="18436" name="Slide Number Placeholder 3">
            <a:extLst>
              <a:ext uri="{FF2B5EF4-FFF2-40B4-BE49-F238E27FC236}">
                <a16:creationId xmlns:a16="http://schemas.microsoft.com/office/drawing/2014/main" id="{014E8ED9-0332-429E-A23C-4B51D8BC8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DBC2AA-0F75-454C-A0F5-048112EE5C34}" type="slidenum">
              <a:rPr lang="es-MX" altLang="en-US">
                <a:latin typeface="Calibri" panose="020F0502020204030204" pitchFamily="34" charset="0"/>
              </a:rPr>
              <a:pPr/>
              <a:t>5</a:t>
            </a:fld>
            <a:endParaRPr lang="es-MX"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8750233-52FD-418E-8253-841ABFC998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B680B170-EBE3-4AF2-AD5B-DE383A011D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Slide Number Placeholder 3">
            <a:extLst>
              <a:ext uri="{FF2B5EF4-FFF2-40B4-BE49-F238E27FC236}">
                <a16:creationId xmlns:a16="http://schemas.microsoft.com/office/drawing/2014/main" id="{21D8387D-269C-4A22-AD62-BDD4276DDE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6100C2-27B6-44E0-8850-AA197BCE8E07}" type="slidenum">
              <a:rPr lang="en-US" altLang="en-US">
                <a:solidFill>
                  <a:srgbClr val="000000"/>
                </a:solidFill>
                <a:latin typeface="Calibri" panose="020F0502020204030204" pitchFamily="34" charset="0"/>
              </a:rPr>
              <a:pPr/>
              <a:t>46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F833198-C877-4921-BB9E-2E7BAB9FBF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C1084C1C-1BA0-4701-9419-2E68140619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US" altLang="en-US"/>
          </a:p>
        </p:txBody>
      </p:sp>
      <p:sp>
        <p:nvSpPr>
          <p:cNvPr id="99332" name="Slide Number Placeholder 3">
            <a:extLst>
              <a:ext uri="{FF2B5EF4-FFF2-40B4-BE49-F238E27FC236}">
                <a16:creationId xmlns:a16="http://schemas.microsoft.com/office/drawing/2014/main" id="{F7C07B57-91F1-4249-A05E-B255693E5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8F2A9A-6810-479B-85BD-913F0A31FE21}" type="slidenum">
              <a:rPr lang="en-US" altLang="en-US">
                <a:solidFill>
                  <a:srgbClr val="000000"/>
                </a:solidFill>
                <a:latin typeface="Calibri" panose="020F0502020204030204" pitchFamily="34" charset="0"/>
              </a:rPr>
              <a:pPr/>
              <a:t>47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F2E84B6-4BB0-4F11-987B-1D5D79EBA0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7B8E158B-B433-46CF-91A8-B8F4E8227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1380" name="Slide Number Placeholder 3">
            <a:extLst>
              <a:ext uri="{FF2B5EF4-FFF2-40B4-BE49-F238E27FC236}">
                <a16:creationId xmlns:a16="http://schemas.microsoft.com/office/drawing/2014/main" id="{18861EA1-FDF9-4205-B731-826A099A0A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2443B9-EC2E-4A96-9027-2CF196DA3814}" type="slidenum">
              <a:rPr lang="es-MX" altLang="en-US">
                <a:latin typeface="Calibri" panose="020F0502020204030204" pitchFamily="34" charset="0"/>
              </a:rPr>
              <a:pPr/>
              <a:t>48</a:t>
            </a:fld>
            <a:endParaRPr lang="es-MX"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48D2BE7-9D34-49BD-9AAE-9055ACC9B1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E06962E-B260-4EF9-B0BF-E80D0A45CD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419" altLang="en-US" noProof="0" dirty="0"/>
              <a:t>Hay una relación entre la obesidad y ciertos tipos de cáncer como el cáncer de esófago, colon y recto, mama, endometrio y riñón. La diabetes aumenta el riesgo al doble de padecer cáncer de hígado, páncreas y endometrio. También aumenta el riesgo de padecer cáncer de colon, mama, y vesícula biliar, en un 20 – 50%, pero reduce el riesgo en los hombres de padecer cáncer de próstata. </a:t>
            </a:r>
            <a:endParaRPr lang="es-419" altLang="en-US" dirty="0"/>
          </a:p>
          <a:p>
            <a:r>
              <a:rPr lang="es-419" altLang="en-US" dirty="0"/>
              <a:t>Las personas con diabetes tienden a tener algunos de los factores de riesgo para el cáncer: edad avanzada, obesidad, dieta poco sana, e inactividad física; y problemas comunes de la diabetes como --- niveles muy altos de insulina, niveles de azúcar en la sangre muy altos e inflamación. Esto aumenta el riesgo de cáncer. </a:t>
            </a:r>
          </a:p>
          <a:p>
            <a:endParaRPr lang="en-US" altLang="en-US" dirty="0"/>
          </a:p>
        </p:txBody>
      </p:sp>
      <p:sp>
        <p:nvSpPr>
          <p:cNvPr id="20484" name="Slide Number Placeholder 3">
            <a:extLst>
              <a:ext uri="{FF2B5EF4-FFF2-40B4-BE49-F238E27FC236}">
                <a16:creationId xmlns:a16="http://schemas.microsoft.com/office/drawing/2014/main" id="{46C4A673-63E1-4779-8393-213907D32D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DD519D-2B32-4CE2-B629-C926FE53B06D}" type="slidenum">
              <a:rPr lang="es-MX" altLang="en-US">
                <a:latin typeface="Calibri" panose="020F0502020204030204" pitchFamily="34" charset="0"/>
              </a:rPr>
              <a:pPr/>
              <a:t>6</a:t>
            </a:fld>
            <a:endParaRPr lang="es-MX"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E512056-29F5-4905-9FC0-6D809222C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38B2F59-0301-446A-A3DF-8684869705AE}"/>
              </a:ext>
            </a:extLst>
          </p:cNvPr>
          <p:cNvSpPr>
            <a:spLocks noGrp="1"/>
          </p:cNvSpPr>
          <p:nvPr>
            <p:ph type="body" idx="1"/>
          </p:nvPr>
        </p:nvSpPr>
        <p:spPr/>
        <p:txBody>
          <a:bodyPr/>
          <a:lstStyle/>
          <a:p>
            <a:pPr eaLnBrk="1" fontAlgn="auto" hangingPunct="1">
              <a:spcBef>
                <a:spcPts val="0"/>
              </a:spcBef>
              <a:spcAft>
                <a:spcPts val="0"/>
              </a:spcAft>
              <a:defRPr/>
            </a:pPr>
            <a:endParaRPr lang="en-US" sz="1050" dirty="0">
              <a:solidFill>
                <a:schemeClr val="bg1"/>
              </a:solidFill>
            </a:endParaRPr>
          </a:p>
        </p:txBody>
      </p:sp>
      <p:sp>
        <p:nvSpPr>
          <p:cNvPr id="22532" name="Slide Number Placeholder 3">
            <a:extLst>
              <a:ext uri="{FF2B5EF4-FFF2-40B4-BE49-F238E27FC236}">
                <a16:creationId xmlns:a16="http://schemas.microsoft.com/office/drawing/2014/main" id="{CEF70F13-B50C-4A29-BE01-0764545530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F69E47-C71B-4B1C-90C2-8E8BE337EF72}"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061864C-77A7-4756-BFE1-40FD5C88B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518AAED-E964-441B-A861-1077B96892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132AB424-B710-4B32-A067-17882CA5CA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79F629-09C1-4006-B243-795369025BCA}" type="slidenum">
              <a:rPr lang="es-MX" altLang="en-US">
                <a:latin typeface="Calibri" panose="020F0502020204030204" pitchFamily="34" charset="0"/>
              </a:rPr>
              <a:pPr/>
              <a:t>9</a:t>
            </a:fld>
            <a:endParaRPr lang="es-MX"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F1B3C24-5E19-47F2-9413-F62F2E752A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06426F3-9394-417A-B3FF-FD600FD35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Becky 02.22.23 – </a:t>
            </a:r>
            <a:r>
              <a:rPr lang="es-419" altLang="en-US" noProof="0" dirty="0"/>
              <a:t>Se estima que solo 1 de cada 10 casos de cáncer se han dado por razones genéticas (familiares).</a:t>
            </a:r>
            <a:r>
              <a:rPr lang="en-US" altLang="en-US" dirty="0"/>
              <a:t>(https://www.cancer.gov/about-cancer/causes-prevention/genetics#:~:text=Up%20to%2010%25%20of%20all,of%20getting%20cancer%20is%20increased.) </a:t>
            </a:r>
          </a:p>
        </p:txBody>
      </p:sp>
      <p:sp>
        <p:nvSpPr>
          <p:cNvPr id="28676" name="Slide Number Placeholder 3">
            <a:extLst>
              <a:ext uri="{FF2B5EF4-FFF2-40B4-BE49-F238E27FC236}">
                <a16:creationId xmlns:a16="http://schemas.microsoft.com/office/drawing/2014/main" id="{8AA8C763-2FA3-4386-B2EA-72F2231D89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83A024-2CC1-434F-B9BC-68D7AE4AD09E}" type="slidenum">
              <a:rPr lang="es-MX" altLang="en-US">
                <a:latin typeface="Calibri" panose="020F0502020204030204" pitchFamily="34" charset="0"/>
              </a:rPr>
              <a:pPr/>
              <a:t>11</a:t>
            </a:fld>
            <a:endParaRPr lang="es-MX"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17BBB8E-8E09-40E8-BC86-5E60D489B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466F0AC-F2E2-4485-B255-C045CC5077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419" altLang="en-US" noProof="0" dirty="0"/>
              <a:t>Ahora hablaremos del tipo de cáncer más común entre las mujeres hispanas: el cáncer de mama.</a:t>
            </a:r>
          </a:p>
        </p:txBody>
      </p:sp>
      <p:sp>
        <p:nvSpPr>
          <p:cNvPr id="30724" name="Slide Number Placeholder 3">
            <a:extLst>
              <a:ext uri="{FF2B5EF4-FFF2-40B4-BE49-F238E27FC236}">
                <a16:creationId xmlns:a16="http://schemas.microsoft.com/office/drawing/2014/main" id="{CA5C8EBD-5449-4E3D-AAE4-571C54EA2D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541093-BD03-4C9F-ABD0-6357094DA2B4}" type="slidenum">
              <a:rPr lang="es-MX" altLang="en-US">
                <a:latin typeface="Calibri" panose="020F0502020204030204" pitchFamily="34" charset="0"/>
              </a:rPr>
              <a:pPr/>
              <a:t>12</a:t>
            </a:fld>
            <a:endParaRPr lang="es-MX"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1D671-34D5-4A4C-AA79-064BAE1E8B13}"/>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5" name="Rectangle 4">
            <a:extLst>
              <a:ext uri="{FF2B5EF4-FFF2-40B4-BE49-F238E27FC236}">
                <a16:creationId xmlns:a16="http://schemas.microsoft.com/office/drawing/2014/main" id="{82FE13B9-9ABA-428F-9A37-18E39BC8ADDB}"/>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6" name="Rectangle 5">
            <a:extLst>
              <a:ext uri="{FF2B5EF4-FFF2-40B4-BE49-F238E27FC236}">
                <a16:creationId xmlns:a16="http://schemas.microsoft.com/office/drawing/2014/main" id="{2505C6C4-59D1-4960-BF28-C49E4AB11C8E}"/>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003AF621-C052-4391-B2CE-62E63FD3509F}"/>
              </a:ext>
            </a:extLst>
          </p:cNvPr>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76376E37-314B-4EFE-A7C8-0200168AC92F}" type="datetimeFigureOut">
              <a:rPr lang="es-MX" altLang="en-US"/>
              <a:pPr>
                <a:defRPr/>
              </a:pPr>
              <a:t>24/02/2023</a:t>
            </a:fld>
            <a:endParaRPr lang="es-MX" altLang="en-US"/>
          </a:p>
        </p:txBody>
      </p:sp>
      <p:sp>
        <p:nvSpPr>
          <p:cNvPr id="10" name="Footer Placeholder 16">
            <a:extLst>
              <a:ext uri="{FF2B5EF4-FFF2-40B4-BE49-F238E27FC236}">
                <a16:creationId xmlns:a16="http://schemas.microsoft.com/office/drawing/2014/main" id="{FA8AA232-0FAE-4959-92A0-AC27A7FC2DB6}"/>
              </a:ext>
            </a:extLst>
          </p:cNvPr>
          <p:cNvSpPr>
            <a:spLocks noGrp="1"/>
          </p:cNvSpPr>
          <p:nvPr>
            <p:ph type="ftr" sz="quarter" idx="11"/>
          </p:nvPr>
        </p:nvSpPr>
        <p:spPr>
          <a:xfrm>
            <a:off x="2085975" y="236538"/>
            <a:ext cx="5867400" cy="365125"/>
          </a:xfrm>
        </p:spPr>
        <p:txBody>
          <a:bodyPr/>
          <a:lstStyle>
            <a:lvl1pPr>
              <a:defRPr/>
            </a:lvl1pPr>
          </a:lstStyle>
          <a:p>
            <a:pPr>
              <a:defRPr/>
            </a:pPr>
            <a:endParaRPr lang="en-US" altLang="en-US"/>
          </a:p>
        </p:txBody>
      </p:sp>
      <p:sp>
        <p:nvSpPr>
          <p:cNvPr id="11" name="Slide Number Placeholder 28">
            <a:extLst>
              <a:ext uri="{FF2B5EF4-FFF2-40B4-BE49-F238E27FC236}">
                <a16:creationId xmlns:a16="http://schemas.microsoft.com/office/drawing/2014/main" id="{27EEEB4E-F23A-45DC-AA5C-8A16222028CE}"/>
              </a:ext>
            </a:extLst>
          </p:cNvPr>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2F026972-6E44-4C94-99AB-E9DEEC9F782F}" type="slidenum">
              <a:rPr lang="es-MX" altLang="en-US"/>
              <a:pPr>
                <a:defRPr/>
              </a:pPr>
              <a:t>‹#›</a:t>
            </a:fld>
            <a:endParaRPr lang="es-MX" altLang="en-US"/>
          </a:p>
        </p:txBody>
      </p:sp>
    </p:spTree>
    <p:extLst>
      <p:ext uri="{BB962C8B-B14F-4D97-AF65-F5344CB8AC3E}">
        <p14:creationId xmlns:p14="http://schemas.microsoft.com/office/powerpoint/2010/main" val="36523943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23CB335-C7BF-4FD4-B3EF-7818C702424D}"/>
              </a:ext>
            </a:extLst>
          </p:cNvPr>
          <p:cNvSpPr>
            <a:spLocks noGrp="1"/>
          </p:cNvSpPr>
          <p:nvPr>
            <p:ph type="dt" sz="half" idx="10"/>
          </p:nvPr>
        </p:nvSpPr>
        <p:spPr/>
        <p:txBody>
          <a:bodyPr/>
          <a:lstStyle>
            <a:lvl1pPr>
              <a:defRPr/>
            </a:lvl1pPr>
          </a:lstStyle>
          <a:p>
            <a:pPr>
              <a:defRPr/>
            </a:pPr>
            <a:fld id="{1D3DFB43-E656-4F1A-9AF8-79FB12573C1A}" type="datetimeFigureOut">
              <a:rPr lang="es-MX" altLang="en-US"/>
              <a:pPr>
                <a:defRPr/>
              </a:pPr>
              <a:t>24/02/2023</a:t>
            </a:fld>
            <a:endParaRPr lang="es-MX" altLang="en-US"/>
          </a:p>
        </p:txBody>
      </p:sp>
      <p:sp>
        <p:nvSpPr>
          <p:cNvPr id="5" name="Footer Placeholder 2">
            <a:extLst>
              <a:ext uri="{FF2B5EF4-FFF2-40B4-BE49-F238E27FC236}">
                <a16:creationId xmlns:a16="http://schemas.microsoft.com/office/drawing/2014/main" id="{74BBB2E8-8BCB-45B0-93F4-4C4AC5D1980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2">
            <a:extLst>
              <a:ext uri="{FF2B5EF4-FFF2-40B4-BE49-F238E27FC236}">
                <a16:creationId xmlns:a16="http://schemas.microsoft.com/office/drawing/2014/main" id="{86E6E302-C954-40A3-A153-A9A3C61AC7A0}"/>
              </a:ext>
            </a:extLst>
          </p:cNvPr>
          <p:cNvSpPr>
            <a:spLocks noGrp="1"/>
          </p:cNvSpPr>
          <p:nvPr>
            <p:ph type="sldNum" sz="quarter" idx="12"/>
          </p:nvPr>
        </p:nvSpPr>
        <p:spPr/>
        <p:txBody>
          <a:bodyPr/>
          <a:lstStyle>
            <a:lvl1pPr>
              <a:defRPr/>
            </a:lvl1pPr>
          </a:lstStyle>
          <a:p>
            <a:pPr>
              <a:defRPr/>
            </a:pPr>
            <a:fld id="{4F3FDA74-C8C2-46D5-BA04-0C7BD479E708}" type="slidenum">
              <a:rPr lang="es-MX" altLang="en-US"/>
              <a:pPr>
                <a:defRPr/>
              </a:pPr>
              <a:t>‹#›</a:t>
            </a:fld>
            <a:endParaRPr lang="es-MX" altLang="en-US"/>
          </a:p>
        </p:txBody>
      </p:sp>
    </p:spTree>
    <p:extLst>
      <p:ext uri="{BB962C8B-B14F-4D97-AF65-F5344CB8AC3E}">
        <p14:creationId xmlns:p14="http://schemas.microsoft.com/office/powerpoint/2010/main" val="267904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A9AD7-E7D6-4667-80F8-218D255EE50F}"/>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5" name="Rectangle 4">
            <a:extLst>
              <a:ext uri="{FF2B5EF4-FFF2-40B4-BE49-F238E27FC236}">
                <a16:creationId xmlns:a16="http://schemas.microsoft.com/office/drawing/2014/main" id="{4A85B758-E8C0-4744-8849-A556C2B9048F}"/>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6" name="Rectangle 5">
            <a:extLst>
              <a:ext uri="{FF2B5EF4-FFF2-40B4-BE49-F238E27FC236}">
                <a16:creationId xmlns:a16="http://schemas.microsoft.com/office/drawing/2014/main" id="{3F6045FF-F7A6-44CB-8EAC-6AD0AD0305E5}"/>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5B5D117-0377-40F3-88C4-12B32173C89D}"/>
              </a:ext>
            </a:extLst>
          </p:cNvPr>
          <p:cNvSpPr>
            <a:spLocks noGrp="1"/>
          </p:cNvSpPr>
          <p:nvPr>
            <p:ph type="dt" sz="half" idx="10"/>
          </p:nvPr>
        </p:nvSpPr>
        <p:spPr>
          <a:xfrm>
            <a:off x="6553200" y="6248400"/>
            <a:ext cx="2209800" cy="365125"/>
          </a:xfrm>
        </p:spPr>
        <p:txBody>
          <a:bodyPr/>
          <a:lstStyle>
            <a:lvl1pPr>
              <a:defRPr smtClean="0"/>
            </a:lvl1pPr>
          </a:lstStyle>
          <a:p>
            <a:pPr>
              <a:defRPr/>
            </a:pPr>
            <a:fld id="{14D44D41-029B-47CE-BB14-42252EC6FE77}" type="datetimeFigureOut">
              <a:rPr lang="es-MX" altLang="en-US"/>
              <a:pPr>
                <a:defRPr/>
              </a:pPr>
              <a:t>24/02/2023</a:t>
            </a:fld>
            <a:endParaRPr lang="es-MX" altLang="en-US"/>
          </a:p>
        </p:txBody>
      </p:sp>
      <p:sp>
        <p:nvSpPr>
          <p:cNvPr id="8" name="Footer Placeholder 4">
            <a:extLst>
              <a:ext uri="{FF2B5EF4-FFF2-40B4-BE49-F238E27FC236}">
                <a16:creationId xmlns:a16="http://schemas.microsoft.com/office/drawing/2014/main" id="{F1EE6864-0FEE-430D-ABA9-0D620C5B8F7A}"/>
              </a:ext>
            </a:extLst>
          </p:cNvPr>
          <p:cNvSpPr>
            <a:spLocks noGrp="1"/>
          </p:cNvSpPr>
          <p:nvPr>
            <p:ph type="ftr" sz="quarter" idx="11"/>
          </p:nvPr>
        </p:nvSpPr>
        <p:spPr>
          <a:xfrm>
            <a:off x="457200" y="6248400"/>
            <a:ext cx="5573713" cy="365125"/>
          </a:xfrm>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FA443DD-2377-4D1F-A460-D3946D60B850}"/>
              </a:ext>
            </a:extLst>
          </p:cNvPr>
          <p:cNvSpPr>
            <a:spLocks noGrp="1"/>
          </p:cNvSpPr>
          <p:nvPr>
            <p:ph type="sldNum" sz="quarter" idx="12"/>
          </p:nvPr>
        </p:nvSpPr>
        <p:spPr>
          <a:xfrm rot="5400000">
            <a:off x="5989638" y="144462"/>
            <a:ext cx="533400" cy="244475"/>
          </a:xfrm>
        </p:spPr>
        <p:txBody>
          <a:bodyPr/>
          <a:lstStyle>
            <a:lvl1pPr>
              <a:defRPr smtClean="0"/>
            </a:lvl1pPr>
          </a:lstStyle>
          <a:p>
            <a:pPr>
              <a:defRPr/>
            </a:pPr>
            <a:fld id="{2A7B0418-E91A-4A1D-9A7D-5D65335183F7}" type="slidenum">
              <a:rPr lang="es-MX" altLang="en-US"/>
              <a:pPr>
                <a:defRPr/>
              </a:pPr>
              <a:t>‹#›</a:t>
            </a:fld>
            <a:endParaRPr lang="es-MX" altLang="en-US"/>
          </a:p>
        </p:txBody>
      </p:sp>
    </p:spTree>
    <p:extLst>
      <p:ext uri="{BB962C8B-B14F-4D97-AF65-F5344CB8AC3E}">
        <p14:creationId xmlns:p14="http://schemas.microsoft.com/office/powerpoint/2010/main" val="9692756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p>
            <a:r>
              <a:rPr lang="en-US" noProof="1"/>
              <a:t>Click to edit Master title style</a:t>
            </a:r>
            <a:endParaRPr lang="en-US" dirty="0"/>
          </a:p>
        </p:txBody>
      </p:sp>
      <p:sp>
        <p:nvSpPr>
          <p:cNvPr id="12"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Date Placeholder 3">
            <a:extLst>
              <a:ext uri="{FF2B5EF4-FFF2-40B4-BE49-F238E27FC236}">
                <a16:creationId xmlns:a16="http://schemas.microsoft.com/office/drawing/2014/main" id="{E44BCDA3-6B9A-4311-B811-99C57363417C}"/>
              </a:ext>
            </a:extLst>
          </p:cNvPr>
          <p:cNvSpPr>
            <a:spLocks noGrp="1"/>
          </p:cNvSpPr>
          <p:nvPr>
            <p:ph type="dt" sz="half" idx="10"/>
          </p:nvPr>
        </p:nvSpPr>
        <p:spPr/>
        <p:txBody>
          <a:bodyPr/>
          <a:lstStyle>
            <a:lvl1pPr>
              <a:defRPr smtClean="0"/>
            </a:lvl1pPr>
          </a:lstStyle>
          <a:p>
            <a:pPr>
              <a:defRPr/>
            </a:pPr>
            <a:fld id="{9BE64CCA-0240-40E3-B051-F94354B26F74}" type="datetimeFigureOut">
              <a:rPr lang="en-US" altLang="en-US"/>
              <a:pPr>
                <a:defRPr/>
              </a:pPr>
              <a:t>2/24/2023</a:t>
            </a:fld>
            <a:endParaRPr lang="en-US" altLang="en-US"/>
          </a:p>
        </p:txBody>
      </p:sp>
      <p:sp>
        <p:nvSpPr>
          <p:cNvPr id="5" name="Rectangle 5">
            <a:extLst>
              <a:ext uri="{FF2B5EF4-FFF2-40B4-BE49-F238E27FC236}">
                <a16:creationId xmlns:a16="http://schemas.microsoft.com/office/drawing/2014/main" id="{0FEB20AC-68C5-4922-A384-430D39FD8605}"/>
              </a:ext>
            </a:extLst>
          </p:cNvPr>
          <p:cNvSpPr>
            <a:spLocks noGrp="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BF6C3C8-0D7C-457D-8119-9C78C9E6C9C9}"/>
              </a:ext>
            </a:extLst>
          </p:cNvPr>
          <p:cNvSpPr>
            <a:spLocks noGrp="1"/>
          </p:cNvSpPr>
          <p:nvPr>
            <p:ph type="sldNum" sz="quarter" idx="12"/>
          </p:nvPr>
        </p:nvSpPr>
        <p:spPr/>
        <p:txBody>
          <a:bodyPr/>
          <a:lstStyle>
            <a:lvl1pPr>
              <a:defRPr smtClean="0"/>
            </a:lvl1pPr>
          </a:lstStyle>
          <a:p>
            <a:pPr>
              <a:defRPr/>
            </a:pPr>
            <a:fld id="{0702C629-BDE6-4105-97E0-2E319209D584}" type="slidenum">
              <a:rPr lang="en-US" altLang="en-US"/>
              <a:pPr>
                <a:defRPr/>
              </a:pPr>
              <a:t>‹#›</a:t>
            </a:fld>
            <a:endParaRPr lang="en-US" altLang="en-US"/>
          </a:p>
        </p:txBody>
      </p:sp>
    </p:spTree>
    <p:extLst>
      <p:ext uri="{BB962C8B-B14F-4D97-AF65-F5344CB8AC3E}">
        <p14:creationId xmlns:p14="http://schemas.microsoft.com/office/powerpoint/2010/main" val="341293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A8F8271-E361-49B7-B4C6-69301AE34064}"/>
              </a:ext>
            </a:extLst>
          </p:cNvPr>
          <p:cNvSpPr>
            <a:spLocks noGrp="1"/>
          </p:cNvSpPr>
          <p:nvPr>
            <p:ph type="dt" sz="half" idx="10"/>
          </p:nvPr>
        </p:nvSpPr>
        <p:spPr/>
        <p:txBody>
          <a:bodyPr/>
          <a:lstStyle>
            <a:lvl1pPr>
              <a:defRPr/>
            </a:lvl1pPr>
          </a:lstStyle>
          <a:p>
            <a:pPr>
              <a:defRPr/>
            </a:pPr>
            <a:fld id="{232BD83D-ABF0-4D37-93F2-AC0194828F7B}" type="datetimeFigureOut">
              <a:rPr lang="es-MX" altLang="en-US"/>
              <a:pPr>
                <a:defRPr/>
              </a:pPr>
              <a:t>24/02/2023</a:t>
            </a:fld>
            <a:endParaRPr lang="es-MX" altLang="en-US"/>
          </a:p>
        </p:txBody>
      </p:sp>
      <p:sp>
        <p:nvSpPr>
          <p:cNvPr id="5" name="Footer Placeholder 2">
            <a:extLst>
              <a:ext uri="{FF2B5EF4-FFF2-40B4-BE49-F238E27FC236}">
                <a16:creationId xmlns:a16="http://schemas.microsoft.com/office/drawing/2014/main" id="{F4A4B202-7E1F-4F0E-8257-B377F6C6E2F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2">
            <a:extLst>
              <a:ext uri="{FF2B5EF4-FFF2-40B4-BE49-F238E27FC236}">
                <a16:creationId xmlns:a16="http://schemas.microsoft.com/office/drawing/2014/main" id="{8FD8B005-3B04-4A3E-9C91-577DB7D83408}"/>
              </a:ext>
            </a:extLst>
          </p:cNvPr>
          <p:cNvSpPr>
            <a:spLocks noGrp="1"/>
          </p:cNvSpPr>
          <p:nvPr>
            <p:ph type="sldNum" sz="quarter" idx="12"/>
          </p:nvPr>
        </p:nvSpPr>
        <p:spPr/>
        <p:txBody>
          <a:bodyPr/>
          <a:lstStyle>
            <a:lvl1pPr>
              <a:defRPr/>
            </a:lvl1pPr>
          </a:lstStyle>
          <a:p>
            <a:pPr>
              <a:defRPr/>
            </a:pPr>
            <a:fld id="{1EF6D710-223D-47D2-A0C3-1AD76D01725C}" type="slidenum">
              <a:rPr lang="es-MX" altLang="en-US"/>
              <a:pPr>
                <a:defRPr/>
              </a:pPr>
              <a:t>‹#›</a:t>
            </a:fld>
            <a:endParaRPr lang="es-MX" altLang="en-US"/>
          </a:p>
        </p:txBody>
      </p:sp>
    </p:spTree>
    <p:extLst>
      <p:ext uri="{BB962C8B-B14F-4D97-AF65-F5344CB8AC3E}">
        <p14:creationId xmlns:p14="http://schemas.microsoft.com/office/powerpoint/2010/main" val="226685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9D9C9-A9FB-4289-AC8A-059BA01AFBC9}"/>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5" name="Rectangle 4">
            <a:extLst>
              <a:ext uri="{FF2B5EF4-FFF2-40B4-BE49-F238E27FC236}">
                <a16:creationId xmlns:a16="http://schemas.microsoft.com/office/drawing/2014/main" id="{FB15450A-9053-40A4-B7BD-49B047C6F4F2}"/>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6" name="Rectangle 5">
            <a:extLst>
              <a:ext uri="{FF2B5EF4-FFF2-40B4-BE49-F238E27FC236}">
                <a16:creationId xmlns:a16="http://schemas.microsoft.com/office/drawing/2014/main" id="{3CF13528-5D8C-499B-B5C8-4E48A890AEF8}"/>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A6F826CF-6463-4A58-881B-4EB001A0664A}"/>
              </a:ext>
            </a:extLst>
          </p:cNvPr>
          <p:cNvSpPr>
            <a:spLocks noGrp="1"/>
          </p:cNvSpPr>
          <p:nvPr>
            <p:ph type="dt" sz="half" idx="10"/>
          </p:nvPr>
        </p:nvSpPr>
        <p:spPr/>
        <p:txBody>
          <a:bodyPr/>
          <a:lstStyle>
            <a:lvl1pPr>
              <a:defRPr smtClean="0"/>
            </a:lvl1pPr>
          </a:lstStyle>
          <a:p>
            <a:pPr>
              <a:defRPr/>
            </a:pPr>
            <a:fld id="{6CE6CB20-B766-477D-B3A8-8B4AA471440C}" type="datetimeFigureOut">
              <a:rPr lang="es-MX" altLang="en-US"/>
              <a:pPr>
                <a:defRPr/>
              </a:pPr>
              <a:t>24/02/2023</a:t>
            </a:fld>
            <a:endParaRPr lang="es-MX" altLang="en-US"/>
          </a:p>
        </p:txBody>
      </p:sp>
      <p:sp>
        <p:nvSpPr>
          <p:cNvPr id="8" name="Slide Number Placeholder 12">
            <a:extLst>
              <a:ext uri="{FF2B5EF4-FFF2-40B4-BE49-F238E27FC236}">
                <a16:creationId xmlns:a16="http://schemas.microsoft.com/office/drawing/2014/main" id="{63530C68-7D45-44D6-A7A1-CD13138907C0}"/>
              </a:ext>
            </a:extLst>
          </p:cNvPr>
          <p:cNvSpPr>
            <a:spLocks noGrp="1"/>
          </p:cNvSpPr>
          <p:nvPr>
            <p:ph type="sldNum" sz="quarter" idx="11"/>
          </p:nvPr>
        </p:nvSpPr>
        <p:spPr>
          <a:xfrm>
            <a:off x="0" y="1752600"/>
            <a:ext cx="1295400" cy="701675"/>
          </a:xfrm>
        </p:spPr>
        <p:txBody>
          <a:bodyPr>
            <a:noAutofit/>
          </a:bodyPr>
          <a:lstStyle>
            <a:lvl1pPr>
              <a:defRPr sz="2400" smtClean="0"/>
            </a:lvl1pPr>
          </a:lstStyle>
          <a:p>
            <a:pPr>
              <a:defRPr/>
            </a:pPr>
            <a:fld id="{C606BE2E-51A8-4B82-8CD1-7F486D469375}" type="slidenum">
              <a:rPr lang="es-MX" altLang="en-US"/>
              <a:pPr>
                <a:defRPr/>
              </a:pPr>
              <a:t>‹#›</a:t>
            </a:fld>
            <a:endParaRPr lang="es-MX" altLang="en-US"/>
          </a:p>
        </p:txBody>
      </p:sp>
      <p:sp>
        <p:nvSpPr>
          <p:cNvPr id="9" name="Footer Placeholder 13">
            <a:extLst>
              <a:ext uri="{FF2B5EF4-FFF2-40B4-BE49-F238E27FC236}">
                <a16:creationId xmlns:a16="http://schemas.microsoft.com/office/drawing/2014/main" id="{1F11882D-A0E2-4A5D-94B7-3ED1D81FE3FD}"/>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5542282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AE7B879-8B1E-491F-85FD-DA8C9C34EDD1}"/>
              </a:ext>
            </a:extLst>
          </p:cNvPr>
          <p:cNvSpPr>
            <a:spLocks noGrp="1"/>
          </p:cNvSpPr>
          <p:nvPr>
            <p:ph type="dt" sz="half" idx="10"/>
          </p:nvPr>
        </p:nvSpPr>
        <p:spPr/>
        <p:txBody>
          <a:bodyPr/>
          <a:lstStyle>
            <a:lvl1pPr>
              <a:defRPr/>
            </a:lvl1pPr>
          </a:lstStyle>
          <a:p>
            <a:pPr>
              <a:defRPr/>
            </a:pPr>
            <a:fld id="{5B1AD2CD-925F-48DB-903E-CE07D2A00FD7}" type="datetimeFigureOut">
              <a:rPr lang="es-MX" altLang="en-US"/>
              <a:pPr>
                <a:defRPr/>
              </a:pPr>
              <a:t>24/02/2023</a:t>
            </a:fld>
            <a:endParaRPr lang="es-MX" altLang="en-US"/>
          </a:p>
        </p:txBody>
      </p:sp>
      <p:sp>
        <p:nvSpPr>
          <p:cNvPr id="6" name="Footer Placeholder 2">
            <a:extLst>
              <a:ext uri="{FF2B5EF4-FFF2-40B4-BE49-F238E27FC236}">
                <a16:creationId xmlns:a16="http://schemas.microsoft.com/office/drawing/2014/main" id="{C735C89B-E083-4784-A923-BC3CE0CC1E5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22">
            <a:extLst>
              <a:ext uri="{FF2B5EF4-FFF2-40B4-BE49-F238E27FC236}">
                <a16:creationId xmlns:a16="http://schemas.microsoft.com/office/drawing/2014/main" id="{E3E98949-D0D0-4272-9F2B-299E88CFEBD3}"/>
              </a:ext>
            </a:extLst>
          </p:cNvPr>
          <p:cNvSpPr>
            <a:spLocks noGrp="1"/>
          </p:cNvSpPr>
          <p:nvPr>
            <p:ph type="sldNum" sz="quarter" idx="12"/>
          </p:nvPr>
        </p:nvSpPr>
        <p:spPr/>
        <p:txBody>
          <a:bodyPr/>
          <a:lstStyle>
            <a:lvl1pPr>
              <a:defRPr/>
            </a:lvl1pPr>
          </a:lstStyle>
          <a:p>
            <a:pPr>
              <a:defRPr/>
            </a:pPr>
            <a:fld id="{9E181833-79C8-4C67-B4D7-66DCCF6146D8}" type="slidenum">
              <a:rPr lang="es-MX" altLang="en-US"/>
              <a:pPr>
                <a:defRPr/>
              </a:pPr>
              <a:t>‹#›</a:t>
            </a:fld>
            <a:endParaRPr lang="es-MX" altLang="en-US"/>
          </a:p>
        </p:txBody>
      </p:sp>
    </p:spTree>
    <p:extLst>
      <p:ext uri="{BB962C8B-B14F-4D97-AF65-F5344CB8AC3E}">
        <p14:creationId xmlns:p14="http://schemas.microsoft.com/office/powerpoint/2010/main" val="307433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4711B483-028F-4D8C-BDD3-721E64EBBF12}"/>
              </a:ext>
            </a:extLst>
          </p:cNvPr>
          <p:cNvSpPr>
            <a:spLocks noGrp="1"/>
          </p:cNvSpPr>
          <p:nvPr>
            <p:ph type="dt" sz="half" idx="10"/>
          </p:nvPr>
        </p:nvSpPr>
        <p:spPr/>
        <p:txBody>
          <a:bodyPr/>
          <a:lstStyle>
            <a:lvl1pPr>
              <a:defRPr/>
            </a:lvl1pPr>
          </a:lstStyle>
          <a:p>
            <a:pPr>
              <a:defRPr/>
            </a:pPr>
            <a:fld id="{5C36C95A-6817-457B-B65A-36A26030F143}" type="datetimeFigureOut">
              <a:rPr lang="es-MX" altLang="en-US"/>
              <a:pPr>
                <a:defRPr/>
              </a:pPr>
              <a:t>24/02/2023</a:t>
            </a:fld>
            <a:endParaRPr lang="es-MX" altLang="en-US"/>
          </a:p>
        </p:txBody>
      </p:sp>
      <p:sp>
        <p:nvSpPr>
          <p:cNvPr id="8" name="Footer Placeholder 2">
            <a:extLst>
              <a:ext uri="{FF2B5EF4-FFF2-40B4-BE49-F238E27FC236}">
                <a16:creationId xmlns:a16="http://schemas.microsoft.com/office/drawing/2014/main" id="{7DBD0893-D35D-42B2-96A7-0226EB6116E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22">
            <a:extLst>
              <a:ext uri="{FF2B5EF4-FFF2-40B4-BE49-F238E27FC236}">
                <a16:creationId xmlns:a16="http://schemas.microsoft.com/office/drawing/2014/main" id="{8050A5AF-C660-452C-9C5A-0561F0419D01}"/>
              </a:ext>
            </a:extLst>
          </p:cNvPr>
          <p:cNvSpPr>
            <a:spLocks noGrp="1"/>
          </p:cNvSpPr>
          <p:nvPr>
            <p:ph type="sldNum" sz="quarter" idx="12"/>
          </p:nvPr>
        </p:nvSpPr>
        <p:spPr/>
        <p:txBody>
          <a:bodyPr/>
          <a:lstStyle>
            <a:lvl1pPr>
              <a:defRPr/>
            </a:lvl1pPr>
          </a:lstStyle>
          <a:p>
            <a:pPr>
              <a:defRPr/>
            </a:pPr>
            <a:fld id="{AB1A1100-BCE8-4D78-B710-877595EFD381}" type="slidenum">
              <a:rPr lang="es-MX" altLang="en-US"/>
              <a:pPr>
                <a:defRPr/>
              </a:pPr>
              <a:t>‹#›</a:t>
            </a:fld>
            <a:endParaRPr lang="es-MX" altLang="en-US"/>
          </a:p>
        </p:txBody>
      </p:sp>
    </p:spTree>
    <p:extLst>
      <p:ext uri="{BB962C8B-B14F-4D97-AF65-F5344CB8AC3E}">
        <p14:creationId xmlns:p14="http://schemas.microsoft.com/office/powerpoint/2010/main" val="7136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4BBCAE08-BC88-4A09-B4FE-B031B24EAA31}"/>
              </a:ext>
            </a:extLst>
          </p:cNvPr>
          <p:cNvSpPr>
            <a:spLocks noGrp="1"/>
          </p:cNvSpPr>
          <p:nvPr>
            <p:ph type="dt" sz="half" idx="10"/>
          </p:nvPr>
        </p:nvSpPr>
        <p:spPr/>
        <p:txBody>
          <a:bodyPr/>
          <a:lstStyle>
            <a:lvl1pPr>
              <a:defRPr/>
            </a:lvl1pPr>
          </a:lstStyle>
          <a:p>
            <a:pPr>
              <a:defRPr/>
            </a:pPr>
            <a:fld id="{47E2A000-E270-457F-87A5-ACBA6BD9037A}" type="datetimeFigureOut">
              <a:rPr lang="es-MX" altLang="en-US"/>
              <a:pPr>
                <a:defRPr/>
              </a:pPr>
              <a:t>24/02/2023</a:t>
            </a:fld>
            <a:endParaRPr lang="es-MX" altLang="en-US"/>
          </a:p>
        </p:txBody>
      </p:sp>
      <p:sp>
        <p:nvSpPr>
          <p:cNvPr id="4" name="Footer Placeholder 2">
            <a:extLst>
              <a:ext uri="{FF2B5EF4-FFF2-40B4-BE49-F238E27FC236}">
                <a16:creationId xmlns:a16="http://schemas.microsoft.com/office/drawing/2014/main" id="{DF07E834-6F33-4763-BC86-A8620ADFC0F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22">
            <a:extLst>
              <a:ext uri="{FF2B5EF4-FFF2-40B4-BE49-F238E27FC236}">
                <a16:creationId xmlns:a16="http://schemas.microsoft.com/office/drawing/2014/main" id="{EDE5DD47-3E19-4A09-BEED-CE4CA69F3897}"/>
              </a:ext>
            </a:extLst>
          </p:cNvPr>
          <p:cNvSpPr>
            <a:spLocks noGrp="1"/>
          </p:cNvSpPr>
          <p:nvPr>
            <p:ph type="sldNum" sz="quarter" idx="12"/>
          </p:nvPr>
        </p:nvSpPr>
        <p:spPr/>
        <p:txBody>
          <a:bodyPr/>
          <a:lstStyle>
            <a:lvl1pPr>
              <a:defRPr/>
            </a:lvl1pPr>
          </a:lstStyle>
          <a:p>
            <a:pPr>
              <a:defRPr/>
            </a:pPr>
            <a:fld id="{9F9763CC-868B-4D21-86C3-8CDECB73A301}" type="slidenum">
              <a:rPr lang="es-MX" altLang="en-US"/>
              <a:pPr>
                <a:defRPr/>
              </a:pPr>
              <a:t>‹#›</a:t>
            </a:fld>
            <a:endParaRPr lang="es-MX" altLang="en-US"/>
          </a:p>
        </p:txBody>
      </p:sp>
    </p:spTree>
    <p:extLst>
      <p:ext uri="{BB962C8B-B14F-4D97-AF65-F5344CB8AC3E}">
        <p14:creationId xmlns:p14="http://schemas.microsoft.com/office/powerpoint/2010/main" val="369585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FF571-0670-4BB8-B225-74DFDB221F54}"/>
              </a:ext>
            </a:extLst>
          </p:cNvPr>
          <p:cNvSpPr>
            <a:spLocks noGrp="1"/>
          </p:cNvSpPr>
          <p:nvPr>
            <p:ph type="dt" sz="half" idx="10"/>
          </p:nvPr>
        </p:nvSpPr>
        <p:spPr/>
        <p:txBody>
          <a:bodyPr/>
          <a:lstStyle>
            <a:lvl1pPr>
              <a:defRPr smtClean="0"/>
            </a:lvl1pPr>
          </a:lstStyle>
          <a:p>
            <a:pPr>
              <a:defRPr/>
            </a:pPr>
            <a:fld id="{3093D3B7-0173-4110-9E02-A61619F47A8A}" type="datetimeFigureOut">
              <a:rPr lang="es-MX" altLang="en-US"/>
              <a:pPr>
                <a:defRPr/>
              </a:pPr>
              <a:t>24/02/2023</a:t>
            </a:fld>
            <a:endParaRPr lang="es-MX" altLang="en-US"/>
          </a:p>
        </p:txBody>
      </p:sp>
      <p:sp>
        <p:nvSpPr>
          <p:cNvPr id="3" name="Footer Placeholder 2">
            <a:extLst>
              <a:ext uri="{FF2B5EF4-FFF2-40B4-BE49-F238E27FC236}">
                <a16:creationId xmlns:a16="http://schemas.microsoft.com/office/drawing/2014/main" id="{0452F7FA-9429-41D2-BDB1-C86F04F434E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30174403-46B4-4C85-A901-7FC639AF6112}"/>
              </a:ext>
            </a:extLst>
          </p:cNvPr>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91365986-BDFC-4EED-89F9-12B9C686283A}" type="slidenum">
              <a:rPr lang="es-MX" altLang="en-US"/>
              <a:pPr>
                <a:defRPr/>
              </a:pPr>
              <a:t>‹#›</a:t>
            </a:fld>
            <a:endParaRPr lang="es-MX" altLang="en-US"/>
          </a:p>
        </p:txBody>
      </p:sp>
    </p:spTree>
    <p:extLst>
      <p:ext uri="{BB962C8B-B14F-4D97-AF65-F5344CB8AC3E}">
        <p14:creationId xmlns:p14="http://schemas.microsoft.com/office/powerpoint/2010/main" val="140634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2D2A6E2-8E5F-4721-87F8-85CB28ABA852}"/>
              </a:ext>
            </a:extLst>
          </p:cNvPr>
          <p:cNvSpPr>
            <a:spLocks noGrp="1"/>
          </p:cNvSpPr>
          <p:nvPr>
            <p:ph type="dt" sz="half" idx="10"/>
          </p:nvPr>
        </p:nvSpPr>
        <p:spPr/>
        <p:txBody>
          <a:bodyPr/>
          <a:lstStyle>
            <a:lvl1pPr>
              <a:defRPr/>
            </a:lvl1pPr>
          </a:lstStyle>
          <a:p>
            <a:pPr>
              <a:defRPr/>
            </a:pPr>
            <a:fld id="{7B9D30DA-B408-4461-B62F-7048E2CA4183}" type="datetimeFigureOut">
              <a:rPr lang="es-MX" altLang="en-US"/>
              <a:pPr>
                <a:defRPr/>
              </a:pPr>
              <a:t>24/02/2023</a:t>
            </a:fld>
            <a:endParaRPr lang="es-MX" altLang="en-US"/>
          </a:p>
        </p:txBody>
      </p:sp>
      <p:sp>
        <p:nvSpPr>
          <p:cNvPr id="6" name="Footer Placeholder 2">
            <a:extLst>
              <a:ext uri="{FF2B5EF4-FFF2-40B4-BE49-F238E27FC236}">
                <a16:creationId xmlns:a16="http://schemas.microsoft.com/office/drawing/2014/main" id="{BC5A2877-C320-4A2F-9CE4-3378D4FE32A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22">
            <a:extLst>
              <a:ext uri="{FF2B5EF4-FFF2-40B4-BE49-F238E27FC236}">
                <a16:creationId xmlns:a16="http://schemas.microsoft.com/office/drawing/2014/main" id="{0F65AB4C-7A53-4F69-8471-FEB83A99C0C8}"/>
              </a:ext>
            </a:extLst>
          </p:cNvPr>
          <p:cNvSpPr>
            <a:spLocks noGrp="1"/>
          </p:cNvSpPr>
          <p:nvPr>
            <p:ph type="sldNum" sz="quarter" idx="12"/>
          </p:nvPr>
        </p:nvSpPr>
        <p:spPr/>
        <p:txBody>
          <a:bodyPr/>
          <a:lstStyle>
            <a:lvl1pPr>
              <a:defRPr/>
            </a:lvl1pPr>
          </a:lstStyle>
          <a:p>
            <a:pPr>
              <a:defRPr/>
            </a:pPr>
            <a:fld id="{BA89E416-3B6A-40DC-A6F5-5F2DA23A4CF6}" type="slidenum">
              <a:rPr lang="es-MX" altLang="en-US"/>
              <a:pPr>
                <a:defRPr/>
              </a:pPr>
              <a:t>‹#›</a:t>
            </a:fld>
            <a:endParaRPr lang="es-MX" altLang="en-US"/>
          </a:p>
        </p:txBody>
      </p:sp>
    </p:spTree>
    <p:extLst>
      <p:ext uri="{BB962C8B-B14F-4D97-AF65-F5344CB8AC3E}">
        <p14:creationId xmlns:p14="http://schemas.microsoft.com/office/powerpoint/2010/main" val="131350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26A190-2D2A-41A4-859D-1F493EF0E0A2}"/>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6" name="Rectangle 5">
            <a:extLst>
              <a:ext uri="{FF2B5EF4-FFF2-40B4-BE49-F238E27FC236}">
                <a16:creationId xmlns:a16="http://schemas.microsoft.com/office/drawing/2014/main" id="{904F746F-B7F6-4FEB-B03F-DF1266EC6712}"/>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7" name="Rectangle 6">
            <a:extLst>
              <a:ext uri="{FF2B5EF4-FFF2-40B4-BE49-F238E27FC236}">
                <a16:creationId xmlns:a16="http://schemas.microsoft.com/office/drawing/2014/main" id="{A2A70C54-DED0-448D-AF9F-CE03C3950329}"/>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8" name="Rectangle 7">
            <a:extLst>
              <a:ext uri="{FF2B5EF4-FFF2-40B4-BE49-F238E27FC236}">
                <a16:creationId xmlns:a16="http://schemas.microsoft.com/office/drawing/2014/main" id="{77328024-3B0E-4109-A555-11D89B18E5B9}"/>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560725ED-98F8-433B-980C-5D4F8906450E}"/>
              </a:ext>
            </a:extLst>
          </p:cNvPr>
          <p:cNvSpPr>
            <a:spLocks noGrp="1"/>
          </p:cNvSpPr>
          <p:nvPr>
            <p:ph type="dt" sz="half" idx="10"/>
          </p:nvPr>
        </p:nvSpPr>
        <p:spPr>
          <a:xfrm>
            <a:off x="6248400" y="6248400"/>
            <a:ext cx="2667000" cy="365125"/>
          </a:xfrm>
        </p:spPr>
        <p:txBody>
          <a:bodyPr/>
          <a:lstStyle>
            <a:lvl1pPr>
              <a:defRPr smtClean="0"/>
            </a:lvl1pPr>
          </a:lstStyle>
          <a:p>
            <a:pPr>
              <a:defRPr/>
            </a:pPr>
            <a:fld id="{15A29BD1-8106-464C-88A5-E1F36C8B2964}" type="datetimeFigureOut">
              <a:rPr lang="es-MX" altLang="en-US"/>
              <a:pPr>
                <a:defRPr/>
              </a:pPr>
              <a:t>24/02/2023</a:t>
            </a:fld>
            <a:endParaRPr lang="es-MX" altLang="en-US"/>
          </a:p>
        </p:txBody>
      </p:sp>
      <p:sp>
        <p:nvSpPr>
          <p:cNvPr id="10" name="Slide Number Placeholder 12">
            <a:extLst>
              <a:ext uri="{FF2B5EF4-FFF2-40B4-BE49-F238E27FC236}">
                <a16:creationId xmlns:a16="http://schemas.microsoft.com/office/drawing/2014/main" id="{26B01984-0636-4C24-84D9-5E166B50CD7C}"/>
              </a:ext>
            </a:extLst>
          </p:cNvPr>
          <p:cNvSpPr>
            <a:spLocks noGrp="1"/>
          </p:cNvSpPr>
          <p:nvPr>
            <p:ph type="sldNum" sz="quarter" idx="11"/>
          </p:nvPr>
        </p:nvSpPr>
        <p:spPr>
          <a:xfrm>
            <a:off x="0" y="4667250"/>
            <a:ext cx="1447800" cy="663575"/>
          </a:xfrm>
        </p:spPr>
        <p:txBody>
          <a:bodyPr/>
          <a:lstStyle>
            <a:lvl1pPr>
              <a:defRPr sz="2800" smtClean="0"/>
            </a:lvl1pPr>
          </a:lstStyle>
          <a:p>
            <a:pPr>
              <a:defRPr/>
            </a:pPr>
            <a:fld id="{3B46906B-E5F7-4143-8B68-AC27CDFE9D3C}" type="slidenum">
              <a:rPr lang="es-MX" altLang="en-US"/>
              <a:pPr>
                <a:defRPr/>
              </a:pPr>
              <a:t>‹#›</a:t>
            </a:fld>
            <a:endParaRPr lang="es-MX" altLang="en-US"/>
          </a:p>
        </p:txBody>
      </p:sp>
      <p:sp>
        <p:nvSpPr>
          <p:cNvPr id="11" name="Footer Placeholder 13">
            <a:extLst>
              <a:ext uri="{FF2B5EF4-FFF2-40B4-BE49-F238E27FC236}">
                <a16:creationId xmlns:a16="http://schemas.microsoft.com/office/drawing/2014/main" id="{75991E6C-70CD-4CFB-BC97-AA3589234E55}"/>
              </a:ext>
            </a:extLst>
          </p:cNvPr>
          <p:cNvSpPr>
            <a:spLocks noGrp="1"/>
          </p:cNvSpPr>
          <p:nvPr>
            <p:ph type="ftr" sz="quarter" idx="12"/>
          </p:nvPr>
        </p:nvSpPr>
        <p:spPr>
          <a:xfrm>
            <a:off x="1600200" y="6248400"/>
            <a:ext cx="4572000" cy="365125"/>
          </a:xfrm>
        </p:spPr>
        <p:txBody>
          <a:bodyPr/>
          <a:lstStyle>
            <a:lvl1pPr>
              <a:defRPr/>
            </a:lvl1pPr>
          </a:lstStyle>
          <a:p>
            <a:pPr>
              <a:defRPr/>
            </a:pPr>
            <a:endParaRPr lang="en-US" altLang="en-US"/>
          </a:p>
        </p:txBody>
      </p:sp>
    </p:spTree>
    <p:extLst>
      <p:ext uri="{BB962C8B-B14F-4D97-AF65-F5344CB8AC3E}">
        <p14:creationId xmlns:p14="http://schemas.microsoft.com/office/powerpoint/2010/main" val="42157455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6D913CF4-5670-4E4C-8616-75A105D3DDC8}"/>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66994F0C-0D78-451E-B280-31D2CCDEA20A}"/>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0210F79C-D1E8-400A-90B9-E2D4E8C01830}"/>
              </a:ext>
            </a:extLst>
          </p:cNvPr>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smtClean="0">
                <a:solidFill>
                  <a:schemeClr val="tx2"/>
                </a:solidFill>
                <a:latin typeface="Tw Cen MT" panose="020B0602020104020603" pitchFamily="34" charset="0"/>
              </a:defRPr>
            </a:lvl1pPr>
          </a:lstStyle>
          <a:p>
            <a:pPr>
              <a:defRPr/>
            </a:pPr>
            <a:fld id="{1115B239-FE3D-4E25-A1DC-B30D509FD8AB}" type="datetimeFigureOut">
              <a:rPr lang="es-MX" altLang="en-US"/>
              <a:pPr>
                <a:defRPr/>
              </a:pPr>
              <a:t>24/02/2023</a:t>
            </a:fld>
            <a:endParaRPr lang="es-MX" altLang="en-US"/>
          </a:p>
        </p:txBody>
      </p:sp>
      <p:sp>
        <p:nvSpPr>
          <p:cNvPr id="3" name="Footer Placeholder 2">
            <a:extLst>
              <a:ext uri="{FF2B5EF4-FFF2-40B4-BE49-F238E27FC236}">
                <a16:creationId xmlns:a16="http://schemas.microsoft.com/office/drawing/2014/main" id="{1675F734-CBA2-4E5C-A1E6-331E6805103D}"/>
              </a:ext>
            </a:extLst>
          </p:cNvPr>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Tw Cen MT" panose="020B0602020104020603" pitchFamily="34" charset="0"/>
              </a:defRPr>
            </a:lvl1pPr>
          </a:lstStyle>
          <a:p>
            <a:pPr>
              <a:defRPr/>
            </a:pPr>
            <a:endParaRPr lang="en-US" altLang="en-US"/>
          </a:p>
        </p:txBody>
      </p:sp>
      <p:sp>
        <p:nvSpPr>
          <p:cNvPr id="7" name="Rectangle 6">
            <a:extLst>
              <a:ext uri="{FF2B5EF4-FFF2-40B4-BE49-F238E27FC236}">
                <a16:creationId xmlns:a16="http://schemas.microsoft.com/office/drawing/2014/main" id="{706F743D-5E59-4794-A8AF-5B6E7781C04E}"/>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8" name="Rectangle 7">
            <a:extLst>
              <a:ext uri="{FF2B5EF4-FFF2-40B4-BE49-F238E27FC236}">
                <a16:creationId xmlns:a16="http://schemas.microsoft.com/office/drawing/2014/main" id="{CD1E1E04-E4F7-4549-9102-3988B715B173}"/>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9" name="Rectangle 8">
            <a:extLst>
              <a:ext uri="{FF2B5EF4-FFF2-40B4-BE49-F238E27FC236}">
                <a16:creationId xmlns:a16="http://schemas.microsoft.com/office/drawing/2014/main" id="{06F70405-DA93-4A99-B57C-B286A1332C9B}"/>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Tw Cen MT" panose="020B0602020104020603" pitchFamily="34" charset="0"/>
            </a:endParaRPr>
          </a:p>
        </p:txBody>
      </p:sp>
      <p:sp>
        <p:nvSpPr>
          <p:cNvPr id="23" name="Slide Number Placeholder 22">
            <a:extLst>
              <a:ext uri="{FF2B5EF4-FFF2-40B4-BE49-F238E27FC236}">
                <a16:creationId xmlns:a16="http://schemas.microsoft.com/office/drawing/2014/main" id="{829E7995-D2BE-4086-84C2-BAA2397E88D6}"/>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latin typeface="Tw Cen MT" panose="020B0602020104020603" pitchFamily="34" charset="0"/>
              </a:defRPr>
            </a:lvl1pPr>
          </a:lstStyle>
          <a:p>
            <a:pPr>
              <a:defRPr/>
            </a:pPr>
            <a:fld id="{FEF0E9A2-0DB4-4A45-9DFD-C96DBADB08BF}" type="slidenum">
              <a:rPr lang="es-MX" altLang="en-US"/>
              <a:pPr>
                <a:defRPr/>
              </a:pPr>
              <a:t>‹#›</a:t>
            </a:fld>
            <a:endParaRPr lang="es-MX" altLang="en-US"/>
          </a:p>
        </p:txBody>
      </p:sp>
    </p:spTree>
  </p:cSld>
  <p:clrMap bg1="lt1" tx1="dk1" bg2="lt2" tx2="dk2" accent1="accent1" accent2="accent2" accent3="accent3" accent4="accent4" accent5="accent5" accent6="accent6" hlink="hlink" folHlink="folHlink"/>
  <p:sldLayoutIdLst>
    <p:sldLayoutId id="2147484129" r:id="rId1"/>
    <p:sldLayoutId id="2147484123" r:id="rId2"/>
    <p:sldLayoutId id="2147484130" r:id="rId3"/>
    <p:sldLayoutId id="2147484124" r:id="rId4"/>
    <p:sldLayoutId id="2147484125" r:id="rId5"/>
    <p:sldLayoutId id="2147484126" r:id="rId6"/>
    <p:sldLayoutId id="2147484131" r:id="rId7"/>
    <p:sldLayoutId id="2147484127" r:id="rId8"/>
    <p:sldLayoutId id="2147484132" r:id="rId9"/>
    <p:sldLayoutId id="2147484128" r:id="rId10"/>
    <p:sldLayoutId id="2147484133" r:id="rId11"/>
    <p:sldLayoutId id="2147484134"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0B0F0"/>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FC000"/>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Understanding%20Cancer_English.wmv"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pic>
        <p:nvPicPr>
          <p:cNvPr id="10242" name="Picture 8" descr="C:\Users\UTBStudents\Downloads\10374081_837661722953375_4556726472413652555_n.jpg">
            <a:extLst>
              <a:ext uri="{FF2B5EF4-FFF2-40B4-BE49-F238E27FC236}">
                <a16:creationId xmlns:a16="http://schemas.microsoft.com/office/drawing/2014/main" id="{8985A49C-7BB9-4DAB-BF2E-5CC9372EB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250" r="7867"/>
          <a:stretch>
            <a:fillRect/>
          </a:stretch>
        </p:blipFill>
        <p:spPr bwMode="auto">
          <a:xfrm>
            <a:off x="6180138" y="3352800"/>
            <a:ext cx="28114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UTHealth_logo.png">
            <a:extLst>
              <a:ext uri="{FF2B5EF4-FFF2-40B4-BE49-F238E27FC236}">
                <a16:creationId xmlns:a16="http://schemas.microsoft.com/office/drawing/2014/main" id="{BC005C32-16A5-427A-9611-266F5EE1F8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119813"/>
            <a:ext cx="838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Picture 126.jpg">
            <a:extLst>
              <a:ext uri="{FF2B5EF4-FFF2-40B4-BE49-F238E27FC236}">
                <a16:creationId xmlns:a16="http://schemas.microsoft.com/office/drawing/2014/main" id="{4C251994-14C0-42E7-82E4-2ABF83637F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152400"/>
            <a:ext cx="329723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ubtitle 2">
            <a:extLst>
              <a:ext uri="{FF2B5EF4-FFF2-40B4-BE49-F238E27FC236}">
                <a16:creationId xmlns:a16="http://schemas.microsoft.com/office/drawing/2014/main" id="{EBDC62A3-C041-4A12-B620-4B4DF9C18CEA}"/>
              </a:ext>
            </a:extLst>
          </p:cNvPr>
          <p:cNvSpPr>
            <a:spLocks noGrp="1"/>
          </p:cNvSpPr>
          <p:nvPr>
            <p:ph type="subTitle" idx="1"/>
          </p:nvPr>
        </p:nvSpPr>
        <p:spPr>
          <a:xfrm>
            <a:off x="2362200" y="6049963"/>
            <a:ext cx="6705600" cy="685800"/>
          </a:xfrm>
        </p:spPr>
        <p:txBody>
          <a:bodyPr/>
          <a:lstStyle/>
          <a:p>
            <a:pPr eaLnBrk="1" hangingPunct="1"/>
            <a:r>
              <a:rPr lang="en-US" altLang="en-US" sz="2800"/>
              <a:t>A Tu Salud ¡Sí Cuenta! Educational Module</a:t>
            </a:r>
          </a:p>
        </p:txBody>
      </p:sp>
      <p:pic>
        <p:nvPicPr>
          <p:cNvPr id="10246" name="Picture 7" descr="Tu Salud Tras.png">
            <a:extLst>
              <a:ext uri="{FF2B5EF4-FFF2-40B4-BE49-F238E27FC236}">
                <a16:creationId xmlns:a16="http://schemas.microsoft.com/office/drawing/2014/main" id="{886C7F85-605C-4B1F-868E-9F5E31EC12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6132513"/>
            <a:ext cx="9382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Biggest Loser Finale 2010 101 B.jpg">
            <a:extLst>
              <a:ext uri="{FF2B5EF4-FFF2-40B4-BE49-F238E27FC236}">
                <a16:creationId xmlns:a16="http://schemas.microsoft.com/office/drawing/2014/main" id="{212E6E08-5D91-4F8D-B7E1-D236E06571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666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descr="Picture6.png">
            <a:extLst>
              <a:ext uri="{FF2B5EF4-FFF2-40B4-BE49-F238E27FC236}">
                <a16:creationId xmlns:a16="http://schemas.microsoft.com/office/drawing/2014/main" id="{EC27A2A0-C209-4A62-9C3F-377289CF6F51}"/>
              </a:ext>
            </a:extLst>
          </p:cNvPr>
          <p:cNvPicPr>
            <a:picLocks noChangeAspect="1"/>
          </p:cNvPicPr>
          <p:nvPr/>
        </p:nvPicPr>
        <p:blipFill>
          <a:blip r:embed="rId7">
            <a:extLst>
              <a:ext uri="{28A0092B-C50C-407E-A947-70E740481C1C}">
                <a14:useLocalDpi xmlns:a14="http://schemas.microsoft.com/office/drawing/2010/main" val="0"/>
              </a:ext>
            </a:extLst>
          </a:blip>
          <a:srcRect l="2940" t="8000" b="183"/>
          <a:stretch>
            <a:fillRect/>
          </a:stretch>
        </p:blipFill>
        <p:spPr bwMode="auto">
          <a:xfrm>
            <a:off x="152400" y="3429000"/>
            <a:ext cx="29987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7" descr="C:\Users\UTBStudents\Downloads\10014560_726275700758645_4574516346105854278_n.jpg">
            <a:extLst>
              <a:ext uri="{FF2B5EF4-FFF2-40B4-BE49-F238E27FC236}">
                <a16:creationId xmlns:a16="http://schemas.microsoft.com/office/drawing/2014/main" id="{B5BBFDB8-89FD-477F-B626-0B48A72B76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20917"/>
          <a:stretch>
            <a:fillRect/>
          </a:stretch>
        </p:blipFill>
        <p:spPr bwMode="auto">
          <a:xfrm>
            <a:off x="2286000" y="3429000"/>
            <a:ext cx="22352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descr="CHINA 746.jpg">
            <a:extLst>
              <a:ext uri="{FF2B5EF4-FFF2-40B4-BE49-F238E27FC236}">
                <a16:creationId xmlns:a16="http://schemas.microsoft.com/office/drawing/2014/main" id="{340A14CC-4C90-42F6-AB52-31E0A0DBE7EC}"/>
              </a:ext>
            </a:extLst>
          </p:cNvPr>
          <p:cNvPicPr>
            <a:picLocks noChangeAspect="1"/>
          </p:cNvPicPr>
          <p:nvPr/>
        </p:nvPicPr>
        <p:blipFill>
          <a:blip r:embed="rId9">
            <a:extLst>
              <a:ext uri="{28A0092B-C50C-407E-A947-70E740481C1C}">
                <a14:useLocalDpi xmlns:a14="http://schemas.microsoft.com/office/drawing/2010/main" val="0"/>
              </a:ext>
            </a:extLst>
          </a:blip>
          <a:srcRect t="536"/>
          <a:stretch>
            <a:fillRect/>
          </a:stretch>
        </p:blipFill>
        <p:spPr bwMode="auto">
          <a:xfrm>
            <a:off x="4486275" y="3429000"/>
            <a:ext cx="17811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 descr="C:\Users\UTBStudents\Downloads\10501933_500898886708232_7069634292320859680_n.jpg">
            <a:extLst>
              <a:ext uri="{FF2B5EF4-FFF2-40B4-BE49-F238E27FC236}">
                <a16:creationId xmlns:a16="http://schemas.microsoft.com/office/drawing/2014/main" id="{67541015-3DC5-41D5-8E53-EF8475F84E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071"/>
          <a:stretch>
            <a:fillRect/>
          </a:stretch>
        </p:blipFill>
        <p:spPr bwMode="auto">
          <a:xfrm>
            <a:off x="4572000" y="152400"/>
            <a:ext cx="36179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6" descr="C:\Users\UTBStudents\Downloads\11150837_953521954700684_854916214655060704_n.jpg">
            <a:extLst>
              <a:ext uri="{FF2B5EF4-FFF2-40B4-BE49-F238E27FC236}">
                <a16:creationId xmlns:a16="http://schemas.microsoft.com/office/drawing/2014/main" id="{777D6597-ACAC-4329-BC35-FDC5704CB5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37279" t="130" r="19009" b="-130"/>
          <a:stretch>
            <a:fillRect/>
          </a:stretch>
        </p:blipFill>
        <p:spPr bwMode="auto">
          <a:xfrm>
            <a:off x="6765925" y="155575"/>
            <a:ext cx="22256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95959E4C-2E4C-4AD0-9EFC-70C8855FB828}"/>
              </a:ext>
            </a:extLst>
          </p:cNvPr>
          <p:cNvSpPr>
            <a:spLocks noGrp="1"/>
          </p:cNvSpPr>
          <p:nvPr>
            <p:ph type="ctrTitle"/>
          </p:nvPr>
        </p:nvSpPr>
        <p:spPr>
          <a:xfrm>
            <a:off x="152400" y="2514600"/>
            <a:ext cx="8842375" cy="914400"/>
          </a:xfrm>
          <a:solidFill>
            <a:srgbClr val="FFFFFF"/>
          </a:solidFill>
        </p:spPr>
        <p:txBody>
          <a:bodyPr anchor="ctr">
            <a:noAutofit/>
          </a:bodyPr>
          <a:lstStyle/>
          <a:p>
            <a:pPr algn="ctr" eaLnBrk="1" fontAlgn="auto" hangingPunct="1">
              <a:spcAft>
                <a:spcPts val="0"/>
              </a:spcAft>
              <a:defRPr/>
            </a:pPr>
            <a:r>
              <a:rPr lang="en-US" sz="5400" b="1" dirty="0">
                <a:solidFill>
                  <a:schemeClr val="bg2">
                    <a:lumMod val="50000"/>
                  </a:schemeClr>
                </a:solidFill>
              </a:rPr>
              <a:t>Understanding Cancer</a:t>
            </a:r>
          </a:p>
        </p:txBody>
      </p:sp>
      <p:pic>
        <p:nvPicPr>
          <p:cNvPr id="10254" name="Picture 1">
            <a:extLst>
              <a:ext uri="{FF2B5EF4-FFF2-40B4-BE49-F238E27FC236}">
                <a16:creationId xmlns:a16="http://schemas.microsoft.com/office/drawing/2014/main" id="{2FD986E2-EE38-47D1-960D-B2AAE455E67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988" y="6022975"/>
            <a:ext cx="2286001"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6626" name="Text Placeholder 1">
            <a:extLst>
              <a:ext uri="{FF2B5EF4-FFF2-40B4-BE49-F238E27FC236}">
                <a16:creationId xmlns:a16="http://schemas.microsoft.com/office/drawing/2014/main" id="{16D69B6C-EE80-404C-97AE-17B3875B0BA1}"/>
              </a:ext>
            </a:extLst>
          </p:cNvPr>
          <p:cNvSpPr>
            <a:spLocks noGrp="1"/>
          </p:cNvSpPr>
          <p:nvPr>
            <p:ph type="body" idx="1"/>
          </p:nvPr>
        </p:nvSpPr>
        <p:spPr>
          <a:xfrm>
            <a:off x="5273675" y="3429000"/>
            <a:ext cx="3624263" cy="2743200"/>
          </a:xfrm>
        </p:spPr>
        <p:txBody>
          <a:bodyPr/>
          <a:lstStyle/>
          <a:p>
            <a:pPr algn="ctr"/>
            <a:r>
              <a:rPr lang="es-DO" altLang="en-US" dirty="0">
                <a:solidFill>
                  <a:schemeClr val="bg1"/>
                </a:solidFill>
                <a:latin typeface="Georgia" panose="02040502050405020303" pitchFamily="18" charset="0"/>
              </a:rPr>
              <a:t>“Si no tengo historial familiar de cáncer, no tengo por que preocuparme de me vaya a enfermar de cáncer.”</a:t>
            </a:r>
          </a:p>
          <a:p>
            <a:endParaRPr lang="en-US" altLang="en-US" dirty="0"/>
          </a:p>
        </p:txBody>
      </p:sp>
      <p:sp>
        <p:nvSpPr>
          <p:cNvPr id="26627" name="Title 2">
            <a:extLst>
              <a:ext uri="{FF2B5EF4-FFF2-40B4-BE49-F238E27FC236}">
                <a16:creationId xmlns:a16="http://schemas.microsoft.com/office/drawing/2014/main" id="{330312BA-90A8-4FCE-8D6D-2DB0A2F62216}"/>
              </a:ext>
            </a:extLst>
          </p:cNvPr>
          <p:cNvSpPr>
            <a:spLocks noGrp="1"/>
          </p:cNvSpPr>
          <p:nvPr>
            <p:ph type="title"/>
          </p:nvPr>
        </p:nvSpPr>
        <p:spPr/>
        <p:txBody>
          <a:bodyPr/>
          <a:lstStyle/>
          <a:p>
            <a:pPr algn="ctr"/>
            <a:r>
              <a:rPr lang="en-US" altLang="en-US" sz="6000" dirty="0">
                <a:latin typeface="Trebuchet MS" panose="020B0603020202020204" pitchFamily="34" charset="0"/>
              </a:rPr>
              <a:t>MITO #2</a:t>
            </a:r>
          </a:p>
        </p:txBody>
      </p:sp>
      <p:pic>
        <p:nvPicPr>
          <p:cNvPr id="26628" name="Picture 4">
            <a:extLst>
              <a:ext uri="{FF2B5EF4-FFF2-40B4-BE49-F238E27FC236}">
                <a16:creationId xmlns:a16="http://schemas.microsoft.com/office/drawing/2014/main" id="{AAB07277-135A-4377-B852-7917A576FADB}"/>
              </a:ext>
            </a:extLst>
          </p:cNvPr>
          <p:cNvPicPr>
            <a:picLocks noChangeAspect="1"/>
          </p:cNvPicPr>
          <p:nvPr/>
        </p:nvPicPr>
        <p:blipFill>
          <a:blip r:embed="rId2">
            <a:extLst>
              <a:ext uri="{28A0092B-C50C-407E-A947-70E740481C1C}">
                <a14:useLocalDpi xmlns:a14="http://schemas.microsoft.com/office/drawing/2010/main" val="0"/>
              </a:ext>
            </a:extLst>
          </a:blip>
          <a:srcRect l="18729"/>
          <a:stretch>
            <a:fillRect/>
          </a:stretch>
        </p:blipFill>
        <p:spPr bwMode="auto">
          <a:xfrm>
            <a:off x="1371600" y="3165475"/>
            <a:ext cx="35020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Tu Salud Tras.png">
            <a:extLst>
              <a:ext uri="{FF2B5EF4-FFF2-40B4-BE49-F238E27FC236}">
                <a16:creationId xmlns:a16="http://schemas.microsoft.com/office/drawing/2014/main" id="{35B12712-A868-4ADE-B457-4F25F276A8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C7FE566F-2ACC-42CC-8F5C-62B1EF8A038D}"/>
              </a:ext>
            </a:extLst>
          </p:cNvPr>
          <p:cNvSpPr>
            <a:spLocks noGrp="1"/>
          </p:cNvSpPr>
          <p:nvPr>
            <p:ph type="title"/>
          </p:nvPr>
        </p:nvSpPr>
        <p:spPr>
          <a:xfrm>
            <a:off x="612775" y="228600"/>
            <a:ext cx="8153400" cy="990600"/>
          </a:xfrm>
        </p:spPr>
        <p:txBody>
          <a:bodyPr/>
          <a:lstStyle/>
          <a:p>
            <a:pPr algn="ctr"/>
            <a:r>
              <a:rPr lang="en-US" altLang="en-US" sz="5400" dirty="0">
                <a:solidFill>
                  <a:schemeClr val="bg1"/>
                </a:solidFill>
                <a:latin typeface="Trebuchet MS" panose="020B0603020202020204" pitchFamily="34" charset="0"/>
              </a:rPr>
              <a:t>MITO #2: FALSO</a:t>
            </a:r>
          </a:p>
        </p:txBody>
      </p:sp>
      <p:sp>
        <p:nvSpPr>
          <p:cNvPr id="27651" name="Content Placeholder 3">
            <a:extLst>
              <a:ext uri="{FF2B5EF4-FFF2-40B4-BE49-F238E27FC236}">
                <a16:creationId xmlns:a16="http://schemas.microsoft.com/office/drawing/2014/main" id="{3494A80B-A1EF-455F-A916-F168127B2403}"/>
              </a:ext>
            </a:extLst>
          </p:cNvPr>
          <p:cNvSpPr>
            <a:spLocks noGrp="1"/>
          </p:cNvSpPr>
          <p:nvPr>
            <p:ph sz="quarter" idx="1"/>
          </p:nvPr>
        </p:nvSpPr>
        <p:spPr>
          <a:xfrm>
            <a:off x="612775" y="1600200"/>
            <a:ext cx="8153400" cy="4495800"/>
          </a:xfrm>
        </p:spPr>
        <p:txBody>
          <a:bodyPr/>
          <a:lstStyle/>
          <a:p>
            <a:pPr eaLnBrk="1" hangingPunct="1">
              <a:buFont typeface="Arial" panose="020B0604020202020204" pitchFamily="34" charset="0"/>
              <a:buChar char="•"/>
            </a:pPr>
            <a:r>
              <a:rPr lang="es-419" altLang="en-US" sz="3200" dirty="0">
                <a:solidFill>
                  <a:schemeClr val="bg1"/>
                </a:solidFill>
                <a:latin typeface="Georgia" panose="02040502050405020303" pitchFamily="18" charset="0"/>
              </a:rPr>
              <a:t>Se estima que solo 1 de cada 20 casos de todos los tipos de cáncer realmente se han dado por razones genéticas (familiares).</a:t>
            </a:r>
          </a:p>
          <a:p>
            <a:pPr lvl="1" eaLnBrk="1" hangingPunct="1">
              <a:buFont typeface="Arial" panose="020B0604020202020204" pitchFamily="34" charset="0"/>
              <a:buChar char="•"/>
            </a:pPr>
            <a:r>
              <a:rPr lang="es-419" altLang="en-US" dirty="0">
                <a:solidFill>
                  <a:schemeClr val="bg1"/>
                </a:solidFill>
                <a:latin typeface="Georgia" panose="02040502050405020303" pitchFamily="18" charset="0"/>
              </a:rPr>
              <a:t>Habla con tu doctor sobre tu riesgo de padecer cáncer si algún familiar ha tenido cáncer. </a:t>
            </a:r>
          </a:p>
          <a:p>
            <a:pPr eaLnBrk="1" hangingPunct="1">
              <a:buFont typeface="Arial" panose="020B0604020202020204" pitchFamily="34" charset="0"/>
              <a:buChar char="•"/>
            </a:pPr>
            <a:r>
              <a:rPr lang="es-419" altLang="en-US" sz="3200" dirty="0">
                <a:solidFill>
                  <a:schemeClr val="bg1"/>
                </a:solidFill>
                <a:latin typeface="Georgia" panose="02040502050405020303" pitchFamily="18" charset="0"/>
              </a:rPr>
              <a:t>Mas de 8 de cada 10 mujeres que se detectan con cáncer de mama no tienen un historial familiar de la enfermedad.   </a:t>
            </a:r>
          </a:p>
          <a:p>
            <a:pPr lvl="1" eaLnBrk="1" hangingPunct="1">
              <a:buFont typeface="Arial" panose="020B0604020202020204" pitchFamily="34" charset="0"/>
              <a:buChar char="•"/>
            </a:pPr>
            <a:r>
              <a:rPr lang="es-419" altLang="en-US" dirty="0">
                <a:solidFill>
                  <a:schemeClr val="bg1"/>
                </a:solidFill>
                <a:latin typeface="Georgia" panose="02040502050405020303" pitchFamily="18" charset="0"/>
              </a:rPr>
              <a:t>Así que cuida tu cuerpo y hazte los chequeos recomendados. </a:t>
            </a:r>
          </a:p>
          <a:p>
            <a:endParaRPr lang="en-US" altLang="en-US" dirty="0"/>
          </a:p>
        </p:txBody>
      </p:sp>
      <p:pic>
        <p:nvPicPr>
          <p:cNvPr id="27652" name="Picture 6" descr="Tu Salud Tras.png">
            <a:extLst>
              <a:ext uri="{FF2B5EF4-FFF2-40B4-BE49-F238E27FC236}">
                <a16:creationId xmlns:a16="http://schemas.microsoft.com/office/drawing/2014/main" id="{F8CF630F-8C4A-4D5E-9AB8-1CF16F12B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51AC145-0513-4E63-95E6-206DF7C872C5}"/>
              </a:ext>
            </a:extLst>
          </p:cNvPr>
          <p:cNvSpPr>
            <a:spLocks noGrp="1"/>
          </p:cNvSpPr>
          <p:nvPr>
            <p:ph type="title"/>
          </p:nvPr>
        </p:nvSpPr>
        <p:spPr>
          <a:xfrm>
            <a:off x="612775" y="228600"/>
            <a:ext cx="8153400" cy="990600"/>
          </a:xfrm>
        </p:spPr>
        <p:txBody>
          <a:bodyPr/>
          <a:lstStyle/>
          <a:p>
            <a:pPr algn="ctr"/>
            <a:r>
              <a:rPr lang="es-419" altLang="en-US" sz="6000" dirty="0">
                <a:solidFill>
                  <a:schemeClr val="bg1"/>
                </a:solidFill>
                <a:latin typeface="Trebuchet MS" panose="020B0603020202020204" pitchFamily="34" charset="0"/>
              </a:rPr>
              <a:t>Cáncer de mama</a:t>
            </a:r>
          </a:p>
        </p:txBody>
      </p:sp>
      <p:pic>
        <p:nvPicPr>
          <p:cNvPr id="29699" name="Picture 7" descr="http://www.bestherbalhealth.com/wp-content/uploads/2015/11/Potentially-Warning-Signs-Of-Breast-Cancer-That-No-One-Talks-About-800x503.jpg">
            <a:extLst>
              <a:ext uri="{FF2B5EF4-FFF2-40B4-BE49-F238E27FC236}">
                <a16:creationId xmlns:a16="http://schemas.microsoft.com/office/drawing/2014/main" id="{CBE91C19-B5FD-4D8C-8923-E440DBAAF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950"/>
          <a:stretch>
            <a:fillRect/>
          </a:stretch>
        </p:blipFill>
        <p:spPr bwMode="auto">
          <a:xfrm>
            <a:off x="1295400" y="2133600"/>
            <a:ext cx="71834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Tu Salud Tras.png">
            <a:extLst>
              <a:ext uri="{FF2B5EF4-FFF2-40B4-BE49-F238E27FC236}">
                <a16:creationId xmlns:a16="http://schemas.microsoft.com/office/drawing/2014/main" id="{F025A747-92F5-4C78-80FF-DCC1559B57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D6623EC-E8AC-4BD8-8490-0036AFD48DD5}"/>
              </a:ext>
            </a:extLst>
          </p:cNvPr>
          <p:cNvSpPr>
            <a:spLocks noGrp="1"/>
          </p:cNvSpPr>
          <p:nvPr>
            <p:ph type="title"/>
          </p:nvPr>
        </p:nvSpPr>
        <p:spPr>
          <a:xfrm>
            <a:off x="612775" y="228600"/>
            <a:ext cx="8153400" cy="990600"/>
          </a:xfrm>
        </p:spPr>
        <p:txBody>
          <a:bodyPr/>
          <a:lstStyle/>
          <a:p>
            <a:pPr algn="ctr"/>
            <a:r>
              <a:rPr lang="es-419" altLang="en-US" sz="6000" dirty="0">
                <a:solidFill>
                  <a:schemeClr val="bg1"/>
                </a:solidFill>
                <a:latin typeface="Trebuchet MS" panose="020B0603020202020204" pitchFamily="34" charset="0"/>
              </a:rPr>
              <a:t>Cáncer de mama</a:t>
            </a:r>
          </a:p>
        </p:txBody>
      </p:sp>
      <p:sp>
        <p:nvSpPr>
          <p:cNvPr id="31747" name="Content Placeholder 2">
            <a:extLst>
              <a:ext uri="{FF2B5EF4-FFF2-40B4-BE49-F238E27FC236}">
                <a16:creationId xmlns:a16="http://schemas.microsoft.com/office/drawing/2014/main" id="{B6AEB05A-9466-4FC4-8DAF-8272152383E1}"/>
              </a:ext>
            </a:extLst>
          </p:cNvPr>
          <p:cNvSpPr>
            <a:spLocks noGrp="1"/>
          </p:cNvSpPr>
          <p:nvPr>
            <p:ph sz="quarter" idx="1"/>
          </p:nvPr>
        </p:nvSpPr>
        <p:spPr>
          <a:xfrm>
            <a:off x="228601" y="1600200"/>
            <a:ext cx="4648200" cy="4495800"/>
          </a:xfrm>
        </p:spPr>
        <p:txBody>
          <a:bodyPr/>
          <a:lstStyle/>
          <a:p>
            <a:r>
              <a:rPr lang="es-419" altLang="en-US" sz="3200" dirty="0">
                <a:solidFill>
                  <a:schemeClr val="bg1"/>
                </a:solidFill>
                <a:latin typeface="Georgia" panose="02040502050405020303" pitchFamily="18" charset="0"/>
              </a:rPr>
              <a:t>El cáncer de mama puede comenzar en cualquier parte del pecho. </a:t>
            </a:r>
          </a:p>
          <a:p>
            <a:r>
              <a:rPr lang="es-419" altLang="en-US" sz="3200" dirty="0">
                <a:solidFill>
                  <a:schemeClr val="bg1"/>
                </a:solidFill>
                <a:latin typeface="Georgia" panose="02040502050405020303" pitchFamily="18" charset="0"/>
              </a:rPr>
              <a:t>La obesidad y la falta de actividad física pueden incrementar el riesgo de padecer</a:t>
            </a:r>
          </a:p>
        </p:txBody>
      </p:sp>
      <p:pic>
        <p:nvPicPr>
          <p:cNvPr id="31748" name="Picture 11" descr="Image result for breast cancer obesity">
            <a:extLst>
              <a:ext uri="{FF2B5EF4-FFF2-40B4-BE49-F238E27FC236}">
                <a16:creationId xmlns:a16="http://schemas.microsoft.com/office/drawing/2014/main" id="{B44C73FC-BE9D-4706-BF38-1D9302CD8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43175"/>
            <a:ext cx="3476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Tu Salud Tras.png">
            <a:extLst>
              <a:ext uri="{FF2B5EF4-FFF2-40B4-BE49-F238E27FC236}">
                <a16:creationId xmlns:a16="http://schemas.microsoft.com/office/drawing/2014/main" id="{EBD423B9-7A59-410D-AA25-0F14701123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3A6AA59-A476-4438-9281-21D1FCCF888E}"/>
              </a:ext>
            </a:extLst>
          </p:cNvPr>
          <p:cNvSpPr txBox="1"/>
          <p:nvPr/>
        </p:nvSpPr>
        <p:spPr>
          <a:xfrm>
            <a:off x="533400" y="5562600"/>
            <a:ext cx="7689850" cy="1077218"/>
          </a:xfrm>
          <a:prstGeom prst="rect">
            <a:avLst/>
          </a:prstGeom>
          <a:noFill/>
        </p:spPr>
        <p:txBody>
          <a:bodyPr wrap="square" rtlCol="0">
            <a:spAutoFit/>
          </a:bodyPr>
          <a:lstStyle/>
          <a:p>
            <a:r>
              <a:rPr lang="es-419" altLang="en-US" sz="3200" dirty="0">
                <a:solidFill>
                  <a:schemeClr val="bg1"/>
                </a:solidFill>
                <a:latin typeface="Georgia" panose="02040502050405020303" pitchFamily="18" charset="0"/>
                <a:cs typeface="+mn-cs"/>
              </a:rPr>
              <a:t>cáncer de mama, tanto en mujeres como en hombres. </a:t>
            </a:r>
            <a:endParaRPr lang="es-419" sz="3200" dirty="0">
              <a:solidFill>
                <a:schemeClr val="bg1"/>
              </a:solidFill>
              <a:latin typeface="Georgia" panose="02040502050405020303" pitchFamily="18"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84DA9D7-3D69-429D-A8EF-1A4D9BD17F3F}"/>
              </a:ext>
            </a:extLst>
          </p:cNvPr>
          <p:cNvSpPr>
            <a:spLocks noGrp="1"/>
          </p:cNvSpPr>
          <p:nvPr>
            <p:ph type="title"/>
          </p:nvPr>
        </p:nvSpPr>
        <p:spPr>
          <a:xfrm>
            <a:off x="612775" y="152400"/>
            <a:ext cx="8153400" cy="990600"/>
          </a:xfrm>
          <a:solidFill>
            <a:srgbClr val="376092"/>
          </a:solidFill>
        </p:spPr>
        <p:txBody>
          <a:bodyPr/>
          <a:lstStyle/>
          <a:p>
            <a:pPr algn="ctr"/>
            <a:r>
              <a:rPr lang="es-419" altLang="en-US" dirty="0">
                <a:solidFill>
                  <a:schemeClr val="bg1"/>
                </a:solidFill>
                <a:latin typeface="Trebuchet MS" panose="020B0603020202020204" pitchFamily="34" charset="0"/>
              </a:rPr>
              <a:t>¿Cómo prevenir el cáncer de mama? </a:t>
            </a:r>
          </a:p>
        </p:txBody>
      </p:sp>
      <p:sp>
        <p:nvSpPr>
          <p:cNvPr id="33795" name="Content Placeholder 2">
            <a:extLst>
              <a:ext uri="{FF2B5EF4-FFF2-40B4-BE49-F238E27FC236}">
                <a16:creationId xmlns:a16="http://schemas.microsoft.com/office/drawing/2014/main" id="{A8AD3381-87D2-412D-AB15-E8CD7680F9B3}"/>
              </a:ext>
            </a:extLst>
          </p:cNvPr>
          <p:cNvSpPr>
            <a:spLocks noGrp="1"/>
          </p:cNvSpPr>
          <p:nvPr>
            <p:ph sz="quarter" idx="1"/>
          </p:nvPr>
        </p:nvSpPr>
        <p:spPr>
          <a:xfrm>
            <a:off x="3505200" y="1600200"/>
            <a:ext cx="5486400" cy="4495800"/>
          </a:xfrm>
        </p:spPr>
        <p:txBody>
          <a:bodyPr/>
          <a:lstStyle/>
          <a:p>
            <a:r>
              <a:rPr lang="es-419" altLang="en-US" sz="2800" dirty="0">
                <a:solidFill>
                  <a:schemeClr val="bg1"/>
                </a:solidFill>
                <a:latin typeface="Georgia" panose="02040502050405020303" pitchFamily="18" charset="0"/>
              </a:rPr>
              <a:t>Cómo disminuir el riesgo de cáncer de mama:</a:t>
            </a:r>
          </a:p>
          <a:p>
            <a:pPr lvl="1"/>
            <a:r>
              <a:rPr lang="es-419" altLang="en-US" sz="2400" dirty="0">
                <a:solidFill>
                  <a:schemeClr val="bg1"/>
                </a:solidFill>
                <a:latin typeface="Georgia" panose="02040502050405020303" pitchFamily="18" charset="0"/>
              </a:rPr>
              <a:t>Manteniendo un peso saludable.</a:t>
            </a:r>
          </a:p>
          <a:p>
            <a:pPr lvl="1"/>
            <a:r>
              <a:rPr lang="es-419" altLang="en-US" sz="2400" dirty="0">
                <a:solidFill>
                  <a:schemeClr val="bg1"/>
                </a:solidFill>
                <a:latin typeface="Georgia" panose="02040502050405020303" pitchFamily="18" charset="0"/>
              </a:rPr>
              <a:t>Haciendo actividad física moderada o vigorosa.</a:t>
            </a:r>
          </a:p>
          <a:p>
            <a:pPr lvl="1"/>
            <a:r>
              <a:rPr lang="es-419" altLang="en-US" sz="2400" dirty="0">
                <a:solidFill>
                  <a:schemeClr val="bg1"/>
                </a:solidFill>
                <a:latin typeface="Georgia" panose="02040502050405020303" pitchFamily="18" charset="0"/>
              </a:rPr>
              <a:t>Lactancia materna</a:t>
            </a:r>
          </a:p>
          <a:p>
            <a:r>
              <a:rPr lang="es-419" altLang="en-US" sz="2800" dirty="0">
                <a:solidFill>
                  <a:schemeClr val="bg1"/>
                </a:solidFill>
                <a:latin typeface="Georgia" panose="02040502050405020303" pitchFamily="18" charset="0"/>
              </a:rPr>
              <a:t>Los chequeos de rutina llamados mamografías pueden ayudar a encontrar tumores en las mamas antes de que se hagan graves.</a:t>
            </a:r>
          </a:p>
          <a:p>
            <a:pPr marL="685800" lvl="2" indent="0">
              <a:buFont typeface="Wingdings" panose="05000000000000000000" pitchFamily="2" charset="2"/>
              <a:buNone/>
            </a:pPr>
            <a:endParaRPr lang="en-US" altLang="en-US" dirty="0">
              <a:solidFill>
                <a:schemeClr val="bg1"/>
              </a:solidFill>
              <a:latin typeface="Georgia" panose="02040502050405020303" pitchFamily="18" charset="0"/>
            </a:endParaRPr>
          </a:p>
        </p:txBody>
      </p:sp>
      <p:pic>
        <p:nvPicPr>
          <p:cNvPr id="33796" name="Picture 1">
            <a:extLst>
              <a:ext uri="{FF2B5EF4-FFF2-40B4-BE49-F238E27FC236}">
                <a16:creationId xmlns:a16="http://schemas.microsoft.com/office/drawing/2014/main" id="{7A8F9D76-9A47-4366-880F-1D9F7F6116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19325"/>
            <a:ext cx="2978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Tu Salud Tras.png">
            <a:extLst>
              <a:ext uri="{FF2B5EF4-FFF2-40B4-BE49-F238E27FC236}">
                <a16:creationId xmlns:a16="http://schemas.microsoft.com/office/drawing/2014/main" id="{3D7CFBF8-470E-4D93-A08C-FC6E0127D6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2658C01-1EE0-4433-BB00-E4B71C7F96E8}"/>
              </a:ext>
            </a:extLst>
          </p:cNvPr>
          <p:cNvSpPr>
            <a:spLocks noGrp="1"/>
          </p:cNvSpPr>
          <p:nvPr>
            <p:ph type="title"/>
          </p:nvPr>
        </p:nvSpPr>
        <p:spPr>
          <a:xfrm>
            <a:off x="612775" y="152400"/>
            <a:ext cx="8153400" cy="990600"/>
          </a:xfrm>
        </p:spPr>
        <p:txBody>
          <a:bodyPr/>
          <a:lstStyle/>
          <a:p>
            <a:pPr algn="ctr"/>
            <a:r>
              <a:rPr lang="es-419" altLang="en-US" dirty="0">
                <a:solidFill>
                  <a:schemeClr val="bg1"/>
                </a:solidFill>
                <a:latin typeface="Trebuchet MS" panose="020B0603020202020204" pitchFamily="34" charset="0"/>
              </a:rPr>
              <a:t>Chequeos para cáncer de mama</a:t>
            </a:r>
          </a:p>
        </p:txBody>
      </p:sp>
      <p:sp>
        <p:nvSpPr>
          <p:cNvPr id="35843" name="Content Placeholder 2">
            <a:extLst>
              <a:ext uri="{FF2B5EF4-FFF2-40B4-BE49-F238E27FC236}">
                <a16:creationId xmlns:a16="http://schemas.microsoft.com/office/drawing/2014/main" id="{28599BD4-A062-495A-A4AC-72F7B01352CF}"/>
              </a:ext>
            </a:extLst>
          </p:cNvPr>
          <p:cNvSpPr>
            <a:spLocks noGrp="1"/>
          </p:cNvSpPr>
          <p:nvPr>
            <p:ph sz="quarter" idx="1"/>
          </p:nvPr>
        </p:nvSpPr>
        <p:spPr>
          <a:xfrm>
            <a:off x="612775" y="1600200"/>
            <a:ext cx="4076700" cy="4800600"/>
          </a:xfrm>
        </p:spPr>
        <p:txBody>
          <a:bodyPr/>
          <a:lstStyle/>
          <a:p>
            <a:r>
              <a:rPr lang="es-419" altLang="en-US" dirty="0">
                <a:solidFill>
                  <a:schemeClr val="bg1"/>
                </a:solidFill>
                <a:latin typeface="Georgia" panose="02040502050405020303" pitchFamily="18" charset="0"/>
              </a:rPr>
              <a:t>Los chequeos de detección de cáncer de mama son</a:t>
            </a:r>
            <a:r>
              <a:rPr lang="en-US" altLang="en-US" dirty="0">
                <a:solidFill>
                  <a:schemeClr val="bg1"/>
                </a:solidFill>
                <a:latin typeface="Georgia" panose="02040502050405020303" pitchFamily="18" charset="0"/>
              </a:rPr>
              <a:t>:</a:t>
            </a:r>
          </a:p>
          <a:p>
            <a:pPr lvl="1"/>
            <a:r>
              <a:rPr lang="es-419" altLang="en-US" dirty="0">
                <a:solidFill>
                  <a:schemeClr val="bg1"/>
                </a:solidFill>
                <a:latin typeface="Georgia" panose="02040502050405020303" pitchFamily="18" charset="0"/>
              </a:rPr>
              <a:t>Exámenes clínicos de mama cada 1-3 años, a partir de los 25 años de edad.</a:t>
            </a:r>
          </a:p>
          <a:p>
            <a:pPr lvl="1"/>
            <a:r>
              <a:rPr lang="es-419" altLang="en-US" dirty="0">
                <a:solidFill>
                  <a:schemeClr val="bg1"/>
                </a:solidFill>
                <a:latin typeface="Georgia" panose="02040502050405020303" pitchFamily="18" charset="0"/>
              </a:rPr>
              <a:t>Exámenes clínicos de mama y mamografías a partir de los 40 años de edad</a:t>
            </a:r>
            <a:r>
              <a:rPr lang="en-US" altLang="en-US" dirty="0">
                <a:solidFill>
                  <a:schemeClr val="bg1"/>
                </a:solidFill>
                <a:latin typeface="Georgia" panose="02040502050405020303" pitchFamily="18" charset="0"/>
              </a:rPr>
              <a:t>. </a:t>
            </a:r>
          </a:p>
        </p:txBody>
      </p:sp>
      <p:pic>
        <p:nvPicPr>
          <p:cNvPr id="35844" name="Picture 4" descr="http://www.imaginis.com/files/media/transfer/img/breasthealth/CBE.gif">
            <a:extLst>
              <a:ext uri="{FF2B5EF4-FFF2-40B4-BE49-F238E27FC236}">
                <a16:creationId xmlns:a16="http://schemas.microsoft.com/office/drawing/2014/main" id="{3B42A471-E298-48B1-A301-C6A8D8860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13000"/>
            <a:ext cx="36576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Tu Salud Tras.png">
            <a:extLst>
              <a:ext uri="{FF2B5EF4-FFF2-40B4-BE49-F238E27FC236}">
                <a16:creationId xmlns:a16="http://schemas.microsoft.com/office/drawing/2014/main" id="{0FE2A815-E0C8-423E-9E56-252731D20E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077C0EB-2A90-46FD-A9CF-D17065B349C7}"/>
              </a:ext>
            </a:extLst>
          </p:cNvPr>
          <p:cNvSpPr>
            <a:spLocks noGrp="1"/>
          </p:cNvSpPr>
          <p:nvPr>
            <p:ph type="title"/>
          </p:nvPr>
        </p:nvSpPr>
        <p:spPr>
          <a:xfrm>
            <a:off x="612775" y="228600"/>
            <a:ext cx="8153400" cy="990600"/>
          </a:xfrm>
        </p:spPr>
        <p:txBody>
          <a:bodyPr/>
          <a:lstStyle/>
          <a:p>
            <a:pPr algn="ctr"/>
            <a:r>
              <a:rPr lang="es-419" altLang="en-US" sz="4100" dirty="0">
                <a:solidFill>
                  <a:schemeClr val="bg1"/>
                </a:solidFill>
                <a:latin typeface="Trebuchet MS" panose="020B0603020202020204" pitchFamily="34" charset="0"/>
              </a:rPr>
              <a:t>Autoexploración de cáncer de mama</a:t>
            </a:r>
          </a:p>
        </p:txBody>
      </p:sp>
      <p:sp>
        <p:nvSpPr>
          <p:cNvPr id="37891" name="Content Placeholder 2">
            <a:extLst>
              <a:ext uri="{FF2B5EF4-FFF2-40B4-BE49-F238E27FC236}">
                <a16:creationId xmlns:a16="http://schemas.microsoft.com/office/drawing/2014/main" id="{17E2BEBD-D3B6-4411-8953-11092E7D0A8A}"/>
              </a:ext>
            </a:extLst>
          </p:cNvPr>
          <p:cNvSpPr>
            <a:spLocks noGrp="1"/>
          </p:cNvSpPr>
          <p:nvPr>
            <p:ph sz="quarter" idx="1"/>
          </p:nvPr>
        </p:nvSpPr>
        <p:spPr>
          <a:xfrm>
            <a:off x="381000" y="1600200"/>
            <a:ext cx="4495799" cy="4495800"/>
          </a:xfrm>
        </p:spPr>
        <p:txBody>
          <a:bodyPr/>
          <a:lstStyle/>
          <a:p>
            <a:r>
              <a:rPr lang="es-419" altLang="en-US" dirty="0">
                <a:solidFill>
                  <a:schemeClr val="bg1"/>
                </a:solidFill>
                <a:latin typeface="Georgia" panose="02040502050405020303" pitchFamily="18" charset="0"/>
              </a:rPr>
              <a:t>Debemos estar familiarizados con nuestros pechos para poder identificar cuando ocurre un cambio. </a:t>
            </a:r>
          </a:p>
          <a:p>
            <a:r>
              <a:rPr lang="es-419" altLang="en-US" dirty="0">
                <a:solidFill>
                  <a:schemeClr val="bg1"/>
                </a:solidFill>
                <a:latin typeface="Georgia" panose="02040502050405020303" pitchFamily="18" charset="0"/>
              </a:rPr>
              <a:t>Las mujeres adultas, de todas las edades, deberían realizarse una autoexploración al menos una vez al mes.</a:t>
            </a:r>
          </a:p>
        </p:txBody>
      </p:sp>
      <p:pic>
        <p:nvPicPr>
          <p:cNvPr id="37892" name="Picture 6" descr="Tu Salud Tras.png">
            <a:extLst>
              <a:ext uri="{FF2B5EF4-FFF2-40B4-BE49-F238E27FC236}">
                <a16:creationId xmlns:a16="http://schemas.microsoft.com/office/drawing/2014/main" id="{D5C4A4E9-5223-468E-8A06-9028ACBBD8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Image result for breast cancer self screenings">
            <a:extLst>
              <a:ext uri="{FF2B5EF4-FFF2-40B4-BE49-F238E27FC236}">
                <a16:creationId xmlns:a16="http://schemas.microsoft.com/office/drawing/2014/main" id="{06FA35EF-1D3F-4085-92A9-ACB9383F2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60563"/>
            <a:ext cx="30099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9E1E997-B665-4116-BD7C-0CF267843725}"/>
              </a:ext>
            </a:extLst>
          </p:cNvPr>
          <p:cNvSpPr>
            <a:spLocks noGrp="1"/>
          </p:cNvSpPr>
          <p:nvPr>
            <p:ph type="title"/>
          </p:nvPr>
        </p:nvSpPr>
        <p:spPr/>
        <p:txBody>
          <a:bodyPr/>
          <a:lstStyle/>
          <a:p>
            <a:pPr algn="ctr" eaLnBrk="1" hangingPunct="1"/>
            <a:r>
              <a:rPr lang="en-US" altLang="en-US" sz="5400" dirty="0">
                <a:solidFill>
                  <a:schemeClr val="bg1"/>
                </a:solidFill>
                <a:latin typeface="Trebuchet MS" panose="020B0603020202020204" pitchFamily="34" charset="0"/>
              </a:rPr>
              <a:t>MITOS</a:t>
            </a:r>
          </a:p>
        </p:txBody>
      </p:sp>
      <p:pic>
        <p:nvPicPr>
          <p:cNvPr id="39939" name="Picture 3" descr="Tu Salud Tras.png">
            <a:extLst>
              <a:ext uri="{FF2B5EF4-FFF2-40B4-BE49-F238E27FC236}">
                <a16:creationId xmlns:a16="http://schemas.microsoft.com/office/drawing/2014/main" id="{B3FACA5D-74BF-4973-9A40-1EA516DF85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Placeholder 2">
            <a:extLst>
              <a:ext uri="{FF2B5EF4-FFF2-40B4-BE49-F238E27FC236}">
                <a16:creationId xmlns:a16="http://schemas.microsoft.com/office/drawing/2014/main" id="{C5EEF0A4-1DAF-47FB-B3A8-3D0F9FAEDFDC}"/>
              </a:ext>
            </a:extLst>
          </p:cNvPr>
          <p:cNvSpPr txBox="1">
            <a:spLocks/>
          </p:cNvSpPr>
          <p:nvPr/>
        </p:nvSpPr>
        <p:spPr bwMode="auto">
          <a:xfrm>
            <a:off x="381000" y="2743200"/>
            <a:ext cx="8113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00B0F0"/>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buNone/>
            </a:pPr>
            <a:r>
              <a:rPr lang="es-DO" altLang="en-US" sz="4000" dirty="0">
                <a:solidFill>
                  <a:schemeClr val="bg1"/>
                </a:solidFill>
                <a:latin typeface="Georgia" panose="02040502050405020303" pitchFamily="18" charset="0"/>
              </a:rPr>
              <a:t>Las siguientes afirmaciones comúnmente se creen como ciertas pero en realidad son falsas.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1986" name="Text Placeholder 3">
            <a:extLst>
              <a:ext uri="{FF2B5EF4-FFF2-40B4-BE49-F238E27FC236}">
                <a16:creationId xmlns:a16="http://schemas.microsoft.com/office/drawing/2014/main" id="{D17DE783-F6F8-4B78-AF95-4F7E9F218D5A}"/>
              </a:ext>
            </a:extLst>
          </p:cNvPr>
          <p:cNvSpPr>
            <a:spLocks noGrp="1"/>
          </p:cNvSpPr>
          <p:nvPr>
            <p:ph type="body" idx="1"/>
          </p:nvPr>
        </p:nvSpPr>
        <p:spPr>
          <a:xfrm>
            <a:off x="5257800" y="3581400"/>
            <a:ext cx="3236913" cy="1673225"/>
          </a:xfrm>
        </p:spPr>
        <p:txBody>
          <a:bodyPr/>
          <a:lstStyle/>
          <a:p>
            <a:pPr algn="ctr"/>
            <a:r>
              <a:rPr lang="es-419" altLang="en-US" sz="3200" dirty="0">
                <a:solidFill>
                  <a:schemeClr val="bg1"/>
                </a:solidFill>
                <a:latin typeface="Georgia" panose="02040502050405020303" pitchFamily="18" charset="0"/>
              </a:rPr>
              <a:t>“Si tuviera cáncer de mama lo sabría, lo sentiría. ”</a:t>
            </a:r>
          </a:p>
        </p:txBody>
      </p:sp>
      <p:sp>
        <p:nvSpPr>
          <p:cNvPr id="41987" name="Title 1">
            <a:extLst>
              <a:ext uri="{FF2B5EF4-FFF2-40B4-BE49-F238E27FC236}">
                <a16:creationId xmlns:a16="http://schemas.microsoft.com/office/drawing/2014/main" id="{B7A950B5-8BC1-4327-9E36-51E9290B62F7}"/>
              </a:ext>
            </a:extLst>
          </p:cNvPr>
          <p:cNvSpPr>
            <a:spLocks noGrp="1"/>
          </p:cNvSpPr>
          <p:nvPr>
            <p:ph type="title"/>
          </p:nvPr>
        </p:nvSpPr>
        <p:spPr/>
        <p:txBody>
          <a:bodyPr/>
          <a:lstStyle/>
          <a:p>
            <a:pPr algn="ctr"/>
            <a:r>
              <a:rPr lang="en-US" altLang="en-US" sz="6000" dirty="0">
                <a:solidFill>
                  <a:schemeClr val="bg1"/>
                </a:solidFill>
                <a:latin typeface="Trebuchet MS" panose="020B0603020202020204" pitchFamily="34" charset="0"/>
              </a:rPr>
              <a:t>MITO #3</a:t>
            </a:r>
          </a:p>
        </p:txBody>
      </p:sp>
      <p:pic>
        <p:nvPicPr>
          <p:cNvPr id="41988" name="Picture 20" descr="Picture2.png">
            <a:extLst>
              <a:ext uri="{FF2B5EF4-FFF2-40B4-BE49-F238E27FC236}">
                <a16:creationId xmlns:a16="http://schemas.microsoft.com/office/drawing/2014/main" id="{26725BF0-CCEE-41F4-A3E8-40051B43D405}"/>
              </a:ext>
            </a:extLst>
          </p:cNvPr>
          <p:cNvPicPr>
            <a:picLocks noChangeAspect="1"/>
          </p:cNvPicPr>
          <p:nvPr/>
        </p:nvPicPr>
        <p:blipFill>
          <a:blip r:embed="rId3">
            <a:extLst>
              <a:ext uri="{28A0092B-C50C-407E-A947-70E740481C1C}">
                <a14:useLocalDpi xmlns:a14="http://schemas.microsoft.com/office/drawing/2010/main" val="0"/>
              </a:ext>
            </a:extLst>
          </a:blip>
          <a:srcRect l="38699" t="21053" r="10947"/>
          <a:stretch>
            <a:fillRect/>
          </a:stretch>
        </p:blipFill>
        <p:spPr bwMode="auto">
          <a:xfrm>
            <a:off x="1828800" y="2971800"/>
            <a:ext cx="26273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Tu Salud Tras.png">
            <a:extLst>
              <a:ext uri="{FF2B5EF4-FFF2-40B4-BE49-F238E27FC236}">
                <a16:creationId xmlns:a16="http://schemas.microsoft.com/office/drawing/2014/main" id="{79EDAB1E-7351-415F-97FE-1A1B5DF213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E6BA5B53-7DF4-4E7C-9F7B-1D61499048CC}"/>
              </a:ext>
            </a:extLst>
          </p:cNvPr>
          <p:cNvSpPr>
            <a:spLocks noGrp="1"/>
          </p:cNvSpPr>
          <p:nvPr>
            <p:ph type="title"/>
          </p:nvPr>
        </p:nvSpPr>
        <p:spPr>
          <a:xfrm>
            <a:off x="612775" y="228600"/>
            <a:ext cx="8153400" cy="990600"/>
          </a:xfrm>
        </p:spPr>
        <p:txBody>
          <a:bodyPr/>
          <a:lstStyle/>
          <a:p>
            <a:pPr algn="ctr"/>
            <a:r>
              <a:rPr lang="en-US" altLang="en-US" dirty="0">
                <a:solidFill>
                  <a:schemeClr val="bg1"/>
                </a:solidFill>
                <a:latin typeface="Trebuchet MS" panose="020B0603020202020204" pitchFamily="34" charset="0"/>
              </a:rPr>
              <a:t>MITO #3: FALSO</a:t>
            </a:r>
            <a:endParaRPr lang="en-US" altLang="en-US" dirty="0"/>
          </a:p>
        </p:txBody>
      </p:sp>
      <p:sp>
        <p:nvSpPr>
          <p:cNvPr id="44035" name="Content Placeholder 4">
            <a:extLst>
              <a:ext uri="{FF2B5EF4-FFF2-40B4-BE49-F238E27FC236}">
                <a16:creationId xmlns:a16="http://schemas.microsoft.com/office/drawing/2014/main" id="{A04D99F9-232B-4BBE-A824-31A0E2B2B8F7}"/>
              </a:ext>
            </a:extLst>
          </p:cNvPr>
          <p:cNvSpPr>
            <a:spLocks noGrp="1"/>
          </p:cNvSpPr>
          <p:nvPr>
            <p:ph sz="quarter" idx="1"/>
          </p:nvPr>
        </p:nvSpPr>
        <p:spPr>
          <a:xfrm>
            <a:off x="612775" y="1600200"/>
            <a:ext cx="8153400" cy="4495800"/>
          </a:xfrm>
        </p:spPr>
        <p:txBody>
          <a:bodyPr/>
          <a:lstStyle/>
          <a:p>
            <a:r>
              <a:rPr lang="es-419" altLang="en-US" dirty="0">
                <a:solidFill>
                  <a:schemeClr val="bg1"/>
                </a:solidFill>
                <a:latin typeface="Georgia" panose="02040502050405020303" pitchFamily="18" charset="0"/>
              </a:rPr>
              <a:t>Con frecuencia no se tienen síntomas de cáncer de mama pero, en ocasiones, una persona puede descubrir un problema en su pecho por si misma.  </a:t>
            </a:r>
          </a:p>
          <a:p>
            <a:r>
              <a:rPr lang="es-419" altLang="en-US" dirty="0">
                <a:solidFill>
                  <a:schemeClr val="bg1"/>
                </a:solidFill>
                <a:latin typeface="Georgia" panose="02040502050405020303" pitchFamily="18" charset="0"/>
              </a:rPr>
              <a:t>Signos y síntomas para estar alerta:</a:t>
            </a:r>
          </a:p>
          <a:p>
            <a:pPr lvl="1"/>
            <a:r>
              <a:rPr lang="es-419" altLang="en-US" dirty="0">
                <a:solidFill>
                  <a:schemeClr val="bg1"/>
                </a:solidFill>
                <a:latin typeface="Georgia" panose="02040502050405020303" pitchFamily="18" charset="0"/>
              </a:rPr>
              <a:t>Un bulto en la mama que no duele.</a:t>
            </a:r>
          </a:p>
          <a:p>
            <a:pPr lvl="1"/>
            <a:r>
              <a:rPr lang="es-419" altLang="en-US" dirty="0">
                <a:solidFill>
                  <a:schemeClr val="bg1"/>
                </a:solidFill>
                <a:latin typeface="Georgia" panose="02040502050405020303" pitchFamily="18" charset="0"/>
              </a:rPr>
              <a:t>Cambios en la forma o tamaño de las mamas. </a:t>
            </a:r>
          </a:p>
          <a:p>
            <a:pPr lvl="1"/>
            <a:r>
              <a:rPr lang="es-419" altLang="en-US" dirty="0">
                <a:solidFill>
                  <a:schemeClr val="bg1"/>
                </a:solidFill>
                <a:latin typeface="Georgia" panose="02040502050405020303" pitchFamily="18" charset="0"/>
              </a:rPr>
              <a:t>Inflamación en la axila.</a:t>
            </a:r>
          </a:p>
          <a:p>
            <a:pPr lvl="1"/>
            <a:r>
              <a:rPr lang="es-419" altLang="en-US" dirty="0">
                <a:solidFill>
                  <a:schemeClr val="bg1"/>
                </a:solidFill>
                <a:latin typeface="Georgia" panose="02040502050405020303" pitchFamily="18" charset="0"/>
              </a:rPr>
              <a:t>Cambios en el pezón o secreciones.</a:t>
            </a:r>
          </a:p>
          <a:p>
            <a:pPr lvl="1"/>
            <a:r>
              <a:rPr lang="es-419" altLang="en-US" dirty="0">
                <a:solidFill>
                  <a:schemeClr val="bg1"/>
                </a:solidFill>
                <a:latin typeface="Georgia" panose="02040502050405020303" pitchFamily="18" charset="0"/>
              </a:rPr>
              <a:t>Dolor en los senos</a:t>
            </a:r>
          </a:p>
        </p:txBody>
      </p:sp>
      <p:pic>
        <p:nvPicPr>
          <p:cNvPr id="44036" name="Picture 6" descr="Tu Salud Tras.png">
            <a:extLst>
              <a:ext uri="{FF2B5EF4-FFF2-40B4-BE49-F238E27FC236}">
                <a16:creationId xmlns:a16="http://schemas.microsoft.com/office/drawing/2014/main" id="{62DCE2BA-AFEB-4B20-A07B-B8D4D9EE59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useBgFill="1">
        <p:nvSpPr>
          <p:cNvPr id="11266" name="Rectangle 2">
            <a:extLst>
              <a:ext uri="{FF2B5EF4-FFF2-40B4-BE49-F238E27FC236}">
                <a16:creationId xmlns:a16="http://schemas.microsoft.com/office/drawing/2014/main" id="{49228D0C-0F24-4E37-9B97-53E7DB595FA4}"/>
              </a:ext>
            </a:extLst>
          </p:cNvPr>
          <p:cNvSpPr>
            <a:spLocks noGrp="1"/>
          </p:cNvSpPr>
          <p:nvPr>
            <p:ph type="title"/>
          </p:nvPr>
        </p:nvSpPr>
        <p:spPr/>
        <p:txBody>
          <a:bodyPr/>
          <a:lstStyle/>
          <a:p>
            <a:pPr algn="ctr"/>
            <a:r>
              <a:rPr lang="es-419" altLang="en-US" dirty="0">
                <a:solidFill>
                  <a:schemeClr val="bg1"/>
                </a:solidFill>
                <a:latin typeface="Trebuchet MS" panose="020B0603020202020204" pitchFamily="34" charset="0"/>
              </a:rPr>
              <a:t>¿Qué es el cáncer?</a:t>
            </a:r>
          </a:p>
        </p:txBody>
      </p:sp>
      <p:sp>
        <p:nvSpPr>
          <p:cNvPr id="11267" name="Rectangle 3">
            <a:extLst>
              <a:ext uri="{FF2B5EF4-FFF2-40B4-BE49-F238E27FC236}">
                <a16:creationId xmlns:a16="http://schemas.microsoft.com/office/drawing/2014/main" id="{F0FB5562-EE4C-44E9-BF02-FDC7FAA5C013}"/>
              </a:ext>
            </a:extLst>
          </p:cNvPr>
          <p:cNvSpPr>
            <a:spLocks noGrp="1"/>
          </p:cNvSpPr>
          <p:nvPr>
            <p:ph type="body" idx="1"/>
          </p:nvPr>
        </p:nvSpPr>
        <p:spPr>
          <a:xfrm>
            <a:off x="381000" y="1600200"/>
            <a:ext cx="8382000" cy="4525963"/>
          </a:xfrm>
        </p:spPr>
        <p:txBody>
          <a:bodyPr/>
          <a:lstStyle/>
          <a:p>
            <a:r>
              <a:rPr lang="es-419" altLang="en-US" dirty="0">
                <a:solidFill>
                  <a:schemeClr val="bg1"/>
                </a:solidFill>
                <a:latin typeface="Georgia" panose="02040502050405020303" pitchFamily="18" charset="0"/>
              </a:rPr>
              <a:t>El cuerpo está compuesto de células las cuales, usualmente, se dividen y multiplican de manera controlada y ordenada.  </a:t>
            </a:r>
          </a:p>
          <a:p>
            <a:r>
              <a:rPr lang="es-419" altLang="en-US" dirty="0">
                <a:solidFill>
                  <a:schemeClr val="bg1"/>
                </a:solidFill>
                <a:latin typeface="Georgia" panose="02040502050405020303" pitchFamily="18" charset="0"/>
              </a:rPr>
              <a:t>Las células de cáncer son anormales, ya que se dividen y multiplican rápidamente de manera descontrolada. </a:t>
            </a:r>
          </a:p>
        </p:txBody>
      </p:sp>
      <p:pic>
        <p:nvPicPr>
          <p:cNvPr id="11268" name="Picture 3">
            <a:extLst>
              <a:ext uri="{FF2B5EF4-FFF2-40B4-BE49-F238E27FC236}">
                <a16:creationId xmlns:a16="http://schemas.microsoft.com/office/drawing/2014/main" id="{AE2D98CF-C287-41CD-A98D-84A1BBC2E4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4495800"/>
            <a:ext cx="4286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Tu Salud Tras.png">
            <a:extLst>
              <a:ext uri="{FF2B5EF4-FFF2-40B4-BE49-F238E27FC236}">
                <a16:creationId xmlns:a16="http://schemas.microsoft.com/office/drawing/2014/main" id="{6A94FE66-ACB0-4C3F-9E11-2F2A93D6EE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6082" name="Text Placeholder 3">
            <a:extLst>
              <a:ext uri="{FF2B5EF4-FFF2-40B4-BE49-F238E27FC236}">
                <a16:creationId xmlns:a16="http://schemas.microsoft.com/office/drawing/2014/main" id="{CB3A8656-32DA-4413-AE4F-2DD1CC08097E}"/>
              </a:ext>
            </a:extLst>
          </p:cNvPr>
          <p:cNvSpPr>
            <a:spLocks noGrp="1"/>
          </p:cNvSpPr>
          <p:nvPr>
            <p:ph type="body" idx="1"/>
          </p:nvPr>
        </p:nvSpPr>
        <p:spPr>
          <a:xfrm>
            <a:off x="5181600" y="3810000"/>
            <a:ext cx="3624263" cy="1673225"/>
          </a:xfrm>
        </p:spPr>
        <p:txBody>
          <a:bodyPr/>
          <a:lstStyle/>
          <a:p>
            <a:pPr algn="ctr"/>
            <a:r>
              <a:rPr lang="es-419" altLang="en-US" sz="3200" dirty="0">
                <a:solidFill>
                  <a:schemeClr val="bg1"/>
                </a:solidFill>
                <a:latin typeface="Georgia" panose="02040502050405020303" pitchFamily="18" charset="0"/>
              </a:rPr>
              <a:t>“Las mamografías causan cáncer.” </a:t>
            </a:r>
          </a:p>
        </p:txBody>
      </p:sp>
      <p:sp>
        <p:nvSpPr>
          <p:cNvPr id="46083" name="Title 1">
            <a:extLst>
              <a:ext uri="{FF2B5EF4-FFF2-40B4-BE49-F238E27FC236}">
                <a16:creationId xmlns:a16="http://schemas.microsoft.com/office/drawing/2014/main" id="{DC66B19B-45E7-4401-845C-B2A8726059AF}"/>
              </a:ext>
            </a:extLst>
          </p:cNvPr>
          <p:cNvSpPr>
            <a:spLocks noGrp="1"/>
          </p:cNvSpPr>
          <p:nvPr>
            <p:ph type="title"/>
          </p:nvPr>
        </p:nvSpPr>
        <p:spPr/>
        <p:txBody>
          <a:bodyPr/>
          <a:lstStyle/>
          <a:p>
            <a:pPr algn="ctr"/>
            <a:r>
              <a:rPr lang="en-US" altLang="en-US" sz="6000" dirty="0">
                <a:solidFill>
                  <a:schemeClr val="bg1"/>
                </a:solidFill>
                <a:latin typeface="Trebuchet MS" panose="020B0603020202020204" pitchFamily="34" charset="0"/>
              </a:rPr>
              <a:t>MITO #4</a:t>
            </a:r>
          </a:p>
        </p:txBody>
      </p:sp>
      <p:pic>
        <p:nvPicPr>
          <p:cNvPr id="46084" name="Picture 2" descr="http://blogs.scientificamerican.com/cross-check/files/2014/02/1280px-Woman_receives_mammogram.jpg">
            <a:extLst>
              <a:ext uri="{FF2B5EF4-FFF2-40B4-BE49-F238E27FC236}">
                <a16:creationId xmlns:a16="http://schemas.microsoft.com/office/drawing/2014/main" id="{2E51FDDD-7FF8-419F-9DF9-BEA9CC3A2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3048000"/>
            <a:ext cx="3505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Tu Salud Tras.png">
            <a:extLst>
              <a:ext uri="{FF2B5EF4-FFF2-40B4-BE49-F238E27FC236}">
                <a16:creationId xmlns:a16="http://schemas.microsoft.com/office/drawing/2014/main" id="{3110331D-04F6-4975-A3A7-2361305281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id="{0871DC98-C701-4694-ABAB-A52F21079132}"/>
              </a:ext>
            </a:extLst>
          </p:cNvPr>
          <p:cNvSpPr>
            <a:spLocks noGrp="1"/>
          </p:cNvSpPr>
          <p:nvPr>
            <p:ph type="title"/>
          </p:nvPr>
        </p:nvSpPr>
        <p:spPr>
          <a:xfrm>
            <a:off x="612775" y="228600"/>
            <a:ext cx="8153400" cy="990600"/>
          </a:xfrm>
        </p:spPr>
        <p:txBody>
          <a:bodyPr/>
          <a:lstStyle/>
          <a:p>
            <a:pPr algn="ctr"/>
            <a:r>
              <a:rPr lang="en-US" altLang="en-US" dirty="0">
                <a:solidFill>
                  <a:schemeClr val="bg1"/>
                </a:solidFill>
                <a:latin typeface="Trebuchet MS" panose="020B0603020202020204" pitchFamily="34" charset="0"/>
              </a:rPr>
              <a:t>MITO #4: FALSO</a:t>
            </a:r>
          </a:p>
        </p:txBody>
      </p:sp>
      <p:sp>
        <p:nvSpPr>
          <p:cNvPr id="48131" name="Content Placeholder 4">
            <a:extLst>
              <a:ext uri="{FF2B5EF4-FFF2-40B4-BE49-F238E27FC236}">
                <a16:creationId xmlns:a16="http://schemas.microsoft.com/office/drawing/2014/main" id="{BB3E9541-09B3-4856-BF14-29E2B0060190}"/>
              </a:ext>
            </a:extLst>
          </p:cNvPr>
          <p:cNvSpPr>
            <a:spLocks noGrp="1"/>
          </p:cNvSpPr>
          <p:nvPr>
            <p:ph sz="quarter" idx="1"/>
          </p:nvPr>
        </p:nvSpPr>
        <p:spPr>
          <a:xfrm>
            <a:off x="612775" y="1600200"/>
            <a:ext cx="8153400" cy="4495800"/>
          </a:xfrm>
        </p:spPr>
        <p:txBody>
          <a:bodyPr/>
          <a:lstStyle/>
          <a:p>
            <a:r>
              <a:rPr lang="es-419" altLang="en-US" sz="3200" dirty="0">
                <a:solidFill>
                  <a:schemeClr val="bg1"/>
                </a:solidFill>
                <a:latin typeface="Georgia" panose="02040502050405020303" pitchFamily="18" charset="0"/>
              </a:rPr>
              <a:t>Las mamografías requieren dosis de radiación muy pequeñas. </a:t>
            </a:r>
          </a:p>
          <a:p>
            <a:pPr lvl="1"/>
            <a:r>
              <a:rPr lang="es-419" altLang="en-US" dirty="0">
                <a:solidFill>
                  <a:schemeClr val="bg1"/>
                </a:solidFill>
                <a:latin typeface="Georgia" panose="02040502050405020303" pitchFamily="18" charset="0"/>
              </a:rPr>
              <a:t>Si el cáncer esta presente, podría detectarse en una etapa temprana. </a:t>
            </a:r>
          </a:p>
          <a:p>
            <a:pPr lvl="1"/>
            <a:r>
              <a:rPr lang="es-419" altLang="en-US" dirty="0">
                <a:solidFill>
                  <a:schemeClr val="bg1"/>
                </a:solidFill>
                <a:latin typeface="Georgia" panose="02040502050405020303" pitchFamily="18" charset="0"/>
              </a:rPr>
              <a:t>Los beneficios de las mamografías son mayores que los riesgos. </a:t>
            </a:r>
          </a:p>
        </p:txBody>
      </p:sp>
      <p:pic>
        <p:nvPicPr>
          <p:cNvPr id="48132" name="Picture 6" descr="Tu Salud Tras.png">
            <a:extLst>
              <a:ext uri="{FF2B5EF4-FFF2-40B4-BE49-F238E27FC236}">
                <a16:creationId xmlns:a16="http://schemas.microsoft.com/office/drawing/2014/main" id="{B09A2B38-555F-4098-B843-C9C8D6A9C5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5FA177F-0C99-4E4A-96EF-34CB4D7CC7D4}"/>
              </a:ext>
            </a:extLst>
          </p:cNvPr>
          <p:cNvSpPr>
            <a:spLocks noGrp="1"/>
          </p:cNvSpPr>
          <p:nvPr>
            <p:ph type="title"/>
          </p:nvPr>
        </p:nvSpPr>
        <p:spPr/>
        <p:txBody>
          <a:bodyPr/>
          <a:lstStyle/>
          <a:p>
            <a:pPr algn="ctr"/>
            <a:r>
              <a:rPr lang="es-DO" altLang="en-US" sz="6000" dirty="0">
                <a:solidFill>
                  <a:schemeClr val="bg1"/>
                </a:solidFill>
                <a:latin typeface="Trebuchet MS" panose="020B0603020202020204" pitchFamily="34" charset="0"/>
              </a:rPr>
              <a:t>Cáncer de colon</a:t>
            </a:r>
            <a:endParaRPr lang="en-US" altLang="en-US" sz="6000" dirty="0">
              <a:solidFill>
                <a:schemeClr val="bg1"/>
              </a:solidFill>
              <a:latin typeface="Trebuchet MS" panose="020B0603020202020204" pitchFamily="34" charset="0"/>
            </a:endParaRPr>
          </a:p>
        </p:txBody>
      </p:sp>
      <p:pic>
        <p:nvPicPr>
          <p:cNvPr id="50179" name="Picture 5" descr="http://hopethroughgrace.org/wp-content/uploads/2010/08/colon-cancer-symptoms.jpg">
            <a:extLst>
              <a:ext uri="{FF2B5EF4-FFF2-40B4-BE49-F238E27FC236}">
                <a16:creationId xmlns:a16="http://schemas.microsoft.com/office/drawing/2014/main" id="{2B769E61-F4F4-4234-BDA9-6086C4DBC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133600"/>
            <a:ext cx="73787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Tu Salud Tras.png">
            <a:extLst>
              <a:ext uri="{FF2B5EF4-FFF2-40B4-BE49-F238E27FC236}">
                <a16:creationId xmlns:a16="http://schemas.microsoft.com/office/drawing/2014/main" id="{80C4EBBB-2636-4A35-A22D-D3B4673EF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A5BEE43-0885-42F2-8201-619C1F10BFCA}"/>
              </a:ext>
            </a:extLst>
          </p:cNvPr>
          <p:cNvSpPr>
            <a:spLocks noGrp="1"/>
          </p:cNvSpPr>
          <p:nvPr>
            <p:ph type="title"/>
          </p:nvPr>
        </p:nvSpPr>
        <p:spPr>
          <a:xfrm>
            <a:off x="612775" y="228600"/>
            <a:ext cx="8153400" cy="990600"/>
          </a:xfrm>
        </p:spPr>
        <p:txBody>
          <a:bodyPr/>
          <a:lstStyle/>
          <a:p>
            <a:pPr algn="ctr"/>
            <a:r>
              <a:rPr lang="es-419" altLang="en-US" sz="6000" dirty="0">
                <a:solidFill>
                  <a:schemeClr val="bg1"/>
                </a:solidFill>
                <a:latin typeface="Trebuchet MS" panose="020B0603020202020204" pitchFamily="34" charset="0"/>
              </a:rPr>
              <a:t>Cáncer de colon</a:t>
            </a:r>
          </a:p>
        </p:txBody>
      </p:sp>
      <p:sp>
        <p:nvSpPr>
          <p:cNvPr id="52227" name="Content Placeholder 2">
            <a:extLst>
              <a:ext uri="{FF2B5EF4-FFF2-40B4-BE49-F238E27FC236}">
                <a16:creationId xmlns:a16="http://schemas.microsoft.com/office/drawing/2014/main" id="{85BECB33-51BC-4758-BEDA-AF220FA1FC11}"/>
              </a:ext>
            </a:extLst>
          </p:cNvPr>
          <p:cNvSpPr>
            <a:spLocks noGrp="1"/>
          </p:cNvSpPr>
          <p:nvPr>
            <p:ph sz="quarter" idx="1"/>
          </p:nvPr>
        </p:nvSpPr>
        <p:spPr>
          <a:xfrm>
            <a:off x="304801" y="1600200"/>
            <a:ext cx="4953000" cy="4495800"/>
          </a:xfrm>
        </p:spPr>
        <p:txBody>
          <a:bodyPr/>
          <a:lstStyle/>
          <a:p>
            <a:r>
              <a:rPr lang="es-419" altLang="en-US" sz="2800" dirty="0">
                <a:solidFill>
                  <a:schemeClr val="bg1"/>
                </a:solidFill>
                <a:latin typeface="Georgia" panose="02040502050405020303" pitchFamily="18" charset="0"/>
              </a:rPr>
              <a:t>El cáncer de colon empieza en el colon o el recto. </a:t>
            </a:r>
          </a:p>
          <a:p>
            <a:r>
              <a:rPr lang="es-419" altLang="en-US" sz="2800" dirty="0">
                <a:solidFill>
                  <a:schemeClr val="bg1"/>
                </a:solidFill>
                <a:latin typeface="Georgia" panose="02040502050405020303" pitchFamily="18" charset="0"/>
              </a:rPr>
              <a:t>Los pólipos, acumulaciones anormales de células, pueden desarrollarse en el revestimiento del colon, lo que podría convertirse en cáncer.</a:t>
            </a:r>
          </a:p>
          <a:p>
            <a:r>
              <a:rPr lang="es-419" altLang="en-US" sz="2800" dirty="0">
                <a:solidFill>
                  <a:schemeClr val="bg1"/>
                </a:solidFill>
                <a:latin typeface="Georgia" panose="02040502050405020303" pitchFamily="18" charset="0"/>
              </a:rPr>
              <a:t>Factores como la obesidad o la diabetes pueden aumentar el riesgo. </a:t>
            </a:r>
          </a:p>
          <a:p>
            <a:endParaRPr lang="en-US" altLang="en-US" dirty="0">
              <a:solidFill>
                <a:schemeClr val="bg1"/>
              </a:solidFill>
              <a:latin typeface="Georgia" panose="02040502050405020303" pitchFamily="18" charset="0"/>
            </a:endParaRPr>
          </a:p>
        </p:txBody>
      </p:sp>
      <p:pic>
        <p:nvPicPr>
          <p:cNvPr id="52228" name="Picture 2">
            <a:extLst>
              <a:ext uri="{FF2B5EF4-FFF2-40B4-BE49-F238E27FC236}">
                <a16:creationId xmlns:a16="http://schemas.microsoft.com/office/drawing/2014/main" id="{6B609C96-0536-4077-A221-BF284207D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000" t="16000" r="39899" b="26857"/>
          <a:stretch>
            <a:fillRect/>
          </a:stretch>
        </p:blipFill>
        <p:spPr bwMode="auto">
          <a:xfrm>
            <a:off x="5470525" y="1981200"/>
            <a:ext cx="329565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Tu Salud Tras.png">
            <a:extLst>
              <a:ext uri="{FF2B5EF4-FFF2-40B4-BE49-F238E27FC236}">
                <a16:creationId xmlns:a16="http://schemas.microsoft.com/office/drawing/2014/main" id="{4B39D4E9-C806-4B87-B2C1-3BCD340D6F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87CBB9B-EAC7-4D00-9E6B-5874E4C7C517}"/>
              </a:ext>
            </a:extLst>
          </p:cNvPr>
          <p:cNvSpPr>
            <a:spLocks noGrp="1"/>
          </p:cNvSpPr>
          <p:nvPr>
            <p:ph type="title"/>
          </p:nvPr>
        </p:nvSpPr>
        <p:spPr>
          <a:xfrm>
            <a:off x="612775" y="228600"/>
            <a:ext cx="8153400" cy="990600"/>
          </a:xfrm>
        </p:spPr>
        <p:txBody>
          <a:bodyPr/>
          <a:lstStyle/>
          <a:p>
            <a:pPr algn="ctr"/>
            <a:r>
              <a:rPr lang="es-419" altLang="en-US" sz="4000" dirty="0">
                <a:solidFill>
                  <a:schemeClr val="bg1"/>
                </a:solidFill>
                <a:latin typeface="Trebuchet MS" panose="020B0603020202020204" pitchFamily="34" charset="0"/>
              </a:rPr>
              <a:t>Síntomas de cáncer de colon</a:t>
            </a:r>
          </a:p>
        </p:txBody>
      </p:sp>
      <p:sp>
        <p:nvSpPr>
          <p:cNvPr id="54275" name="Content Placeholder 2">
            <a:extLst>
              <a:ext uri="{FF2B5EF4-FFF2-40B4-BE49-F238E27FC236}">
                <a16:creationId xmlns:a16="http://schemas.microsoft.com/office/drawing/2014/main" id="{F9406B54-78C9-4FBC-8041-9FF36B2854FC}"/>
              </a:ext>
            </a:extLst>
          </p:cNvPr>
          <p:cNvSpPr>
            <a:spLocks noGrp="1"/>
          </p:cNvSpPr>
          <p:nvPr>
            <p:ph sz="quarter" idx="1"/>
          </p:nvPr>
        </p:nvSpPr>
        <p:spPr>
          <a:xfrm>
            <a:off x="582295" y="1681480"/>
            <a:ext cx="8153400" cy="4495800"/>
          </a:xfrm>
        </p:spPr>
        <p:txBody>
          <a:bodyPr/>
          <a:lstStyle/>
          <a:p>
            <a:r>
              <a:rPr lang="es-419" altLang="en-US" sz="2800" dirty="0">
                <a:solidFill>
                  <a:schemeClr val="bg1"/>
                </a:solidFill>
                <a:latin typeface="Georgia" panose="02040502050405020303" pitchFamily="18" charset="0"/>
              </a:rPr>
              <a:t>Usualmente no hay señales de alarma tempranas del padecimiento</a:t>
            </a:r>
          </a:p>
          <a:p>
            <a:pPr lvl="1"/>
            <a:r>
              <a:rPr lang="es-419" altLang="en-US" sz="2400" dirty="0">
                <a:solidFill>
                  <a:schemeClr val="bg1"/>
                </a:solidFill>
                <a:latin typeface="Georgia" panose="02040502050405020303" pitchFamily="18" charset="0"/>
              </a:rPr>
              <a:t>Es importante acudir a chequeos</a:t>
            </a:r>
          </a:p>
          <a:p>
            <a:pPr lvl="1"/>
            <a:r>
              <a:rPr lang="es-419" altLang="en-US" sz="2400" dirty="0">
                <a:solidFill>
                  <a:schemeClr val="bg1"/>
                </a:solidFill>
                <a:latin typeface="Georgia" panose="02040502050405020303" pitchFamily="18" charset="0"/>
              </a:rPr>
              <a:t>La detección del cáncer a tiempo puede salvar vidas.</a:t>
            </a:r>
          </a:p>
          <a:p>
            <a:r>
              <a:rPr lang="es-419" altLang="en-US" sz="2800" dirty="0">
                <a:solidFill>
                  <a:schemeClr val="bg1"/>
                </a:solidFill>
                <a:latin typeface="Georgia" panose="02040502050405020303" pitchFamily="18" charset="0"/>
              </a:rPr>
              <a:t>Síntomas cuando la enfermedad ha progresado</a:t>
            </a:r>
          </a:p>
          <a:p>
            <a:pPr lvl="1"/>
            <a:r>
              <a:rPr lang="es-419" altLang="en-US" sz="2400" dirty="0">
                <a:solidFill>
                  <a:schemeClr val="bg1"/>
                </a:solidFill>
                <a:latin typeface="Georgia" panose="02040502050405020303" pitchFamily="18" charset="0"/>
              </a:rPr>
              <a:t>Sangre en las heces</a:t>
            </a:r>
          </a:p>
          <a:p>
            <a:pPr lvl="1"/>
            <a:r>
              <a:rPr lang="es-419" altLang="en-US" sz="2400" dirty="0">
                <a:solidFill>
                  <a:schemeClr val="bg1"/>
                </a:solidFill>
                <a:latin typeface="Georgia" panose="02040502050405020303" pitchFamily="18" charset="0"/>
              </a:rPr>
              <a:t>Dolor abdominal</a:t>
            </a:r>
          </a:p>
          <a:p>
            <a:pPr lvl="1"/>
            <a:r>
              <a:rPr lang="es-419" altLang="en-US" sz="2400" dirty="0">
                <a:solidFill>
                  <a:schemeClr val="bg1"/>
                </a:solidFill>
                <a:latin typeface="Georgia" panose="02040502050405020303" pitchFamily="18" charset="0"/>
              </a:rPr>
              <a:t>Cambio en los hábitos intestinales</a:t>
            </a:r>
          </a:p>
          <a:p>
            <a:pPr lvl="1"/>
            <a:r>
              <a:rPr lang="es-419" altLang="en-US" sz="2400" dirty="0">
                <a:solidFill>
                  <a:schemeClr val="bg1"/>
                </a:solidFill>
                <a:latin typeface="Georgia" panose="02040502050405020303" pitchFamily="18" charset="0"/>
              </a:rPr>
              <a:t>Pérdida de peso inexplicable</a:t>
            </a:r>
          </a:p>
          <a:p>
            <a:pPr lvl="1"/>
            <a:r>
              <a:rPr lang="es-419" altLang="en-US" sz="2400" dirty="0">
                <a:solidFill>
                  <a:schemeClr val="bg1"/>
                </a:solidFill>
                <a:latin typeface="Georgia" panose="02040502050405020303" pitchFamily="18" charset="0"/>
              </a:rPr>
              <a:t>Fatiga </a:t>
            </a:r>
          </a:p>
        </p:txBody>
      </p:sp>
      <p:pic>
        <p:nvPicPr>
          <p:cNvPr id="54276" name="Picture 2" descr="Image result for colorectal cancer">
            <a:extLst>
              <a:ext uri="{FF2B5EF4-FFF2-40B4-BE49-F238E27FC236}">
                <a16:creationId xmlns:a16="http://schemas.microsoft.com/office/drawing/2014/main" id="{89DD5314-B9D5-4A4D-BADD-F8D233340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360" y="420116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Tu Salud Tras.png">
            <a:extLst>
              <a:ext uri="{FF2B5EF4-FFF2-40B4-BE49-F238E27FC236}">
                <a16:creationId xmlns:a16="http://schemas.microsoft.com/office/drawing/2014/main" id="{4B28B813-6164-42B5-9885-4E308E09CD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2D50-9F38-4E7B-BB04-786F4E2B9D07}"/>
              </a:ext>
            </a:extLst>
          </p:cNvPr>
          <p:cNvSpPr>
            <a:spLocks noGrp="1"/>
          </p:cNvSpPr>
          <p:nvPr>
            <p:ph type="title"/>
          </p:nvPr>
        </p:nvSpPr>
        <p:spPr>
          <a:xfrm>
            <a:off x="384175" y="152400"/>
            <a:ext cx="8378825" cy="990600"/>
          </a:xfrm>
        </p:spPr>
        <p:txBody>
          <a:bodyPr/>
          <a:lstStyle/>
          <a:p>
            <a:pPr>
              <a:defRPr/>
            </a:pPr>
            <a:r>
              <a:rPr lang="es-419" sz="4050" dirty="0">
                <a:solidFill>
                  <a:schemeClr val="bg1"/>
                </a:solidFill>
                <a:latin typeface="Trebuchet MS" panose="020B0603020202020204" pitchFamily="34" charset="0"/>
              </a:rPr>
              <a:t>¿Cómo prevenir el cáncer de colon?</a:t>
            </a:r>
          </a:p>
        </p:txBody>
      </p:sp>
      <p:sp>
        <p:nvSpPr>
          <p:cNvPr id="56323" name="Content Placeholder 2">
            <a:extLst>
              <a:ext uri="{FF2B5EF4-FFF2-40B4-BE49-F238E27FC236}">
                <a16:creationId xmlns:a16="http://schemas.microsoft.com/office/drawing/2014/main" id="{92AF0247-AB9C-4104-84A9-7D035F6D215B}"/>
              </a:ext>
            </a:extLst>
          </p:cNvPr>
          <p:cNvSpPr>
            <a:spLocks noGrp="1"/>
          </p:cNvSpPr>
          <p:nvPr>
            <p:ph sz="quarter" idx="1"/>
          </p:nvPr>
        </p:nvSpPr>
        <p:spPr>
          <a:xfrm>
            <a:off x="381000" y="1600200"/>
            <a:ext cx="6016625" cy="4495800"/>
          </a:xfrm>
        </p:spPr>
        <p:txBody>
          <a:bodyPr/>
          <a:lstStyle/>
          <a:p>
            <a:r>
              <a:rPr lang="es-419" altLang="en-US" sz="2800" dirty="0">
                <a:solidFill>
                  <a:schemeClr val="bg1"/>
                </a:solidFill>
                <a:latin typeface="Georgia" panose="02040502050405020303" pitchFamily="18" charset="0"/>
              </a:rPr>
              <a:t>Un estilo de vida que incluye actividad física regular puede reducir a la mitad el riesgo de desarrollar cáncer de colon. </a:t>
            </a:r>
          </a:p>
          <a:p>
            <a:r>
              <a:rPr lang="es-419" altLang="en-US" sz="2800" dirty="0">
                <a:solidFill>
                  <a:schemeClr val="bg1"/>
                </a:solidFill>
                <a:latin typeface="Georgia" panose="02040502050405020303" pitchFamily="18" charset="0"/>
              </a:rPr>
              <a:t>Cómo reducir el riesgo:</a:t>
            </a:r>
          </a:p>
          <a:p>
            <a:pPr lvl="1"/>
            <a:r>
              <a:rPr lang="es-419" altLang="en-US" sz="2400" dirty="0">
                <a:solidFill>
                  <a:schemeClr val="bg1"/>
                </a:solidFill>
                <a:latin typeface="Georgia" panose="02040502050405020303" pitchFamily="18" charset="0"/>
              </a:rPr>
              <a:t>Llevar una dieta saludable que incluya frutas, vegetales, alimentos con alto contenido de fibra y calcio.</a:t>
            </a:r>
          </a:p>
          <a:p>
            <a:pPr lvl="1"/>
            <a:r>
              <a:rPr lang="es-419" altLang="en-US" sz="2400" dirty="0">
                <a:solidFill>
                  <a:schemeClr val="bg1"/>
                </a:solidFill>
                <a:latin typeface="Georgia" panose="02040502050405020303" pitchFamily="18" charset="0"/>
              </a:rPr>
              <a:t>Consumir menos carnes rojas y grasa animal. </a:t>
            </a:r>
          </a:p>
          <a:p>
            <a:pPr lvl="1"/>
            <a:r>
              <a:rPr lang="es-419" altLang="en-US" sz="2400" dirty="0">
                <a:solidFill>
                  <a:schemeClr val="bg1"/>
                </a:solidFill>
                <a:latin typeface="Georgia" panose="02040502050405020303" pitchFamily="18" charset="0"/>
              </a:rPr>
              <a:t>Hacer ejercicio.</a:t>
            </a:r>
          </a:p>
        </p:txBody>
      </p:sp>
      <p:pic>
        <p:nvPicPr>
          <p:cNvPr id="56324" name="Picture 2" descr="http://cache3.asset-cache.net/xc/177329810.jpg?v=1&amp;c=IWSAsset&amp;k=2&amp;d=B53F616F4B95E55347EECE39EDBCF4A834AAED425FE62F74BB74DF416D4F0A58">
            <a:extLst>
              <a:ext uri="{FF2B5EF4-FFF2-40B4-BE49-F238E27FC236}">
                <a16:creationId xmlns:a16="http://schemas.microsoft.com/office/drawing/2014/main" id="{5803ED3E-ACB6-45BE-898D-01B114257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25" y="2122488"/>
            <a:ext cx="2286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Tu Salud Tras.png">
            <a:extLst>
              <a:ext uri="{FF2B5EF4-FFF2-40B4-BE49-F238E27FC236}">
                <a16:creationId xmlns:a16="http://schemas.microsoft.com/office/drawing/2014/main" id="{DBBB5826-C36A-4BD5-87C7-17F61334CC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6892-ACBB-4146-931C-A928BA9BFCF6}"/>
              </a:ext>
            </a:extLst>
          </p:cNvPr>
          <p:cNvSpPr>
            <a:spLocks noGrp="1"/>
          </p:cNvSpPr>
          <p:nvPr>
            <p:ph type="title"/>
          </p:nvPr>
        </p:nvSpPr>
        <p:spPr>
          <a:xfrm>
            <a:off x="228600" y="152400"/>
            <a:ext cx="8686800" cy="990600"/>
          </a:xfrm>
        </p:spPr>
        <p:txBody>
          <a:bodyPr/>
          <a:lstStyle/>
          <a:p>
            <a:pPr>
              <a:defRPr/>
            </a:pPr>
            <a:r>
              <a:rPr lang="es-419" sz="3930" dirty="0">
                <a:solidFill>
                  <a:schemeClr val="bg1"/>
                </a:solidFill>
                <a:latin typeface="Trebuchet MS" panose="020B0603020202020204" pitchFamily="34" charset="0"/>
              </a:rPr>
              <a:t>Factores de riesgo de cáncer de colon</a:t>
            </a:r>
          </a:p>
        </p:txBody>
      </p:sp>
      <p:graphicFrame>
        <p:nvGraphicFramePr>
          <p:cNvPr id="4" name="Content Placeholder 3">
            <a:extLst>
              <a:ext uri="{FF2B5EF4-FFF2-40B4-BE49-F238E27FC236}">
                <a16:creationId xmlns:a16="http://schemas.microsoft.com/office/drawing/2014/main" id="{52E9FCBE-D9F5-4B40-849F-F3847FA9A0BF}"/>
              </a:ext>
            </a:extLst>
          </p:cNvPr>
          <p:cNvGraphicFramePr>
            <a:graphicFrameLocks noGrp="1"/>
          </p:cNvGraphicFramePr>
          <p:nvPr>
            <p:ph sz="quarter" idx="1"/>
            <p:extLst>
              <p:ext uri="{D42A27DB-BD31-4B8C-83A1-F6EECF244321}">
                <p14:modId xmlns:p14="http://schemas.microsoft.com/office/powerpoint/2010/main" val="1885035261"/>
              </p:ext>
            </p:extLst>
          </p:nvPr>
        </p:nvGraphicFramePr>
        <p:xfrm>
          <a:off x="644525" y="1905000"/>
          <a:ext cx="8153400" cy="4008438"/>
        </p:xfrm>
        <a:graphic>
          <a:graphicData uri="http://schemas.openxmlformats.org/drawingml/2006/table">
            <a:tbl>
              <a:tblPr/>
              <a:tblGrid>
                <a:gridCol w="4076700">
                  <a:extLst>
                    <a:ext uri="{9D8B030D-6E8A-4147-A177-3AD203B41FA5}">
                      <a16:colId xmlns:a16="http://schemas.microsoft.com/office/drawing/2014/main" val="1986215654"/>
                    </a:ext>
                  </a:extLst>
                </a:gridCol>
                <a:gridCol w="4076700">
                  <a:extLst>
                    <a:ext uri="{9D8B030D-6E8A-4147-A177-3AD203B41FA5}">
                      <a16:colId xmlns:a16="http://schemas.microsoft.com/office/drawing/2014/main" val="4285860850"/>
                    </a:ext>
                  </a:extLst>
                </a:gridCol>
              </a:tblGrid>
              <a:tr h="533400">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Georgia" panose="02040502050405020303" pitchFamily="18" charset="0"/>
                          <a:cs typeface="Arial" panose="020B0604020202020204" pitchFamily="34" charset="0"/>
                        </a:rPr>
                        <a:t>INCONTROLABLES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Georgia" panose="02040502050405020303" pitchFamily="18" charset="0"/>
                          <a:cs typeface="Arial" panose="020B0604020202020204" pitchFamily="34" charset="0"/>
                        </a:rPr>
                        <a:t>CONTROLABLES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3715453065"/>
                  </a:ext>
                </a:extLst>
              </a:tr>
              <a:tr h="3475038">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Edad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Historial personal o familiar de pólipos o cáncer de colon.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Historial personal de Enfermedad Inflamatoria Intestinal.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Síndromes heredados como la Poliposis adenomatosa familiar o el síndrome de Lynch.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Georgia" panose="02040502050405020303" pitchFamily="18"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Georgia" panose="02040502050405020303" pitchFamily="18"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Dieta alta en carnes rojas o procesadas.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Tener sobrepeso – exceso de grasa alrededor de la cintura.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No hacer suficiente ejercicio.</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0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Fumar/consumo excesivo de alcohol.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rgbClr val="000000"/>
                        </a:solidFill>
                        <a:effectLst/>
                        <a:latin typeface="Georgia" panose="02040502050405020303" pitchFamily="18"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2578597717"/>
                  </a:ext>
                </a:extLst>
              </a:tr>
            </a:tbl>
          </a:graphicData>
        </a:graphic>
      </p:graphicFrame>
      <p:pic>
        <p:nvPicPr>
          <p:cNvPr id="58382" name="Picture 6" descr="Tu Salud Tras.png">
            <a:extLst>
              <a:ext uri="{FF2B5EF4-FFF2-40B4-BE49-F238E27FC236}">
                <a16:creationId xmlns:a16="http://schemas.microsoft.com/office/drawing/2014/main" id="{4EE00C47-6AFF-48DE-AA1E-0D4DCABA7A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9C682D7-BBCA-4C4F-AB74-B27B85F6F9B1}"/>
              </a:ext>
            </a:extLst>
          </p:cNvPr>
          <p:cNvSpPr>
            <a:spLocks noGrp="1"/>
          </p:cNvSpPr>
          <p:nvPr>
            <p:ph type="title"/>
          </p:nvPr>
        </p:nvSpPr>
        <p:spPr>
          <a:xfrm>
            <a:off x="612775" y="228600"/>
            <a:ext cx="8153400" cy="990600"/>
          </a:xfrm>
        </p:spPr>
        <p:txBody>
          <a:bodyPr/>
          <a:lstStyle/>
          <a:p>
            <a:pPr algn="ctr"/>
            <a:r>
              <a:rPr lang="es-419" altLang="en-US" dirty="0">
                <a:solidFill>
                  <a:schemeClr val="bg1"/>
                </a:solidFill>
                <a:latin typeface="Trebuchet MS" panose="020B0603020202020204" pitchFamily="34" charset="0"/>
              </a:rPr>
              <a:t>Exámenes del colon</a:t>
            </a:r>
          </a:p>
        </p:txBody>
      </p:sp>
      <p:sp>
        <p:nvSpPr>
          <p:cNvPr id="60419" name="Content Placeholder 2">
            <a:extLst>
              <a:ext uri="{FF2B5EF4-FFF2-40B4-BE49-F238E27FC236}">
                <a16:creationId xmlns:a16="http://schemas.microsoft.com/office/drawing/2014/main" id="{79661758-0289-469C-A953-801AB44AC683}"/>
              </a:ext>
            </a:extLst>
          </p:cNvPr>
          <p:cNvSpPr>
            <a:spLocks noGrp="1"/>
          </p:cNvSpPr>
          <p:nvPr>
            <p:ph sz="quarter" idx="1"/>
          </p:nvPr>
        </p:nvSpPr>
        <p:spPr>
          <a:xfrm>
            <a:off x="612775" y="1600200"/>
            <a:ext cx="8153400" cy="4495800"/>
          </a:xfrm>
        </p:spPr>
        <p:txBody>
          <a:bodyPr/>
          <a:lstStyle/>
          <a:p>
            <a:r>
              <a:rPr lang="es-419" altLang="en-US" dirty="0">
                <a:solidFill>
                  <a:schemeClr val="bg1"/>
                </a:solidFill>
                <a:latin typeface="Georgia" panose="02040502050405020303" pitchFamily="18" charset="0"/>
              </a:rPr>
              <a:t>A partir de los 50 años, es necesario hacerse pruebas de detección de cáncer de colon, tanto hombres como mujeres. </a:t>
            </a:r>
          </a:p>
          <a:p>
            <a:r>
              <a:rPr lang="es-419" altLang="en-US" dirty="0">
                <a:solidFill>
                  <a:schemeClr val="bg1"/>
                </a:solidFill>
                <a:latin typeface="Georgia" panose="02040502050405020303" pitchFamily="18" charset="0"/>
              </a:rPr>
              <a:t>Existen muchas opciones, algunas son muy simples y fáciles, pero tienen que realizarse más seguido. </a:t>
            </a:r>
          </a:p>
          <a:p>
            <a:r>
              <a:rPr lang="es-419" altLang="en-US" dirty="0">
                <a:solidFill>
                  <a:schemeClr val="bg1"/>
                </a:solidFill>
                <a:latin typeface="Georgia" panose="02040502050405020303" pitchFamily="18" charset="0"/>
              </a:rPr>
              <a:t>Algunas otras son más costosas pero no se tienen que realizar tan seguido. </a:t>
            </a:r>
          </a:p>
          <a:p>
            <a:r>
              <a:rPr lang="es-419" altLang="en-US" dirty="0">
                <a:solidFill>
                  <a:schemeClr val="bg1"/>
                </a:solidFill>
                <a:latin typeface="Georgia" panose="02040502050405020303" pitchFamily="18" charset="0"/>
              </a:rPr>
              <a:t>La prueba de sangre oculta en heces (FOBT) es una de las pruebas más fáciles y baratas pero deben realizarse cada año. </a:t>
            </a:r>
          </a:p>
        </p:txBody>
      </p:sp>
      <p:pic>
        <p:nvPicPr>
          <p:cNvPr id="60420" name="Picture 6" descr="Tu Salud Tras.png">
            <a:extLst>
              <a:ext uri="{FF2B5EF4-FFF2-40B4-BE49-F238E27FC236}">
                <a16:creationId xmlns:a16="http://schemas.microsoft.com/office/drawing/2014/main" id="{3C561717-9B29-4EEF-A66A-AABCFCC3EE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3476-1748-427A-8C01-01AD4932FC4C}"/>
              </a:ext>
            </a:extLst>
          </p:cNvPr>
          <p:cNvSpPr>
            <a:spLocks noGrp="1"/>
          </p:cNvSpPr>
          <p:nvPr>
            <p:ph type="title"/>
          </p:nvPr>
        </p:nvSpPr>
        <p:spPr>
          <a:xfrm>
            <a:off x="612775" y="228600"/>
            <a:ext cx="8153400" cy="990600"/>
          </a:xfrm>
        </p:spPr>
        <p:txBody>
          <a:bodyPr/>
          <a:lstStyle/>
          <a:p>
            <a:pPr algn="ctr">
              <a:defRPr/>
            </a:pPr>
            <a:r>
              <a:rPr lang="es-419" sz="4250" dirty="0">
                <a:solidFill>
                  <a:schemeClr val="bg1"/>
                </a:solidFill>
                <a:latin typeface="Calibri" panose="020F0502020204030204" pitchFamily="34" charset="0"/>
              </a:rPr>
              <a:t>Tipos de exámenes del colon</a:t>
            </a:r>
          </a:p>
        </p:txBody>
      </p:sp>
      <p:sp>
        <p:nvSpPr>
          <p:cNvPr id="62467" name="Content Placeholder 2">
            <a:extLst>
              <a:ext uri="{FF2B5EF4-FFF2-40B4-BE49-F238E27FC236}">
                <a16:creationId xmlns:a16="http://schemas.microsoft.com/office/drawing/2014/main" id="{6C3458D3-EBE1-42E0-9C0E-167037BD6909}"/>
              </a:ext>
            </a:extLst>
          </p:cNvPr>
          <p:cNvSpPr>
            <a:spLocks noGrp="1"/>
          </p:cNvSpPr>
          <p:nvPr>
            <p:ph sz="quarter" idx="1"/>
          </p:nvPr>
        </p:nvSpPr>
        <p:spPr>
          <a:xfrm>
            <a:off x="304800" y="1676400"/>
            <a:ext cx="8686800" cy="4495800"/>
          </a:xfrm>
        </p:spPr>
        <p:txBody>
          <a:bodyPr/>
          <a:lstStyle/>
          <a:p>
            <a:pPr eaLnBrk="1" hangingPunct="1"/>
            <a:r>
              <a:rPr lang="es-419" altLang="en-US" dirty="0">
                <a:solidFill>
                  <a:schemeClr val="bg1"/>
                </a:solidFill>
                <a:latin typeface="Georgia" panose="02040502050405020303" pitchFamily="18" charset="0"/>
              </a:rPr>
              <a:t>Pruebas de detección de pólipos y cáncer</a:t>
            </a:r>
          </a:p>
          <a:p>
            <a:pPr lvl="1" eaLnBrk="1" hangingPunct="1"/>
            <a:r>
              <a:rPr lang="es-419" altLang="en-US" sz="2400" dirty="0">
                <a:solidFill>
                  <a:schemeClr val="bg1"/>
                </a:solidFill>
                <a:latin typeface="Georgia" panose="02040502050405020303" pitchFamily="18" charset="0"/>
              </a:rPr>
              <a:t>Sigmoidoscopia flexible cada 5 años</a:t>
            </a:r>
          </a:p>
          <a:p>
            <a:pPr lvl="1" eaLnBrk="1" hangingPunct="1"/>
            <a:r>
              <a:rPr lang="es-419" altLang="en-US" sz="2400" dirty="0">
                <a:solidFill>
                  <a:schemeClr val="bg1"/>
                </a:solidFill>
                <a:latin typeface="Georgia" panose="02040502050405020303" pitchFamily="18" charset="0"/>
              </a:rPr>
              <a:t>Colonoscopia cada 10 años</a:t>
            </a:r>
          </a:p>
          <a:p>
            <a:pPr lvl="1" eaLnBrk="1" hangingPunct="1"/>
            <a:r>
              <a:rPr lang="es-419" altLang="en-US" sz="2400" dirty="0">
                <a:solidFill>
                  <a:schemeClr val="bg1"/>
                </a:solidFill>
                <a:latin typeface="Georgia" panose="02040502050405020303" pitchFamily="18" charset="0"/>
              </a:rPr>
              <a:t>Enema de bario de doble contraste cada 5 años</a:t>
            </a:r>
          </a:p>
          <a:p>
            <a:pPr lvl="1" eaLnBrk="1" hangingPunct="1"/>
            <a:r>
              <a:rPr lang="es-419" altLang="en-US" sz="2400" dirty="0" err="1">
                <a:solidFill>
                  <a:schemeClr val="bg1"/>
                </a:solidFill>
                <a:latin typeface="Georgia" panose="02040502050405020303" pitchFamily="18" charset="0"/>
              </a:rPr>
              <a:t>Colonografía</a:t>
            </a:r>
            <a:r>
              <a:rPr lang="es-419" altLang="en-US" sz="2400" dirty="0">
                <a:solidFill>
                  <a:schemeClr val="bg1"/>
                </a:solidFill>
                <a:latin typeface="Georgia" panose="02040502050405020303" pitchFamily="18" charset="0"/>
              </a:rPr>
              <a:t> por CT (colonoscopia virtual) cada 5 años.</a:t>
            </a:r>
          </a:p>
          <a:p>
            <a:pPr eaLnBrk="1" hangingPunct="1"/>
            <a:r>
              <a:rPr lang="es-419" altLang="en-US" dirty="0">
                <a:solidFill>
                  <a:schemeClr val="bg1"/>
                </a:solidFill>
                <a:latin typeface="Georgia" panose="02040502050405020303" pitchFamily="18" charset="0"/>
              </a:rPr>
              <a:t>Principales pruebas de detección de cáncer de colon</a:t>
            </a:r>
          </a:p>
          <a:p>
            <a:pPr lvl="1" eaLnBrk="1" hangingPunct="1"/>
            <a:r>
              <a:rPr lang="es-419" altLang="en-US" sz="2400" dirty="0">
                <a:solidFill>
                  <a:schemeClr val="bg1"/>
                </a:solidFill>
                <a:latin typeface="Georgia" panose="02040502050405020303" pitchFamily="18" charset="0"/>
              </a:rPr>
              <a:t>Prueba de sangre oculta en heces (FOBT); anual. </a:t>
            </a:r>
          </a:p>
          <a:p>
            <a:pPr lvl="1" eaLnBrk="1" hangingPunct="1"/>
            <a:r>
              <a:rPr lang="es-419" altLang="en-US" sz="2400" dirty="0">
                <a:solidFill>
                  <a:schemeClr val="bg1"/>
                </a:solidFill>
                <a:latin typeface="Georgia" panose="02040502050405020303" pitchFamily="18" charset="0"/>
              </a:rPr>
              <a:t>Prueba Inmunoquímica fecal (FIT); cada año.</a:t>
            </a:r>
          </a:p>
          <a:p>
            <a:pPr lvl="1" eaLnBrk="1" hangingPunct="1"/>
            <a:r>
              <a:rPr lang="es-419" altLang="en-US" sz="2400" dirty="0">
                <a:solidFill>
                  <a:schemeClr val="bg1"/>
                </a:solidFill>
                <a:latin typeface="Georgia" panose="02040502050405020303" pitchFamily="18" charset="0"/>
              </a:rPr>
              <a:t>Prueba de AND en heces (</a:t>
            </a:r>
            <a:r>
              <a:rPr lang="es-419" altLang="en-US" sz="2400" dirty="0" err="1">
                <a:solidFill>
                  <a:schemeClr val="bg1"/>
                </a:solidFill>
                <a:latin typeface="Georgia" panose="02040502050405020303" pitchFamily="18" charset="0"/>
              </a:rPr>
              <a:t>sDNA</a:t>
            </a:r>
            <a:r>
              <a:rPr lang="es-419" altLang="en-US" sz="2400" dirty="0">
                <a:solidFill>
                  <a:schemeClr val="bg1"/>
                </a:solidFill>
                <a:latin typeface="Georgia" panose="02040502050405020303" pitchFamily="18" charset="0"/>
              </a:rPr>
              <a:t>), intervalo incierto</a:t>
            </a:r>
            <a:r>
              <a:rPr lang="en-US" altLang="en-US" sz="2400" dirty="0">
                <a:solidFill>
                  <a:schemeClr val="bg1"/>
                </a:solidFill>
                <a:latin typeface="Georgia" panose="02040502050405020303" pitchFamily="18" charset="0"/>
              </a:rPr>
              <a:t>. </a:t>
            </a:r>
          </a:p>
          <a:p>
            <a:endParaRPr lang="en-US" altLang="en-US" b="1" dirty="0">
              <a:solidFill>
                <a:schemeClr val="bg1"/>
              </a:solidFill>
              <a:latin typeface="Georgia" panose="02040502050405020303" pitchFamily="18" charset="0"/>
            </a:endParaRPr>
          </a:p>
        </p:txBody>
      </p:sp>
      <p:pic>
        <p:nvPicPr>
          <p:cNvPr id="62468" name="Picture 6" descr="Tu Salud Tras.png">
            <a:extLst>
              <a:ext uri="{FF2B5EF4-FFF2-40B4-BE49-F238E27FC236}">
                <a16:creationId xmlns:a16="http://schemas.microsoft.com/office/drawing/2014/main" id="{A49C887E-827B-4B6B-BF81-62826DA86F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56948EA2-B72A-4F1A-A2E0-E0262FC630A0}"/>
              </a:ext>
            </a:extLst>
          </p:cNvPr>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cs typeface="Arial" panose="020B0604020202020204" pitchFamily="34" charset="0"/>
              </a:rPr>
              <a:t>sigmoidoscopia</a:t>
            </a:r>
            <a:r>
              <a:rPr kumimoji="0" lang="es-MX" altLang="en-US" sz="6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s-MX"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9E1E997-B665-4116-BD7C-0CF267843725}"/>
              </a:ext>
            </a:extLst>
          </p:cNvPr>
          <p:cNvSpPr>
            <a:spLocks noGrp="1"/>
          </p:cNvSpPr>
          <p:nvPr>
            <p:ph type="title"/>
          </p:nvPr>
        </p:nvSpPr>
        <p:spPr/>
        <p:txBody>
          <a:bodyPr/>
          <a:lstStyle/>
          <a:p>
            <a:pPr algn="ctr" eaLnBrk="1" hangingPunct="1"/>
            <a:r>
              <a:rPr lang="en-US" altLang="en-US" sz="5400" dirty="0">
                <a:solidFill>
                  <a:schemeClr val="bg1"/>
                </a:solidFill>
                <a:latin typeface="Trebuchet MS" panose="020B0603020202020204" pitchFamily="34" charset="0"/>
              </a:rPr>
              <a:t>MITOS</a:t>
            </a:r>
          </a:p>
        </p:txBody>
      </p:sp>
      <p:pic>
        <p:nvPicPr>
          <p:cNvPr id="39939" name="Picture 3" descr="Tu Salud Tras.png">
            <a:extLst>
              <a:ext uri="{FF2B5EF4-FFF2-40B4-BE49-F238E27FC236}">
                <a16:creationId xmlns:a16="http://schemas.microsoft.com/office/drawing/2014/main" id="{B3FACA5D-74BF-4973-9A40-1EA516DF85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Placeholder 2">
            <a:extLst>
              <a:ext uri="{FF2B5EF4-FFF2-40B4-BE49-F238E27FC236}">
                <a16:creationId xmlns:a16="http://schemas.microsoft.com/office/drawing/2014/main" id="{C5EEF0A4-1DAF-47FB-B3A8-3D0F9FAEDFDC}"/>
              </a:ext>
            </a:extLst>
          </p:cNvPr>
          <p:cNvSpPr txBox="1">
            <a:spLocks/>
          </p:cNvSpPr>
          <p:nvPr/>
        </p:nvSpPr>
        <p:spPr bwMode="auto">
          <a:xfrm>
            <a:off x="381000" y="2743200"/>
            <a:ext cx="8113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00B0F0"/>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ts val="700"/>
              </a:spcBef>
              <a:spcAft>
                <a:spcPct val="0"/>
              </a:spcAft>
              <a:buClr>
                <a:srgbClr val="C0504D"/>
              </a:buClr>
              <a:buSzPct val="60000"/>
              <a:buFont typeface="Wingdings" panose="05000000000000000000" pitchFamily="2" charset="2"/>
              <a:buNone/>
              <a:tabLst/>
              <a:defRPr/>
            </a:pPr>
            <a:r>
              <a:rPr kumimoji="0" lang="es-DO" altLang="en-US" sz="40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rPr>
              <a:t>Las siguientes afirmaciones comúnmente se creen como ciertas pero en realidad son falsas.  </a:t>
            </a:r>
          </a:p>
        </p:txBody>
      </p:sp>
    </p:spTree>
    <p:extLst>
      <p:ext uri="{BB962C8B-B14F-4D97-AF65-F5344CB8AC3E}">
        <p14:creationId xmlns:p14="http://schemas.microsoft.com/office/powerpoint/2010/main" val="142295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E9DAFEF-BE6E-4C1F-9711-1944308B09B1}"/>
              </a:ext>
            </a:extLst>
          </p:cNvPr>
          <p:cNvSpPr>
            <a:spLocks noGrp="1"/>
          </p:cNvSpPr>
          <p:nvPr>
            <p:ph type="title"/>
          </p:nvPr>
        </p:nvSpPr>
        <p:spPr/>
        <p:txBody>
          <a:bodyPr/>
          <a:lstStyle/>
          <a:p>
            <a:pPr algn="ctr"/>
            <a:r>
              <a:rPr lang="es-419" altLang="en-US" dirty="0">
                <a:solidFill>
                  <a:schemeClr val="bg1"/>
                </a:solidFill>
                <a:latin typeface="Trebuchet MS" panose="020B0603020202020204" pitchFamily="34" charset="0"/>
              </a:rPr>
              <a:t>Los hispanos y el cáncer</a:t>
            </a:r>
          </a:p>
        </p:txBody>
      </p:sp>
      <p:sp>
        <p:nvSpPr>
          <p:cNvPr id="13315" name="Text Placeholder 2">
            <a:extLst>
              <a:ext uri="{FF2B5EF4-FFF2-40B4-BE49-F238E27FC236}">
                <a16:creationId xmlns:a16="http://schemas.microsoft.com/office/drawing/2014/main" id="{FFB98982-6D25-4893-BAAE-7DDD4D96B8C6}"/>
              </a:ext>
            </a:extLst>
          </p:cNvPr>
          <p:cNvSpPr>
            <a:spLocks noGrp="1"/>
          </p:cNvSpPr>
          <p:nvPr>
            <p:ph type="body" idx="1"/>
          </p:nvPr>
        </p:nvSpPr>
        <p:spPr>
          <a:xfrm>
            <a:off x="609600" y="1600200"/>
            <a:ext cx="8153400" cy="4525963"/>
          </a:xfrm>
        </p:spPr>
        <p:txBody>
          <a:bodyPr/>
          <a:lstStyle/>
          <a:p>
            <a:r>
              <a:rPr lang="es-419" altLang="en-US" dirty="0">
                <a:solidFill>
                  <a:schemeClr val="bg1"/>
                </a:solidFill>
                <a:latin typeface="Georgia" panose="02040502050405020303" pitchFamily="18" charset="0"/>
              </a:rPr>
              <a:t>El cáncer es la principal causa de muerte entre los hispanos. </a:t>
            </a:r>
          </a:p>
          <a:p>
            <a:r>
              <a:rPr lang="es-419" altLang="en-US" dirty="0">
                <a:solidFill>
                  <a:schemeClr val="bg1"/>
                </a:solidFill>
                <a:latin typeface="Georgia" panose="02040502050405020303" pitchFamily="18" charset="0"/>
              </a:rPr>
              <a:t>Aproximadamente 1 de cada 3 hombres hispanos y 1 de cada 3 mujeres hispanas serán diagnosticadas con cáncer en el transcurso de su vida. </a:t>
            </a:r>
          </a:p>
        </p:txBody>
      </p:sp>
      <p:pic>
        <p:nvPicPr>
          <p:cNvPr id="13316" name="Picture 5">
            <a:extLst>
              <a:ext uri="{FF2B5EF4-FFF2-40B4-BE49-F238E27FC236}">
                <a16:creationId xmlns:a16="http://schemas.microsoft.com/office/drawing/2014/main" id="{BC8737BF-EEE6-47E7-B9A1-11DD83E6FC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3938588"/>
            <a:ext cx="3924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6562" name="Text Placeholder 3">
            <a:extLst>
              <a:ext uri="{FF2B5EF4-FFF2-40B4-BE49-F238E27FC236}">
                <a16:creationId xmlns:a16="http://schemas.microsoft.com/office/drawing/2014/main" id="{5A520875-19C6-4344-9C19-A214C55471F4}"/>
              </a:ext>
            </a:extLst>
          </p:cNvPr>
          <p:cNvSpPr>
            <a:spLocks noGrp="1"/>
          </p:cNvSpPr>
          <p:nvPr>
            <p:ph type="body" idx="1"/>
          </p:nvPr>
        </p:nvSpPr>
        <p:spPr>
          <a:xfrm>
            <a:off x="5029200" y="3581400"/>
            <a:ext cx="3962400" cy="1673225"/>
          </a:xfrm>
        </p:spPr>
        <p:txBody>
          <a:bodyPr/>
          <a:lstStyle/>
          <a:p>
            <a:pPr marL="319088" indent="-319088" algn="ctr" eaLnBrk="1" hangingPunct="1"/>
            <a:r>
              <a:rPr lang="es-DO" altLang="en-US" sz="3600" dirty="0">
                <a:solidFill>
                  <a:schemeClr val="bg1"/>
                </a:solidFill>
                <a:latin typeface="Georgia" panose="02040502050405020303" pitchFamily="18" charset="0"/>
              </a:rPr>
              <a:t>“Los exámenes del colon son extremadamente riesgosos y dolorosos.”</a:t>
            </a:r>
          </a:p>
        </p:txBody>
      </p:sp>
      <p:sp>
        <p:nvSpPr>
          <p:cNvPr id="66563" name="Title 1">
            <a:extLst>
              <a:ext uri="{FF2B5EF4-FFF2-40B4-BE49-F238E27FC236}">
                <a16:creationId xmlns:a16="http://schemas.microsoft.com/office/drawing/2014/main" id="{FACCDCDC-D12E-408A-98B4-F5D5BA6D02E9}"/>
              </a:ext>
            </a:extLst>
          </p:cNvPr>
          <p:cNvSpPr>
            <a:spLocks noGrp="1"/>
          </p:cNvSpPr>
          <p:nvPr>
            <p:ph type="title"/>
          </p:nvPr>
        </p:nvSpPr>
        <p:spPr/>
        <p:txBody>
          <a:bodyPr/>
          <a:lstStyle/>
          <a:p>
            <a:pPr algn="ctr"/>
            <a:r>
              <a:rPr lang="en-US" altLang="en-US" sz="6000" dirty="0">
                <a:solidFill>
                  <a:schemeClr val="bg1"/>
                </a:solidFill>
                <a:latin typeface="Trebuchet MS" panose="020B0603020202020204" pitchFamily="34" charset="0"/>
              </a:rPr>
              <a:t>MITO #5</a:t>
            </a:r>
          </a:p>
        </p:txBody>
      </p:sp>
      <p:sp>
        <p:nvSpPr>
          <p:cNvPr id="66564" name="AutoShape 2" descr="Image result for colorectal cancer screening exam">
            <a:extLst>
              <a:ext uri="{FF2B5EF4-FFF2-40B4-BE49-F238E27FC236}">
                <a16:creationId xmlns:a16="http://schemas.microsoft.com/office/drawing/2014/main" id="{5E2906AC-5A99-4E13-B0C4-0AD9552B6C72}"/>
              </a:ext>
            </a:extLst>
          </p:cNvPr>
          <p:cNvSpPr>
            <a:spLocks noChangeAspect="1" noChangeArrowheads="1"/>
          </p:cNvSpPr>
          <p:nvPr/>
        </p:nvSpPr>
        <p:spPr bwMode="auto">
          <a:xfrm>
            <a:off x="155575" y="-2011363"/>
            <a:ext cx="6096000" cy="420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6565" name="AutoShape 4" descr="Image result for colorectal cancer screening exam">
            <a:extLst>
              <a:ext uri="{FF2B5EF4-FFF2-40B4-BE49-F238E27FC236}">
                <a16:creationId xmlns:a16="http://schemas.microsoft.com/office/drawing/2014/main" id="{277B400D-C842-47CC-A8DA-70AD55512C3E}"/>
              </a:ext>
            </a:extLst>
          </p:cNvPr>
          <p:cNvSpPr>
            <a:spLocks noChangeAspect="1" noChangeArrowheads="1"/>
          </p:cNvSpPr>
          <p:nvPr/>
        </p:nvSpPr>
        <p:spPr bwMode="auto">
          <a:xfrm>
            <a:off x="307975" y="-1858963"/>
            <a:ext cx="6096000" cy="420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6566" name="AutoShape 6" descr="https://fthmb.tqn.com/jeCeJMrXJSZ9XRYdelQlSknCKzE=/768x0/filters:no_upscale()/about/1316404-56c096d03df78c0b138e8e64.jpg">
            <a:extLst>
              <a:ext uri="{FF2B5EF4-FFF2-40B4-BE49-F238E27FC236}">
                <a16:creationId xmlns:a16="http://schemas.microsoft.com/office/drawing/2014/main" id="{C4EAFBDE-FD91-4B0C-BE64-8D9D778EEAA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66567" name="Picture 4">
            <a:extLst>
              <a:ext uri="{FF2B5EF4-FFF2-40B4-BE49-F238E27FC236}">
                <a16:creationId xmlns:a16="http://schemas.microsoft.com/office/drawing/2014/main" id="{3D2306AF-59F0-489A-A3DA-16614437B8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29013"/>
            <a:ext cx="3657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6" descr="Tu Salud Tras.png">
            <a:extLst>
              <a:ext uri="{FF2B5EF4-FFF2-40B4-BE49-F238E27FC236}">
                <a16:creationId xmlns:a16="http://schemas.microsoft.com/office/drawing/2014/main" id="{91A9430B-F78C-411C-81BB-B0585A7FD7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672FEF73-9210-435A-841F-D2E7E4ACFFA4}"/>
              </a:ext>
            </a:extLst>
          </p:cNvPr>
          <p:cNvSpPr>
            <a:spLocks noGrp="1"/>
          </p:cNvSpPr>
          <p:nvPr>
            <p:ph type="title"/>
          </p:nvPr>
        </p:nvSpPr>
        <p:spPr>
          <a:xfrm>
            <a:off x="612775" y="228600"/>
            <a:ext cx="8153400" cy="990600"/>
          </a:xfrm>
        </p:spPr>
        <p:txBody>
          <a:bodyPr/>
          <a:lstStyle/>
          <a:p>
            <a:pPr algn="ctr"/>
            <a:r>
              <a:rPr lang="en-US" altLang="en-US" sz="6000" dirty="0">
                <a:solidFill>
                  <a:schemeClr val="bg1"/>
                </a:solidFill>
                <a:latin typeface="Trebuchet MS" panose="020B0603020202020204" pitchFamily="34" charset="0"/>
              </a:rPr>
              <a:t>MITO #5: FALSO</a:t>
            </a:r>
          </a:p>
        </p:txBody>
      </p:sp>
      <p:sp>
        <p:nvSpPr>
          <p:cNvPr id="68611" name="Content Placeholder 4">
            <a:extLst>
              <a:ext uri="{FF2B5EF4-FFF2-40B4-BE49-F238E27FC236}">
                <a16:creationId xmlns:a16="http://schemas.microsoft.com/office/drawing/2014/main" id="{47539745-DA4B-4328-BBE8-C0C5EB89E21B}"/>
              </a:ext>
            </a:extLst>
          </p:cNvPr>
          <p:cNvSpPr>
            <a:spLocks noGrp="1"/>
          </p:cNvSpPr>
          <p:nvPr>
            <p:ph sz="quarter" idx="1"/>
          </p:nvPr>
        </p:nvSpPr>
        <p:spPr>
          <a:xfrm>
            <a:off x="612775" y="1600200"/>
            <a:ext cx="8153400" cy="4495800"/>
          </a:xfrm>
        </p:spPr>
        <p:txBody>
          <a:bodyPr/>
          <a:lstStyle/>
          <a:p>
            <a:r>
              <a:rPr lang="es-DO" altLang="en-US" sz="3200" dirty="0">
                <a:solidFill>
                  <a:schemeClr val="bg1"/>
                </a:solidFill>
                <a:latin typeface="Georgia" panose="02040502050405020303" pitchFamily="18" charset="0"/>
              </a:rPr>
              <a:t>Existen muchos tipos diferentes de exámenes y todos son poco riesgosos. </a:t>
            </a:r>
          </a:p>
          <a:p>
            <a:r>
              <a:rPr lang="es-DO" altLang="en-US" sz="3200" dirty="0">
                <a:solidFill>
                  <a:schemeClr val="bg1"/>
                </a:solidFill>
                <a:latin typeface="Georgia" panose="02040502050405020303" pitchFamily="18" charset="0"/>
              </a:rPr>
              <a:t>Las pruebas pueden ser incómodas pero no dolorosas. </a:t>
            </a:r>
          </a:p>
          <a:p>
            <a:endParaRPr lang="en-US" altLang="en-US" dirty="0"/>
          </a:p>
        </p:txBody>
      </p:sp>
      <p:pic>
        <p:nvPicPr>
          <p:cNvPr id="68612" name="Picture 6" descr="Tu Salud Tras.png">
            <a:extLst>
              <a:ext uri="{FF2B5EF4-FFF2-40B4-BE49-F238E27FC236}">
                <a16:creationId xmlns:a16="http://schemas.microsoft.com/office/drawing/2014/main" id="{F46C958E-9D45-4243-80B1-FC1C4DC5A7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69634" name="Text Placeholder 3">
            <a:extLst>
              <a:ext uri="{FF2B5EF4-FFF2-40B4-BE49-F238E27FC236}">
                <a16:creationId xmlns:a16="http://schemas.microsoft.com/office/drawing/2014/main" id="{5A6CBD96-28EA-47E3-8838-EA5D08844D17}"/>
              </a:ext>
            </a:extLst>
          </p:cNvPr>
          <p:cNvSpPr>
            <a:spLocks noGrp="1"/>
          </p:cNvSpPr>
          <p:nvPr>
            <p:ph type="body" idx="1"/>
          </p:nvPr>
        </p:nvSpPr>
        <p:spPr>
          <a:xfrm>
            <a:off x="4876800" y="3200400"/>
            <a:ext cx="3624263" cy="1673225"/>
          </a:xfrm>
        </p:spPr>
        <p:txBody>
          <a:bodyPr/>
          <a:lstStyle/>
          <a:p>
            <a:pPr marL="319088" indent="-319088" algn="ctr" eaLnBrk="1" hangingPunct="1"/>
            <a:r>
              <a:rPr lang="es-DO" altLang="en-US" sz="3200" dirty="0">
                <a:solidFill>
                  <a:schemeClr val="bg1"/>
                </a:solidFill>
                <a:latin typeface="Georgia" panose="02040502050405020303" pitchFamily="18" charset="0"/>
              </a:rPr>
              <a:t>“Es mejor no hacerse la prueba para cáncer de colon, porque también es mortal.”</a:t>
            </a:r>
          </a:p>
        </p:txBody>
      </p:sp>
      <p:sp>
        <p:nvSpPr>
          <p:cNvPr id="69635" name="Title 1">
            <a:extLst>
              <a:ext uri="{FF2B5EF4-FFF2-40B4-BE49-F238E27FC236}">
                <a16:creationId xmlns:a16="http://schemas.microsoft.com/office/drawing/2014/main" id="{CDB2FC38-39E2-4932-89AB-A9E262327222}"/>
              </a:ext>
            </a:extLst>
          </p:cNvPr>
          <p:cNvSpPr>
            <a:spLocks noGrp="1"/>
          </p:cNvSpPr>
          <p:nvPr>
            <p:ph type="title"/>
          </p:nvPr>
        </p:nvSpPr>
        <p:spPr/>
        <p:txBody>
          <a:bodyPr/>
          <a:lstStyle/>
          <a:p>
            <a:pPr algn="ctr"/>
            <a:r>
              <a:rPr lang="en-US" altLang="en-US" sz="6000" dirty="0">
                <a:solidFill>
                  <a:schemeClr val="bg1"/>
                </a:solidFill>
                <a:latin typeface="Trebuchet MS" panose="020B0603020202020204" pitchFamily="34" charset="0"/>
              </a:rPr>
              <a:t>MITO #5</a:t>
            </a:r>
          </a:p>
        </p:txBody>
      </p:sp>
      <p:pic>
        <p:nvPicPr>
          <p:cNvPr id="69636" name="Picture 2" descr="Image result for person crossing arms saying no">
            <a:extLst>
              <a:ext uri="{FF2B5EF4-FFF2-40B4-BE49-F238E27FC236}">
                <a16:creationId xmlns:a16="http://schemas.microsoft.com/office/drawing/2014/main" id="{ECE5AC3D-4DB3-4A06-AD4B-3B3B3B553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35" t="9756" r="9756"/>
          <a:stretch>
            <a:fillRect/>
          </a:stretch>
        </p:blipFill>
        <p:spPr bwMode="auto">
          <a:xfrm>
            <a:off x="1752600" y="33528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descr="Tu Salud Tras.png">
            <a:extLst>
              <a:ext uri="{FF2B5EF4-FFF2-40B4-BE49-F238E27FC236}">
                <a16:creationId xmlns:a16="http://schemas.microsoft.com/office/drawing/2014/main" id="{BA6AEB26-6222-4DB8-B467-88B55FE2E2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71682" name="Title 3">
            <a:extLst>
              <a:ext uri="{FF2B5EF4-FFF2-40B4-BE49-F238E27FC236}">
                <a16:creationId xmlns:a16="http://schemas.microsoft.com/office/drawing/2014/main" id="{A6E2D7CC-6EFB-412A-8663-BC6EFDE2752D}"/>
              </a:ext>
            </a:extLst>
          </p:cNvPr>
          <p:cNvSpPr>
            <a:spLocks noGrp="1"/>
          </p:cNvSpPr>
          <p:nvPr>
            <p:ph type="title"/>
          </p:nvPr>
        </p:nvSpPr>
        <p:spPr>
          <a:xfrm>
            <a:off x="612775" y="228600"/>
            <a:ext cx="8153400" cy="990600"/>
          </a:xfrm>
        </p:spPr>
        <p:txBody>
          <a:bodyPr/>
          <a:lstStyle/>
          <a:p>
            <a:pPr algn="ctr"/>
            <a:r>
              <a:rPr lang="en-US" altLang="en-US" sz="6000" dirty="0">
                <a:solidFill>
                  <a:schemeClr val="bg1"/>
                </a:solidFill>
                <a:latin typeface="Trebuchet MS" panose="020B0603020202020204" pitchFamily="34" charset="0"/>
              </a:rPr>
              <a:t>MITO #5: FALSO</a:t>
            </a:r>
          </a:p>
        </p:txBody>
      </p:sp>
      <p:sp>
        <p:nvSpPr>
          <p:cNvPr id="71683" name="Content Placeholder 4">
            <a:extLst>
              <a:ext uri="{FF2B5EF4-FFF2-40B4-BE49-F238E27FC236}">
                <a16:creationId xmlns:a16="http://schemas.microsoft.com/office/drawing/2014/main" id="{AA0652BC-6711-4824-9DF7-8EA07360EF6B}"/>
              </a:ext>
            </a:extLst>
          </p:cNvPr>
          <p:cNvSpPr>
            <a:spLocks noGrp="1"/>
          </p:cNvSpPr>
          <p:nvPr>
            <p:ph sz="quarter" idx="1"/>
          </p:nvPr>
        </p:nvSpPr>
        <p:spPr>
          <a:xfrm>
            <a:off x="612775" y="1600200"/>
            <a:ext cx="8153400" cy="4495800"/>
          </a:xfrm>
        </p:spPr>
        <p:txBody>
          <a:bodyPr/>
          <a:lstStyle/>
          <a:p>
            <a:r>
              <a:rPr lang="es-419" altLang="en-US" dirty="0">
                <a:solidFill>
                  <a:schemeClr val="bg1"/>
                </a:solidFill>
                <a:latin typeface="Georgia" panose="02040502050405020303" pitchFamily="18" charset="0"/>
              </a:rPr>
              <a:t>En muchos casos, el cáncer de colon es altamente tratable. </a:t>
            </a:r>
          </a:p>
          <a:p>
            <a:r>
              <a:rPr lang="es-419" altLang="en-US" dirty="0">
                <a:solidFill>
                  <a:schemeClr val="bg1"/>
                </a:solidFill>
                <a:latin typeface="Georgia" panose="02040502050405020303" pitchFamily="18" charset="0"/>
              </a:rPr>
              <a:t>Si se detecta y trata a tiempo, la tasa de sobrevivencia relativa a 5 años es de 90%. </a:t>
            </a:r>
          </a:p>
          <a:p>
            <a:r>
              <a:rPr lang="es-419" altLang="en-US" dirty="0">
                <a:solidFill>
                  <a:schemeClr val="bg1"/>
                </a:solidFill>
                <a:latin typeface="Georgia" panose="02040502050405020303" pitchFamily="18" charset="0"/>
              </a:rPr>
              <a:t>Solo 4 de cada 10 s0n diagnosticados en una etapa temprana, cuando el tratamiento puede ser más exitoso.  </a:t>
            </a:r>
          </a:p>
        </p:txBody>
      </p:sp>
      <p:pic>
        <p:nvPicPr>
          <p:cNvPr id="71684" name="Picture 6" descr="Tu Salud Tras.png">
            <a:extLst>
              <a:ext uri="{FF2B5EF4-FFF2-40B4-BE49-F238E27FC236}">
                <a16:creationId xmlns:a16="http://schemas.microsoft.com/office/drawing/2014/main" id="{E0F7F00C-9002-4F82-922C-7DF6DE58E2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73730" name="Text Placeholder 3">
            <a:extLst>
              <a:ext uri="{FF2B5EF4-FFF2-40B4-BE49-F238E27FC236}">
                <a16:creationId xmlns:a16="http://schemas.microsoft.com/office/drawing/2014/main" id="{F73C08BD-0AE8-41A6-9B43-190C7F4124E1}"/>
              </a:ext>
            </a:extLst>
          </p:cNvPr>
          <p:cNvSpPr>
            <a:spLocks noGrp="1"/>
          </p:cNvSpPr>
          <p:nvPr>
            <p:ph type="body" idx="1"/>
          </p:nvPr>
        </p:nvSpPr>
        <p:spPr>
          <a:xfrm>
            <a:off x="4724400" y="3430588"/>
            <a:ext cx="3624263" cy="1673225"/>
          </a:xfrm>
        </p:spPr>
        <p:txBody>
          <a:bodyPr/>
          <a:lstStyle/>
          <a:p>
            <a:pPr marL="319088" indent="-319088" algn="ctr" eaLnBrk="1" hangingPunct="1"/>
            <a:r>
              <a:rPr lang="es-DO" altLang="en-US" sz="3200" dirty="0">
                <a:solidFill>
                  <a:schemeClr val="bg1"/>
                </a:solidFill>
                <a:latin typeface="Georgia" panose="02040502050405020303" pitchFamily="18" charset="0"/>
              </a:rPr>
              <a:t>“Cuando ya tienes cáncer es demasiado tarde.”</a:t>
            </a:r>
          </a:p>
        </p:txBody>
      </p:sp>
      <p:sp>
        <p:nvSpPr>
          <p:cNvPr id="73731" name="Title 1">
            <a:extLst>
              <a:ext uri="{FF2B5EF4-FFF2-40B4-BE49-F238E27FC236}">
                <a16:creationId xmlns:a16="http://schemas.microsoft.com/office/drawing/2014/main" id="{A1BA0B4B-32B2-4E6E-B313-57A2EFA96D68}"/>
              </a:ext>
            </a:extLst>
          </p:cNvPr>
          <p:cNvSpPr>
            <a:spLocks noGrp="1"/>
          </p:cNvSpPr>
          <p:nvPr>
            <p:ph type="title"/>
          </p:nvPr>
        </p:nvSpPr>
        <p:spPr/>
        <p:txBody>
          <a:bodyPr/>
          <a:lstStyle/>
          <a:p>
            <a:pPr algn="ctr"/>
            <a:r>
              <a:rPr lang="en-US" altLang="en-US" sz="6000" dirty="0">
                <a:solidFill>
                  <a:schemeClr val="bg1"/>
                </a:solidFill>
                <a:latin typeface="Trebuchet MS" panose="020B0603020202020204" pitchFamily="34" charset="0"/>
              </a:rPr>
              <a:t>MITO #6</a:t>
            </a:r>
          </a:p>
        </p:txBody>
      </p:sp>
      <p:pic>
        <p:nvPicPr>
          <p:cNvPr id="73732" name="Picture 6" descr="Tu Salud Tras.png">
            <a:extLst>
              <a:ext uri="{FF2B5EF4-FFF2-40B4-BE49-F238E27FC236}">
                <a16:creationId xmlns:a16="http://schemas.microsoft.com/office/drawing/2014/main" id="{D7524230-8E96-42F3-A22B-2091FCFF6B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descr="Image result for hispanics cancer">
            <a:extLst>
              <a:ext uri="{FF2B5EF4-FFF2-40B4-BE49-F238E27FC236}">
                <a16:creationId xmlns:a16="http://schemas.microsoft.com/office/drawing/2014/main" id="{D2EA9671-71FF-4B89-AB4A-42E93226B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67088"/>
            <a:ext cx="3048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75778" name="Title 3">
            <a:extLst>
              <a:ext uri="{FF2B5EF4-FFF2-40B4-BE49-F238E27FC236}">
                <a16:creationId xmlns:a16="http://schemas.microsoft.com/office/drawing/2014/main" id="{0A2621FD-B14E-403E-8383-404437D2AB77}"/>
              </a:ext>
            </a:extLst>
          </p:cNvPr>
          <p:cNvSpPr>
            <a:spLocks noGrp="1"/>
          </p:cNvSpPr>
          <p:nvPr>
            <p:ph type="title"/>
          </p:nvPr>
        </p:nvSpPr>
        <p:spPr>
          <a:xfrm>
            <a:off x="612775" y="228600"/>
            <a:ext cx="8153400" cy="990600"/>
          </a:xfrm>
        </p:spPr>
        <p:txBody>
          <a:bodyPr/>
          <a:lstStyle/>
          <a:p>
            <a:pPr algn="ctr"/>
            <a:r>
              <a:rPr lang="en-US" altLang="en-US" sz="6000" dirty="0">
                <a:solidFill>
                  <a:schemeClr val="bg1"/>
                </a:solidFill>
                <a:latin typeface="Trebuchet MS" panose="020B0603020202020204" pitchFamily="34" charset="0"/>
              </a:rPr>
              <a:t>MITO #6: FALSO</a:t>
            </a:r>
          </a:p>
        </p:txBody>
      </p:sp>
      <p:sp>
        <p:nvSpPr>
          <p:cNvPr id="75779" name="Content Placeholder 4">
            <a:extLst>
              <a:ext uri="{FF2B5EF4-FFF2-40B4-BE49-F238E27FC236}">
                <a16:creationId xmlns:a16="http://schemas.microsoft.com/office/drawing/2014/main" id="{8048F3BD-D7A4-4A19-AF44-D26BA15B3E1E}"/>
              </a:ext>
            </a:extLst>
          </p:cNvPr>
          <p:cNvSpPr>
            <a:spLocks noGrp="1"/>
          </p:cNvSpPr>
          <p:nvPr>
            <p:ph sz="quarter" idx="1"/>
          </p:nvPr>
        </p:nvSpPr>
        <p:spPr>
          <a:xfrm>
            <a:off x="612775" y="1600200"/>
            <a:ext cx="8153400" cy="4495800"/>
          </a:xfrm>
        </p:spPr>
        <p:txBody>
          <a:bodyPr/>
          <a:lstStyle/>
          <a:p>
            <a:r>
              <a:rPr lang="es-419" altLang="en-US" dirty="0">
                <a:solidFill>
                  <a:schemeClr val="bg1"/>
                </a:solidFill>
                <a:latin typeface="Georgia" panose="02040502050405020303" pitchFamily="18" charset="0"/>
              </a:rPr>
              <a:t>La mayoría de los tipos de cáncer pueden tratarse completamente si se detectan a tiempo.</a:t>
            </a:r>
          </a:p>
          <a:p>
            <a:r>
              <a:rPr lang="es-419" altLang="en-US" dirty="0">
                <a:solidFill>
                  <a:schemeClr val="bg1"/>
                </a:solidFill>
                <a:latin typeface="Georgia" panose="02040502050405020303" pitchFamily="18" charset="0"/>
              </a:rPr>
              <a:t>Incluso en las etapas avanzadas de cáncer, se puede hacer mucho para aliviar los síntomas y prolongar la supervivencia. </a:t>
            </a:r>
          </a:p>
          <a:p>
            <a:endParaRPr lang="en-US" altLang="en-US" dirty="0">
              <a:solidFill>
                <a:schemeClr val="bg1"/>
              </a:solidFill>
              <a:latin typeface="Georgia" panose="02040502050405020303" pitchFamily="18" charset="0"/>
            </a:endParaRPr>
          </a:p>
        </p:txBody>
      </p:sp>
      <p:pic>
        <p:nvPicPr>
          <p:cNvPr id="75780" name="Picture 6" descr="Tu Salud Tras.png">
            <a:extLst>
              <a:ext uri="{FF2B5EF4-FFF2-40B4-BE49-F238E27FC236}">
                <a16:creationId xmlns:a16="http://schemas.microsoft.com/office/drawing/2014/main" id="{781E9C03-40D3-460E-AC83-DC0C8C40C9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81D6ED9-AAB9-4978-97D1-8A675B057E44}"/>
              </a:ext>
            </a:extLst>
          </p:cNvPr>
          <p:cNvSpPr>
            <a:spLocks noGrp="1"/>
          </p:cNvSpPr>
          <p:nvPr>
            <p:ph type="title"/>
          </p:nvPr>
        </p:nvSpPr>
        <p:spPr>
          <a:xfrm>
            <a:off x="76200" y="228600"/>
            <a:ext cx="9220200" cy="990600"/>
          </a:xfrm>
        </p:spPr>
        <p:txBody>
          <a:bodyPr/>
          <a:lstStyle/>
          <a:p>
            <a:pPr algn="ctr" eaLnBrk="1" hangingPunct="1"/>
            <a:r>
              <a:rPr lang="es-DO" altLang="en-US" sz="5400" dirty="0">
                <a:solidFill>
                  <a:schemeClr val="bg1"/>
                </a:solidFill>
                <a:latin typeface="Trebuchet MS" panose="020B0603020202020204" pitchFamily="34" charset="0"/>
              </a:rPr>
              <a:t>Cómo empezar a cuidarme</a:t>
            </a:r>
          </a:p>
        </p:txBody>
      </p:sp>
      <p:sp>
        <p:nvSpPr>
          <p:cNvPr id="77827" name="Content Placeholder 1">
            <a:extLst>
              <a:ext uri="{FF2B5EF4-FFF2-40B4-BE49-F238E27FC236}">
                <a16:creationId xmlns:a16="http://schemas.microsoft.com/office/drawing/2014/main" id="{F1A15E39-8816-45B8-B896-0C06F485131F}"/>
              </a:ext>
            </a:extLst>
          </p:cNvPr>
          <p:cNvSpPr>
            <a:spLocks noGrp="1"/>
          </p:cNvSpPr>
          <p:nvPr>
            <p:ph sz="quarter" idx="1"/>
          </p:nvPr>
        </p:nvSpPr>
        <p:spPr>
          <a:xfrm>
            <a:off x="420687" y="1658938"/>
            <a:ext cx="8531225" cy="4495800"/>
          </a:xfrm>
        </p:spPr>
        <p:txBody>
          <a:bodyPr/>
          <a:lstStyle/>
          <a:p>
            <a:r>
              <a:rPr lang="es-419" altLang="en-US" sz="2800" dirty="0">
                <a:solidFill>
                  <a:schemeClr val="bg1"/>
                </a:solidFill>
                <a:latin typeface="Georgia" panose="02040502050405020303" pitchFamily="18" charset="0"/>
              </a:rPr>
              <a:t>Toma el control de tu salud y reduce tus riesgos de cáncer.</a:t>
            </a:r>
          </a:p>
          <a:p>
            <a:pPr lvl="1">
              <a:buFont typeface="Arial" panose="020B0604020202020204" pitchFamily="34" charset="0"/>
              <a:buChar char="•"/>
            </a:pPr>
            <a:r>
              <a:rPr lang="es-419" altLang="en-US" sz="2400" dirty="0">
                <a:solidFill>
                  <a:schemeClr val="bg1"/>
                </a:solidFill>
                <a:latin typeface="Georgia" panose="02040502050405020303" pitchFamily="18" charset="0"/>
              </a:rPr>
              <a:t>Aliméntate sanamente con suficientes frutas y vegetales. </a:t>
            </a:r>
          </a:p>
          <a:p>
            <a:pPr lvl="1">
              <a:buFont typeface="Arial" panose="020B0604020202020204" pitchFamily="34" charset="0"/>
              <a:buChar char="•"/>
            </a:pPr>
            <a:r>
              <a:rPr lang="es-419" altLang="en-US" sz="2400" dirty="0">
                <a:solidFill>
                  <a:schemeClr val="bg1"/>
                </a:solidFill>
                <a:latin typeface="Georgia" panose="02040502050405020303" pitchFamily="18" charset="0"/>
              </a:rPr>
              <a:t>Empieza a ser más activo haciendo ejercicio regularmente.</a:t>
            </a:r>
          </a:p>
          <a:p>
            <a:pPr lvl="1">
              <a:buFont typeface="Arial" panose="020B0604020202020204" pitchFamily="34" charset="0"/>
              <a:buChar char="•"/>
            </a:pPr>
            <a:r>
              <a:rPr lang="es-419" altLang="en-US" sz="2400" dirty="0">
                <a:solidFill>
                  <a:schemeClr val="bg1"/>
                </a:solidFill>
                <a:latin typeface="Georgia" panose="02040502050405020303" pitchFamily="18" charset="0"/>
              </a:rPr>
              <a:t>Mantente en un peso saludable.</a:t>
            </a:r>
          </a:p>
          <a:p>
            <a:pPr lvl="1">
              <a:buFont typeface="Arial" panose="020B0604020202020204" pitchFamily="34" charset="0"/>
              <a:buChar char="•"/>
            </a:pPr>
            <a:r>
              <a:rPr lang="es-419" altLang="en-US" sz="2400" dirty="0">
                <a:solidFill>
                  <a:schemeClr val="bg1"/>
                </a:solidFill>
                <a:latin typeface="Georgia" panose="02040502050405020303" pitchFamily="18" charset="0"/>
              </a:rPr>
              <a:t>Aléjate de los productos de tabaco. </a:t>
            </a:r>
          </a:p>
          <a:p>
            <a:pPr lvl="1">
              <a:buFont typeface="Arial" panose="020B0604020202020204" pitchFamily="34" charset="0"/>
              <a:buChar char="•"/>
            </a:pPr>
            <a:r>
              <a:rPr lang="es-419" altLang="en-US" sz="2400" dirty="0">
                <a:solidFill>
                  <a:schemeClr val="bg1"/>
                </a:solidFill>
                <a:latin typeface="Georgia" panose="02040502050405020303" pitchFamily="18" charset="0"/>
              </a:rPr>
              <a:t>Limita tu consumo de alcohol. </a:t>
            </a:r>
          </a:p>
          <a:p>
            <a:pPr lvl="1">
              <a:buFont typeface="Arial" panose="020B0604020202020204" pitchFamily="34" charset="0"/>
              <a:buChar char="•"/>
            </a:pPr>
            <a:r>
              <a:rPr lang="es-419" altLang="en-US" sz="2400" dirty="0">
                <a:solidFill>
                  <a:schemeClr val="bg1"/>
                </a:solidFill>
                <a:latin typeface="Georgia" panose="02040502050405020303" pitchFamily="18" charset="0"/>
              </a:rPr>
              <a:t>Conócete, tu historial familiar y tus riesgos.</a:t>
            </a:r>
          </a:p>
          <a:p>
            <a:pPr lvl="1">
              <a:buFont typeface="Arial" panose="020B0604020202020204" pitchFamily="34" charset="0"/>
              <a:buChar char="•"/>
            </a:pPr>
            <a:r>
              <a:rPr lang="es-419" altLang="en-US" sz="2400" dirty="0">
                <a:solidFill>
                  <a:schemeClr val="bg1"/>
                </a:solidFill>
                <a:latin typeface="Georgia" panose="02040502050405020303" pitchFamily="18" charset="0"/>
              </a:rPr>
              <a:t>Hazte chequeos con frecuencia y pruebas de detección de cáncer</a:t>
            </a:r>
          </a:p>
          <a:p>
            <a:pPr lvl="1"/>
            <a:endParaRPr lang="en-US" altLang="en-US" dirty="0">
              <a:solidFill>
                <a:schemeClr val="bg1"/>
              </a:solidFill>
              <a:latin typeface="Georgia" panose="02040502050405020303" pitchFamily="18" charset="0"/>
            </a:endParaRPr>
          </a:p>
        </p:txBody>
      </p:sp>
      <p:sp>
        <p:nvSpPr>
          <p:cNvPr id="77828" name="TextBox 4">
            <a:extLst>
              <a:ext uri="{FF2B5EF4-FFF2-40B4-BE49-F238E27FC236}">
                <a16:creationId xmlns:a16="http://schemas.microsoft.com/office/drawing/2014/main" id="{8006F46E-A407-45D9-B2ED-DCFCE7637056}"/>
              </a:ext>
            </a:extLst>
          </p:cNvPr>
          <p:cNvSpPr txBox="1">
            <a:spLocks noChangeArrowheads="1"/>
          </p:cNvSpPr>
          <p:nvPr/>
        </p:nvSpPr>
        <p:spPr bwMode="auto">
          <a:xfrm>
            <a:off x="0" y="661193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000">
                <a:latin typeface="Arial" panose="020B0604020202020204" pitchFamily="34" charset="0"/>
              </a:rPr>
              <a:t>American Cancer Society </a:t>
            </a:r>
            <a:r>
              <a:rPr lang="en-US" altLang="en-US" sz="1000">
                <a:latin typeface="Arial" panose="020B0604020202020204" pitchFamily="34" charset="0"/>
                <a:hlinkClick r:id="rId3"/>
              </a:rPr>
              <a:t>www.cancer.org</a:t>
            </a:r>
            <a:endParaRPr lang="en-US" altLang="en-US" sz="1000">
              <a:latin typeface="Arial" panose="020B0604020202020204" pitchFamily="34" charset="0"/>
            </a:endParaRPr>
          </a:p>
          <a:p>
            <a:pPr eaLnBrk="1" hangingPunct="1">
              <a:spcBef>
                <a:spcPct val="0"/>
              </a:spcBef>
              <a:buClrTx/>
              <a:buSzTx/>
              <a:buFontTx/>
              <a:buNone/>
            </a:pPr>
            <a:endParaRPr lang="en-US" altLang="en-US" sz="1000">
              <a:latin typeface="Arial" panose="020B0604020202020204" pitchFamily="34" charset="0"/>
            </a:endParaRPr>
          </a:p>
        </p:txBody>
      </p:sp>
      <p:pic>
        <p:nvPicPr>
          <p:cNvPr id="77829" name="Picture 6" descr="Tu Salud Tras.png">
            <a:extLst>
              <a:ext uri="{FF2B5EF4-FFF2-40B4-BE49-F238E27FC236}">
                <a16:creationId xmlns:a16="http://schemas.microsoft.com/office/drawing/2014/main" id="{86F45665-9806-49DA-B6BD-FAD829AD1E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79874" name="Text Placeholder 2">
            <a:extLst>
              <a:ext uri="{FF2B5EF4-FFF2-40B4-BE49-F238E27FC236}">
                <a16:creationId xmlns:a16="http://schemas.microsoft.com/office/drawing/2014/main" id="{A9594FEC-9089-41CE-8E14-FA72F1EC210C}"/>
              </a:ext>
            </a:extLst>
          </p:cNvPr>
          <p:cNvSpPr txBox="1">
            <a:spLocks/>
          </p:cNvSpPr>
          <p:nvPr/>
        </p:nvSpPr>
        <p:spPr bwMode="auto">
          <a:xfrm>
            <a:off x="4154488" y="3009900"/>
            <a:ext cx="48371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00B0F0"/>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buClr>
                <a:srgbClr val="438086"/>
              </a:buClr>
              <a:buFont typeface="Wingdings" panose="05000000000000000000" pitchFamily="2" charset="2"/>
              <a:buNone/>
            </a:pPr>
            <a:r>
              <a:rPr lang="es-419" altLang="en-US" sz="3600" dirty="0">
                <a:solidFill>
                  <a:schemeClr val="bg1"/>
                </a:solidFill>
                <a:latin typeface="Georgia" panose="02040502050405020303" pitchFamily="18" charset="0"/>
              </a:rPr>
              <a:t>Busca un sistema de apoyo. Puede ser un amigo, un compañero de trabajo, vecino o familiar. </a:t>
            </a:r>
          </a:p>
        </p:txBody>
      </p:sp>
      <p:sp>
        <p:nvSpPr>
          <p:cNvPr id="79875" name="Title 1">
            <a:extLst>
              <a:ext uri="{FF2B5EF4-FFF2-40B4-BE49-F238E27FC236}">
                <a16:creationId xmlns:a16="http://schemas.microsoft.com/office/drawing/2014/main" id="{DF06E6B6-7FB9-4225-99B4-47D658865D0C}"/>
              </a:ext>
            </a:extLst>
          </p:cNvPr>
          <p:cNvSpPr>
            <a:spLocks noGrp="1"/>
          </p:cNvSpPr>
          <p:nvPr>
            <p:ph type="title"/>
          </p:nvPr>
        </p:nvSpPr>
        <p:spPr/>
        <p:txBody>
          <a:bodyPr/>
          <a:lstStyle/>
          <a:p>
            <a:pPr algn="ctr" eaLnBrk="1" hangingPunct="1"/>
            <a:r>
              <a:rPr lang="es-419" altLang="en-US" sz="6000" dirty="0">
                <a:latin typeface="Trebuchet MS" panose="020B0603020202020204" pitchFamily="34" charset="0"/>
              </a:rPr>
              <a:t>Consejos y trucos</a:t>
            </a:r>
          </a:p>
        </p:txBody>
      </p:sp>
      <p:pic>
        <p:nvPicPr>
          <p:cNvPr id="79876" name="Picture 7" descr="Image result for hispanic family">
            <a:extLst>
              <a:ext uri="{FF2B5EF4-FFF2-40B4-BE49-F238E27FC236}">
                <a16:creationId xmlns:a16="http://schemas.microsoft.com/office/drawing/2014/main" id="{99DD196B-53AE-4BD9-ACDA-CE9168191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63" t="3030" r="17184"/>
          <a:stretch>
            <a:fillRect/>
          </a:stretch>
        </p:blipFill>
        <p:spPr bwMode="auto">
          <a:xfrm>
            <a:off x="1550988" y="3048000"/>
            <a:ext cx="260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Tu Salud Tras.png">
            <a:extLst>
              <a:ext uri="{FF2B5EF4-FFF2-40B4-BE49-F238E27FC236}">
                <a16:creationId xmlns:a16="http://schemas.microsoft.com/office/drawing/2014/main" id="{4F7B7DD3-8168-4BF1-AA8C-EA52BB342B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81922" name="Title 3">
            <a:extLst>
              <a:ext uri="{FF2B5EF4-FFF2-40B4-BE49-F238E27FC236}">
                <a16:creationId xmlns:a16="http://schemas.microsoft.com/office/drawing/2014/main" id="{5B462623-EA38-4A42-8B10-E67F4CB8F284}"/>
              </a:ext>
            </a:extLst>
          </p:cNvPr>
          <p:cNvSpPr>
            <a:spLocks noGrp="1"/>
          </p:cNvSpPr>
          <p:nvPr>
            <p:ph type="title"/>
          </p:nvPr>
        </p:nvSpPr>
        <p:spPr/>
        <p:txBody>
          <a:bodyPr/>
          <a:lstStyle/>
          <a:p>
            <a:pPr algn="ctr"/>
            <a:r>
              <a:rPr lang="es-419" altLang="en-US" sz="6000" dirty="0">
                <a:latin typeface="Trebuchet MS" panose="020B0603020202020204" pitchFamily="34" charset="0"/>
              </a:rPr>
              <a:t>Consejos y trucos</a:t>
            </a:r>
            <a:endParaRPr lang="en-US" altLang="en-US" sz="6000" dirty="0">
              <a:solidFill>
                <a:schemeClr val="bg1"/>
              </a:solidFill>
              <a:latin typeface="Trebuchet MS" panose="020B0603020202020204" pitchFamily="34" charset="0"/>
            </a:endParaRPr>
          </a:p>
        </p:txBody>
      </p:sp>
      <p:sp>
        <p:nvSpPr>
          <p:cNvPr id="81923" name="Rectangle 5">
            <a:extLst>
              <a:ext uri="{FF2B5EF4-FFF2-40B4-BE49-F238E27FC236}">
                <a16:creationId xmlns:a16="http://schemas.microsoft.com/office/drawing/2014/main" id="{E7B92A8B-3758-47E3-8223-03E7D5857221}"/>
              </a:ext>
            </a:extLst>
          </p:cNvPr>
          <p:cNvSpPr>
            <a:spLocks noChangeArrowheads="1"/>
          </p:cNvSpPr>
          <p:nvPr/>
        </p:nvSpPr>
        <p:spPr bwMode="auto">
          <a:xfrm>
            <a:off x="609600" y="3449638"/>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419" altLang="en-US" sz="3600" dirty="0">
                <a:solidFill>
                  <a:schemeClr val="bg1"/>
                </a:solidFill>
                <a:latin typeface="Georgia" panose="02040502050405020303" pitchFamily="18" charset="0"/>
              </a:rPr>
              <a:t>Pide a amigos y familiares recetas saludables que contengan fibra y calcio. </a:t>
            </a:r>
            <a:endParaRPr lang="es-419" altLang="en-US" sz="3600" dirty="0"/>
          </a:p>
        </p:txBody>
      </p:sp>
      <p:pic>
        <p:nvPicPr>
          <p:cNvPr id="81924" name="Picture 4" descr="Image result for hispanic family cooking">
            <a:extLst>
              <a:ext uri="{FF2B5EF4-FFF2-40B4-BE49-F238E27FC236}">
                <a16:creationId xmlns:a16="http://schemas.microsoft.com/office/drawing/2014/main" id="{39F02FDB-A8D0-48AE-BD0E-7FEDCDCB2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76588"/>
            <a:ext cx="3529013"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6" descr="Tu Salud Tras.png">
            <a:extLst>
              <a:ext uri="{FF2B5EF4-FFF2-40B4-BE49-F238E27FC236}">
                <a16:creationId xmlns:a16="http://schemas.microsoft.com/office/drawing/2014/main" id="{7BEA0BA4-B5ED-4F79-A90B-1D6BC341CA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82946" name="Title 3">
            <a:extLst>
              <a:ext uri="{FF2B5EF4-FFF2-40B4-BE49-F238E27FC236}">
                <a16:creationId xmlns:a16="http://schemas.microsoft.com/office/drawing/2014/main" id="{3ECD9EBB-DCB4-4EF6-952E-EA04CEBFBFFF}"/>
              </a:ext>
            </a:extLst>
          </p:cNvPr>
          <p:cNvSpPr>
            <a:spLocks noGrp="1"/>
          </p:cNvSpPr>
          <p:nvPr>
            <p:ph type="title"/>
          </p:nvPr>
        </p:nvSpPr>
        <p:spPr/>
        <p:txBody>
          <a:bodyPr/>
          <a:lstStyle/>
          <a:p>
            <a:pPr algn="ctr"/>
            <a:r>
              <a:rPr lang="es-419" altLang="en-US" sz="6000" dirty="0">
                <a:latin typeface="Trebuchet MS" panose="020B0603020202020204" pitchFamily="34" charset="0"/>
              </a:rPr>
              <a:t>Consejos y trucos</a:t>
            </a:r>
            <a:endParaRPr lang="en-US" altLang="en-US" sz="6000" dirty="0">
              <a:solidFill>
                <a:schemeClr val="bg1"/>
              </a:solidFill>
              <a:latin typeface="Trebuchet MS" panose="020B0603020202020204" pitchFamily="34" charset="0"/>
            </a:endParaRPr>
          </a:p>
        </p:txBody>
      </p:sp>
      <p:sp>
        <p:nvSpPr>
          <p:cNvPr id="82947" name="Rectangle 5">
            <a:extLst>
              <a:ext uri="{FF2B5EF4-FFF2-40B4-BE49-F238E27FC236}">
                <a16:creationId xmlns:a16="http://schemas.microsoft.com/office/drawing/2014/main" id="{9D02D49A-7D9D-4111-B71F-1C9C9F640200}"/>
              </a:ext>
            </a:extLst>
          </p:cNvPr>
          <p:cNvSpPr>
            <a:spLocks noChangeArrowheads="1"/>
          </p:cNvSpPr>
          <p:nvPr/>
        </p:nvSpPr>
        <p:spPr bwMode="auto">
          <a:xfrm>
            <a:off x="588963" y="3822700"/>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419" altLang="en-US" sz="3600" dirty="0">
                <a:solidFill>
                  <a:srgbClr val="FFFFFF"/>
                </a:solidFill>
                <a:latin typeface="Georgia" panose="02040502050405020303" pitchFamily="18" charset="0"/>
              </a:rPr>
              <a:t>Trata de consumir comidas sin carne algunos días a la semana. </a:t>
            </a:r>
            <a:endParaRPr lang="es-419" altLang="en-US" sz="3600" dirty="0">
              <a:solidFill>
                <a:srgbClr val="000000"/>
              </a:solidFill>
            </a:endParaRPr>
          </a:p>
        </p:txBody>
      </p:sp>
      <p:pic>
        <p:nvPicPr>
          <p:cNvPr id="82948" name="Picture 2" descr="Image result for hispanic friends eating healthy">
            <a:extLst>
              <a:ext uri="{FF2B5EF4-FFF2-40B4-BE49-F238E27FC236}">
                <a16:creationId xmlns:a16="http://schemas.microsoft.com/office/drawing/2014/main" id="{95CAE5A5-6A61-429C-A228-AF929C927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742"/>
          <a:stretch>
            <a:fillRect/>
          </a:stretch>
        </p:blipFill>
        <p:spPr bwMode="auto">
          <a:xfrm>
            <a:off x="5181600" y="3449638"/>
            <a:ext cx="341153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6" descr="Tu Salud Tras.png">
            <a:extLst>
              <a:ext uri="{FF2B5EF4-FFF2-40B4-BE49-F238E27FC236}">
                <a16:creationId xmlns:a16="http://schemas.microsoft.com/office/drawing/2014/main" id="{617E71D4-5B3C-44E5-BC04-D44308266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C777C0D-3D76-4D0F-810B-DB3A50E880AD}"/>
              </a:ext>
            </a:extLst>
          </p:cNvPr>
          <p:cNvSpPr>
            <a:spLocks noGrp="1"/>
          </p:cNvSpPr>
          <p:nvPr>
            <p:ph type="title"/>
          </p:nvPr>
        </p:nvSpPr>
        <p:spPr>
          <a:xfrm>
            <a:off x="612775" y="228600"/>
            <a:ext cx="8153400" cy="990600"/>
          </a:xfrm>
        </p:spPr>
        <p:txBody>
          <a:bodyPr/>
          <a:lstStyle/>
          <a:p>
            <a:pPr algn="ctr"/>
            <a:r>
              <a:rPr lang="es-419" altLang="en-US" dirty="0">
                <a:solidFill>
                  <a:schemeClr val="bg1"/>
                </a:solidFill>
                <a:latin typeface="Trebuchet MS" panose="020B0603020202020204" pitchFamily="34" charset="0"/>
              </a:rPr>
              <a:t>Cáncer y estilo de vida</a:t>
            </a:r>
          </a:p>
        </p:txBody>
      </p:sp>
      <p:sp>
        <p:nvSpPr>
          <p:cNvPr id="15363" name="Content Placeholder 2">
            <a:extLst>
              <a:ext uri="{FF2B5EF4-FFF2-40B4-BE49-F238E27FC236}">
                <a16:creationId xmlns:a16="http://schemas.microsoft.com/office/drawing/2014/main" id="{CDBFA78B-D81B-404E-9040-4D1E135F906F}"/>
              </a:ext>
            </a:extLst>
          </p:cNvPr>
          <p:cNvSpPr>
            <a:spLocks noGrp="1"/>
          </p:cNvSpPr>
          <p:nvPr>
            <p:ph sz="quarter" idx="1"/>
          </p:nvPr>
        </p:nvSpPr>
        <p:spPr>
          <a:xfrm>
            <a:off x="381001" y="1600200"/>
            <a:ext cx="8534400" cy="4495800"/>
          </a:xfrm>
        </p:spPr>
        <p:txBody>
          <a:bodyPr/>
          <a:lstStyle/>
          <a:p>
            <a:r>
              <a:rPr lang="es-419" altLang="en-US" sz="2800" dirty="0">
                <a:solidFill>
                  <a:schemeClr val="bg1"/>
                </a:solidFill>
                <a:latin typeface="Georgia" panose="02040502050405020303" pitchFamily="18" charset="0"/>
              </a:rPr>
              <a:t>Muchas de las cosas que hacemos, o dejamos de hacer, pueden aumentar el riesgo de padecer cáncer.   </a:t>
            </a:r>
          </a:p>
          <a:p>
            <a:r>
              <a:rPr lang="es-419" altLang="en-US" sz="2800" dirty="0">
                <a:solidFill>
                  <a:schemeClr val="bg1"/>
                </a:solidFill>
                <a:latin typeface="Georgia" panose="02040502050405020303" pitchFamily="18" charset="0"/>
              </a:rPr>
              <a:t>Cuando comemos alimentos poco saludables y estamos inactivos, nuestros órganos empiezan a desgastarse.  </a:t>
            </a:r>
          </a:p>
          <a:p>
            <a:r>
              <a:rPr lang="es-419" altLang="en-US" sz="2800" dirty="0">
                <a:solidFill>
                  <a:schemeClr val="bg1"/>
                </a:solidFill>
                <a:latin typeface="Georgia" panose="02040502050405020303" pitchFamily="18" charset="0"/>
              </a:rPr>
              <a:t>Si cambiamos estos comportamientos podemos reducir el riesgo de enfermar de cáncer. </a:t>
            </a:r>
          </a:p>
          <a:p>
            <a:endParaRPr lang="en-US" altLang="en-US" dirty="0"/>
          </a:p>
        </p:txBody>
      </p:sp>
      <p:pic>
        <p:nvPicPr>
          <p:cNvPr id="15364" name="Picture 5" descr="http://www.emaxhealth.com/files/styles/img_560/public/cancer_risk-obesity.jpg">
            <a:extLst>
              <a:ext uri="{FF2B5EF4-FFF2-40B4-BE49-F238E27FC236}">
                <a16:creationId xmlns:a16="http://schemas.microsoft.com/office/drawing/2014/main" id="{A424A3EA-3DEC-4C8D-BE93-F7254B5E4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706" y="5381360"/>
            <a:ext cx="1906588" cy="142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Tu Salud Tras.png">
            <a:extLst>
              <a:ext uri="{FF2B5EF4-FFF2-40B4-BE49-F238E27FC236}">
                <a16:creationId xmlns:a16="http://schemas.microsoft.com/office/drawing/2014/main" id="{34B18FAE-FC52-4FB5-84CE-42C5F92C73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84994" name="Text Placeholder 4">
            <a:extLst>
              <a:ext uri="{FF2B5EF4-FFF2-40B4-BE49-F238E27FC236}">
                <a16:creationId xmlns:a16="http://schemas.microsoft.com/office/drawing/2014/main" id="{2D92BCB0-91F9-4861-A572-89866B963624}"/>
              </a:ext>
            </a:extLst>
          </p:cNvPr>
          <p:cNvSpPr>
            <a:spLocks noGrp="1"/>
          </p:cNvSpPr>
          <p:nvPr>
            <p:ph type="body" idx="1"/>
          </p:nvPr>
        </p:nvSpPr>
        <p:spPr>
          <a:xfrm>
            <a:off x="228600" y="3048000"/>
            <a:ext cx="4932363" cy="3810000"/>
          </a:xfrm>
        </p:spPr>
        <p:txBody>
          <a:bodyPr/>
          <a:lstStyle/>
          <a:p>
            <a:pPr algn="ctr"/>
            <a:r>
              <a:rPr lang="es-419" altLang="en-US" sz="3200" dirty="0">
                <a:solidFill>
                  <a:schemeClr val="bg1"/>
                </a:solidFill>
                <a:latin typeface="Georgia" panose="02040502050405020303" pitchFamily="18" charset="0"/>
              </a:rPr>
              <a:t>Existen pruebas de detección de cáncer gratis o de bajo costo. Pregunta a tu doctor o acude a una clínica comunitaria para saber donde realizártela.</a:t>
            </a:r>
          </a:p>
        </p:txBody>
      </p:sp>
      <p:sp>
        <p:nvSpPr>
          <p:cNvPr id="84995" name="Title 3">
            <a:extLst>
              <a:ext uri="{FF2B5EF4-FFF2-40B4-BE49-F238E27FC236}">
                <a16:creationId xmlns:a16="http://schemas.microsoft.com/office/drawing/2014/main" id="{4CB68202-FDFC-40BC-8AD9-852131C86D30}"/>
              </a:ext>
            </a:extLst>
          </p:cNvPr>
          <p:cNvSpPr>
            <a:spLocks noGrp="1"/>
          </p:cNvSpPr>
          <p:nvPr>
            <p:ph type="title"/>
          </p:nvPr>
        </p:nvSpPr>
        <p:spPr/>
        <p:txBody>
          <a:bodyPr/>
          <a:lstStyle/>
          <a:p>
            <a:pPr algn="ctr"/>
            <a:r>
              <a:rPr lang="es-419" altLang="en-US" sz="6000" dirty="0">
                <a:latin typeface="Trebuchet MS" panose="020B0603020202020204" pitchFamily="34" charset="0"/>
              </a:rPr>
              <a:t>Consejos y trucos</a:t>
            </a:r>
            <a:endParaRPr lang="en-US" altLang="en-US" sz="6000" dirty="0">
              <a:latin typeface="Trebuchet MS" panose="020B0603020202020204" pitchFamily="34" charset="0"/>
            </a:endParaRPr>
          </a:p>
        </p:txBody>
      </p:sp>
      <p:pic>
        <p:nvPicPr>
          <p:cNvPr id="84996" name="Picture 2" descr="Image result for hispanic doctor">
            <a:extLst>
              <a:ext uri="{FF2B5EF4-FFF2-40B4-BE49-F238E27FC236}">
                <a16:creationId xmlns:a16="http://schemas.microsoft.com/office/drawing/2014/main" id="{E5EE27A7-AEA9-4E02-A323-74A634C8A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97"/>
          <a:stretch>
            <a:fillRect/>
          </a:stretch>
        </p:blipFill>
        <p:spPr bwMode="auto">
          <a:xfrm>
            <a:off x="5334000" y="2971800"/>
            <a:ext cx="36576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6" descr="Tu Salud Tras.png">
            <a:extLst>
              <a:ext uri="{FF2B5EF4-FFF2-40B4-BE49-F238E27FC236}">
                <a16:creationId xmlns:a16="http://schemas.microsoft.com/office/drawing/2014/main" id="{EA2D771D-7529-403B-BAB5-8FFCE69D5E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C22E5C8-7C49-4E76-8069-5FC610A4BC03}"/>
              </a:ext>
            </a:extLst>
          </p:cNvPr>
          <p:cNvSpPr>
            <a:spLocks noGrp="1"/>
          </p:cNvSpPr>
          <p:nvPr>
            <p:ph type="title"/>
          </p:nvPr>
        </p:nvSpPr>
        <p:spPr>
          <a:xfrm>
            <a:off x="612775" y="152400"/>
            <a:ext cx="8153400" cy="990600"/>
          </a:xfrm>
        </p:spPr>
        <p:txBody>
          <a:bodyPr/>
          <a:lstStyle/>
          <a:p>
            <a:pPr algn="ctr"/>
            <a:r>
              <a:rPr lang="es-419" altLang="en-US" dirty="0">
                <a:solidFill>
                  <a:schemeClr val="bg1"/>
                </a:solidFill>
                <a:latin typeface="Trebuchet MS" panose="020B0603020202020204" pitchFamily="34" charset="0"/>
              </a:rPr>
              <a:t>Chequeos para cáncer mama y cáncer de colon</a:t>
            </a:r>
          </a:p>
        </p:txBody>
      </p:sp>
      <p:graphicFrame>
        <p:nvGraphicFramePr>
          <p:cNvPr id="4" name="Content Placeholder 3">
            <a:extLst>
              <a:ext uri="{FF2B5EF4-FFF2-40B4-BE49-F238E27FC236}">
                <a16:creationId xmlns:a16="http://schemas.microsoft.com/office/drawing/2014/main" id="{79A4C86F-1909-4827-95D4-2DFFC0098E95}"/>
              </a:ext>
            </a:extLst>
          </p:cNvPr>
          <p:cNvGraphicFramePr>
            <a:graphicFrameLocks noGrp="1"/>
          </p:cNvGraphicFramePr>
          <p:nvPr>
            <p:ph sz="quarter" idx="1"/>
            <p:extLst>
              <p:ext uri="{D42A27DB-BD31-4B8C-83A1-F6EECF244321}">
                <p14:modId xmlns:p14="http://schemas.microsoft.com/office/powerpoint/2010/main" val="61265798"/>
              </p:ext>
            </p:extLst>
          </p:nvPr>
        </p:nvGraphicFramePr>
        <p:xfrm>
          <a:off x="428816" y="1676400"/>
          <a:ext cx="8370887" cy="3958348"/>
        </p:xfrm>
        <a:graphic>
          <a:graphicData uri="http://schemas.openxmlformats.org/drawingml/2006/table">
            <a:tbl>
              <a:tblPr/>
              <a:tblGrid>
                <a:gridCol w="1371600">
                  <a:extLst>
                    <a:ext uri="{9D8B030D-6E8A-4147-A177-3AD203B41FA5}">
                      <a16:colId xmlns:a16="http://schemas.microsoft.com/office/drawing/2014/main" val="1327165791"/>
                    </a:ext>
                  </a:extLst>
                </a:gridCol>
                <a:gridCol w="2221979">
                  <a:extLst>
                    <a:ext uri="{9D8B030D-6E8A-4147-A177-3AD203B41FA5}">
                      <a16:colId xmlns:a16="http://schemas.microsoft.com/office/drawing/2014/main" val="7435795"/>
                    </a:ext>
                  </a:extLst>
                </a:gridCol>
                <a:gridCol w="1997405">
                  <a:extLst>
                    <a:ext uri="{9D8B030D-6E8A-4147-A177-3AD203B41FA5}">
                      <a16:colId xmlns:a16="http://schemas.microsoft.com/office/drawing/2014/main" val="3360477080"/>
                    </a:ext>
                  </a:extLst>
                </a:gridCol>
                <a:gridCol w="2779903">
                  <a:extLst>
                    <a:ext uri="{9D8B030D-6E8A-4147-A177-3AD203B41FA5}">
                      <a16:colId xmlns:a16="http://schemas.microsoft.com/office/drawing/2014/main" val="3041546364"/>
                    </a:ext>
                  </a:extLst>
                </a:gridCol>
              </a:tblGrid>
              <a:tr h="365712">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Georgia" panose="02040502050405020303" pitchFamily="18" charset="0"/>
                          <a:cs typeface="Arial" panose="020B0604020202020204" pitchFamily="34" charset="0"/>
                        </a:rPr>
                        <a:t>EDAD</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Georgia" panose="02040502050405020303" pitchFamily="18" charset="0"/>
                          <a:cs typeface="Arial" panose="020B0604020202020204" pitchFamily="34" charset="0"/>
                        </a:rPr>
                        <a:t>25-39</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Georgia" panose="02040502050405020303" pitchFamily="18" charset="0"/>
                          <a:cs typeface="Arial" panose="020B0604020202020204" pitchFamily="34" charset="0"/>
                        </a:rPr>
                        <a:t>40s</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Georgia" panose="02040502050405020303" pitchFamily="18" charset="0"/>
                          <a:cs typeface="Arial" panose="020B0604020202020204" pitchFamily="34" charset="0"/>
                        </a:rPr>
                        <a:t>50s</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4115174727"/>
                  </a:ext>
                </a:extLst>
              </a:tr>
              <a:tr h="2149122">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panose="02040502050405020303" pitchFamily="18" charset="0"/>
                          <a:cs typeface="Arial" panose="020B0604020202020204" pitchFamily="34" charset="0"/>
                        </a:rPr>
                        <a:t>MUJERES</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chemeClr val="tx1"/>
                          </a:solidFill>
                          <a:effectLst/>
                          <a:latin typeface="Georgia" panose="02040502050405020303" pitchFamily="18" charset="0"/>
                          <a:cs typeface="Arial" panose="020B0604020202020204" pitchFamily="34" charset="0"/>
                        </a:rPr>
                        <a:t>Exámenes clínicos de mama cada 1-3 años </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chemeClr val="tx1"/>
                          </a:solidFill>
                          <a:effectLst/>
                          <a:latin typeface="Georgia" panose="02040502050405020303" pitchFamily="18" charset="0"/>
                          <a:cs typeface="Arial" panose="020B0604020202020204" pitchFamily="34" charset="0"/>
                        </a:rPr>
                        <a:t>Exámenes clínicos de mama anuales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chemeClr val="tx1"/>
                          </a:solidFill>
                          <a:effectLst/>
                          <a:latin typeface="Georgia" panose="02040502050405020303" pitchFamily="18" charset="0"/>
                          <a:cs typeface="Arial" panose="020B0604020202020204" pitchFamily="34" charset="0"/>
                        </a:rPr>
                        <a:t>Mamografías anuales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700" b="0" i="0" u="none" strike="noStrike" cap="none" normalizeH="0" baseline="0" dirty="0">
                        <a:ln>
                          <a:noFill/>
                        </a:ln>
                        <a:solidFill>
                          <a:schemeClr val="tx1"/>
                        </a:solidFill>
                        <a:effectLst/>
                        <a:latin typeface="Georgia" panose="02040502050405020303" pitchFamily="18" charset="0"/>
                        <a:cs typeface="Arial" panose="020B0604020202020204" pitchFamily="34" charset="0"/>
                      </a:endParaRP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chemeClr val="tx1"/>
                          </a:solidFill>
                          <a:effectLst/>
                          <a:latin typeface="Georgia" panose="02040502050405020303" pitchFamily="18" charset="0"/>
                          <a:cs typeface="Arial" panose="020B0604020202020204" pitchFamily="34" charset="0"/>
                        </a:rPr>
                        <a:t>Exámenes clínicos de mama y mamografías anuales.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Prueba de detección de cáncer de colon, intervalo de tiempo dependiendo de la prueba.</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3406572282"/>
                  </a:ext>
                </a:extLst>
              </a:tr>
              <a:tr h="1428516">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eorgia" panose="02040502050405020303" pitchFamily="18" charset="0"/>
                          <a:cs typeface="Arial" panose="020B0604020202020204" pitchFamily="34" charset="0"/>
                        </a:rPr>
                        <a:t>HOMBRES</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Realizarse autoexploraciones a menos que esté en riesgo alto.*</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Realizarse autoexploraciones a menos que esté en riesgo alto.*</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17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Prueba de detección de cáncer de colon, intervalo de tiempo dependiendo de la prueba.</a:t>
                      </a:r>
                    </a:p>
                  </a:txBody>
                  <a:tcPr marL="91439" marR="91439"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99517824"/>
                  </a:ext>
                </a:extLst>
              </a:tr>
            </a:tbl>
          </a:graphicData>
        </a:graphic>
      </p:graphicFrame>
      <p:sp>
        <p:nvSpPr>
          <p:cNvPr id="87065" name="TextBox 4">
            <a:extLst>
              <a:ext uri="{FF2B5EF4-FFF2-40B4-BE49-F238E27FC236}">
                <a16:creationId xmlns:a16="http://schemas.microsoft.com/office/drawing/2014/main" id="{18A0E374-925E-4977-89AA-546EA1C52E12}"/>
              </a:ext>
            </a:extLst>
          </p:cNvPr>
          <p:cNvSpPr txBox="1">
            <a:spLocks noChangeArrowheads="1"/>
          </p:cNvSpPr>
          <p:nvPr/>
        </p:nvSpPr>
        <p:spPr bwMode="auto">
          <a:xfrm>
            <a:off x="381000" y="57150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419" altLang="en-US" dirty="0">
                <a:solidFill>
                  <a:schemeClr val="bg1"/>
                </a:solidFill>
              </a:rPr>
              <a:t>*De acuerdo con la </a:t>
            </a:r>
            <a:r>
              <a:rPr lang="es-419" altLang="en-US" i="1" dirty="0">
                <a:solidFill>
                  <a:schemeClr val="bg1"/>
                </a:solidFill>
              </a:rPr>
              <a:t>Red Nacional Integral del Cáncer, </a:t>
            </a:r>
            <a:r>
              <a:rPr lang="es-419" altLang="en-US" dirty="0">
                <a:solidFill>
                  <a:schemeClr val="bg1"/>
                </a:solidFill>
              </a:rPr>
              <a:t>los hombres en riesgo alto de cáncer de mama deben realizarse examines clínicos de mama  y mamografías.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89090" name="Text Placeholder 2">
            <a:extLst>
              <a:ext uri="{FF2B5EF4-FFF2-40B4-BE49-F238E27FC236}">
                <a16:creationId xmlns:a16="http://schemas.microsoft.com/office/drawing/2014/main" id="{53FA9A49-C3C6-49D7-A590-4D3A2DAD44A6}"/>
              </a:ext>
            </a:extLst>
          </p:cNvPr>
          <p:cNvSpPr>
            <a:spLocks noGrp="1"/>
          </p:cNvSpPr>
          <p:nvPr>
            <p:ph type="body" idx="1"/>
          </p:nvPr>
        </p:nvSpPr>
        <p:spPr/>
        <p:txBody>
          <a:bodyPr/>
          <a:lstStyle/>
          <a:p>
            <a:pPr eaLnBrk="1" hangingPunct="1"/>
            <a:r>
              <a:rPr lang="es-419" altLang="en-US" sz="4000" u="sng" dirty="0">
                <a:solidFill>
                  <a:schemeClr val="bg1"/>
                </a:solidFill>
                <a:latin typeface="Georgia" panose="02040502050405020303" pitchFamily="18" charset="0"/>
              </a:rPr>
              <a:t>Escenario: </a:t>
            </a:r>
          </a:p>
          <a:p>
            <a:pPr algn="ctr" eaLnBrk="1" hangingPunct="1"/>
            <a:r>
              <a:rPr lang="es-419" altLang="en-US" sz="4000" dirty="0">
                <a:solidFill>
                  <a:schemeClr val="bg1"/>
                </a:solidFill>
                <a:latin typeface="Georgia" panose="02040502050405020303" pitchFamily="18" charset="0"/>
              </a:rPr>
              <a:t>Me he hecho el hábito de hacerme mis chequeos cada junio.  </a:t>
            </a:r>
          </a:p>
        </p:txBody>
      </p:sp>
      <p:sp>
        <p:nvSpPr>
          <p:cNvPr id="89091" name="Title 1">
            <a:extLst>
              <a:ext uri="{FF2B5EF4-FFF2-40B4-BE49-F238E27FC236}">
                <a16:creationId xmlns:a16="http://schemas.microsoft.com/office/drawing/2014/main" id="{D5AF0C8B-985D-4EE4-8F38-1EDB474EBC90}"/>
              </a:ext>
            </a:extLst>
          </p:cNvPr>
          <p:cNvSpPr>
            <a:spLocks noGrp="1"/>
          </p:cNvSpPr>
          <p:nvPr>
            <p:ph type="title"/>
          </p:nvPr>
        </p:nvSpPr>
        <p:spPr/>
        <p:txBody>
          <a:bodyPr/>
          <a:lstStyle/>
          <a:p>
            <a:pPr algn="ctr" eaLnBrk="1" hangingPunct="1"/>
            <a:r>
              <a:rPr lang="en-US" altLang="en-US" sz="4800" dirty="0">
                <a:solidFill>
                  <a:schemeClr val="bg1"/>
                </a:solidFill>
                <a:latin typeface="Trebuchet MS" panose="020B0603020202020204" pitchFamily="34" charset="0"/>
              </a:rPr>
              <a:t>¡TOMA EL CONTROL!</a:t>
            </a:r>
          </a:p>
        </p:txBody>
      </p:sp>
      <p:pic>
        <p:nvPicPr>
          <p:cNvPr id="89092" name="Picture 3" descr="Tu Salud Tras.png">
            <a:extLst>
              <a:ext uri="{FF2B5EF4-FFF2-40B4-BE49-F238E27FC236}">
                <a16:creationId xmlns:a16="http://schemas.microsoft.com/office/drawing/2014/main" id="{249C29A2-77CF-4979-82D9-CC2C5BC0F6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ubtitle 2">
            <a:extLst>
              <a:ext uri="{FF2B5EF4-FFF2-40B4-BE49-F238E27FC236}">
                <a16:creationId xmlns:a16="http://schemas.microsoft.com/office/drawing/2014/main" id="{BEAC832E-3E3A-4DD8-AE5E-9EE156C34F27}"/>
              </a:ext>
            </a:extLst>
          </p:cNvPr>
          <p:cNvSpPr>
            <a:spLocks noGrp="1"/>
          </p:cNvSpPr>
          <p:nvPr>
            <p:ph type="subTitle" idx="1"/>
          </p:nvPr>
        </p:nvSpPr>
        <p:spPr>
          <a:xfrm>
            <a:off x="2362200" y="6049963"/>
            <a:ext cx="6705600" cy="685800"/>
          </a:xfrm>
        </p:spPr>
        <p:txBody>
          <a:bodyPr>
            <a:normAutofit lnSpcReduction="10000"/>
          </a:bodyPr>
          <a:lstStyle/>
          <a:p>
            <a:pPr eaLnBrk="1" hangingPunct="1">
              <a:defRPr/>
            </a:pPr>
            <a:r>
              <a:rPr lang="es-DO" sz="4000" dirty="0"/>
              <a:t>Marge, Modelo a seguir</a:t>
            </a:r>
          </a:p>
        </p:txBody>
      </p:sp>
      <p:pic>
        <p:nvPicPr>
          <p:cNvPr id="91139" name="Picture 5" descr="Y:\32803_UTHSC\Master Files\Participants\Participant Handbook\Participant Handbook\Home Visits - English &amp; Spanish\Presentations with videos\Cancer video Spanish_Oct 11, 2011 3.22.37 PM.png">
            <a:hlinkClick r:id="rId2" action="ppaction://hlinkfile"/>
            <a:extLst>
              <a:ext uri="{FF2B5EF4-FFF2-40B4-BE49-F238E27FC236}">
                <a16:creationId xmlns:a16="http://schemas.microsoft.com/office/drawing/2014/main" id="{3CDD57AB-5845-4AB9-981C-BBDD76FEA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2" action="ppaction://hlinkfile"/>
            <a:extLst>
              <a:ext uri="{FF2B5EF4-FFF2-40B4-BE49-F238E27FC236}">
                <a16:creationId xmlns:a16="http://schemas.microsoft.com/office/drawing/2014/main" id="{F24B54B1-E3A3-4273-B347-1AFF3F30DEDA}"/>
              </a:ext>
            </a:extLst>
          </p:cNvPr>
          <p:cNvSpPr/>
          <p:nvPr/>
        </p:nvSpPr>
        <p:spPr>
          <a:xfrm>
            <a:off x="914400" y="792540"/>
            <a:ext cx="3666752" cy="1569660"/>
          </a:xfrm>
          <a:prstGeom prst="rect">
            <a:avLst/>
          </a:prstGeom>
          <a:noFill/>
        </p:spPr>
        <p:txBody>
          <a:bodyPr>
            <a:spAutoFit/>
          </a:bodyPr>
          <a:lstStyle/>
          <a:p>
            <a:pPr algn="ctr" eaLnBrk="1" hangingPunct="1">
              <a:defRPr/>
            </a:pPr>
            <a:r>
              <a:rPr lang="es-419"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cs typeface="+mn-cs"/>
              </a:rPr>
              <a:t>Clic para iniciar</a:t>
            </a:r>
          </a:p>
        </p:txBody>
      </p:sp>
      <p:pic>
        <p:nvPicPr>
          <p:cNvPr id="91141" name="Picture 6" descr="Tu Salud Tras.png">
            <a:extLst>
              <a:ext uri="{FF2B5EF4-FFF2-40B4-BE49-F238E27FC236}">
                <a16:creationId xmlns:a16="http://schemas.microsoft.com/office/drawing/2014/main" id="{1EF92C1D-494E-4F3B-B779-C55B70305D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5CFDFFB0-2106-4B3A-AB3A-9C28A51CF14D}"/>
              </a:ext>
            </a:extLst>
          </p:cNvPr>
          <p:cNvSpPr>
            <a:spLocks noGrp="1"/>
          </p:cNvSpPr>
          <p:nvPr>
            <p:ph type="title"/>
          </p:nvPr>
        </p:nvSpPr>
        <p:spPr>
          <a:xfrm>
            <a:off x="612775" y="228600"/>
            <a:ext cx="8153400" cy="990600"/>
          </a:xfrm>
        </p:spPr>
        <p:txBody>
          <a:bodyPr/>
          <a:lstStyle/>
          <a:p>
            <a:pPr algn="ctr" eaLnBrk="1" hangingPunct="1"/>
            <a:r>
              <a:rPr lang="en-US" altLang="en-US" sz="5400" dirty="0">
                <a:solidFill>
                  <a:schemeClr val="bg2"/>
                </a:solidFill>
              </a:rPr>
              <a:t>SIGUIENTE PASO</a:t>
            </a:r>
          </a:p>
        </p:txBody>
      </p:sp>
      <p:pic>
        <p:nvPicPr>
          <p:cNvPr id="92163" name="Picture Placeholder 5" descr="CLASE 165.jpg">
            <a:extLst>
              <a:ext uri="{FF2B5EF4-FFF2-40B4-BE49-F238E27FC236}">
                <a16:creationId xmlns:a16="http://schemas.microsoft.com/office/drawing/2014/main" id="{3132C17F-CDB6-4487-96DF-7711B83C346D}"/>
              </a:ext>
            </a:extLst>
          </p:cNvPr>
          <p:cNvPicPr>
            <a:picLocks noChangeAspect="1"/>
          </p:cNvPicPr>
          <p:nvPr/>
        </p:nvPicPr>
        <p:blipFill>
          <a:blip r:embed="rId3">
            <a:extLst>
              <a:ext uri="{28A0092B-C50C-407E-A947-70E740481C1C}">
                <a14:useLocalDpi xmlns:a14="http://schemas.microsoft.com/office/drawing/2010/main" val="0"/>
              </a:ext>
            </a:extLst>
          </a:blip>
          <a:srcRect t="13890" r="3229" b="22928"/>
          <a:stretch>
            <a:fillRect/>
          </a:stretch>
        </p:blipFill>
        <p:spPr bwMode="auto">
          <a:xfrm>
            <a:off x="609600" y="1600200"/>
            <a:ext cx="81280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Box 5">
            <a:extLst>
              <a:ext uri="{FF2B5EF4-FFF2-40B4-BE49-F238E27FC236}">
                <a16:creationId xmlns:a16="http://schemas.microsoft.com/office/drawing/2014/main" id="{EAA43560-4F18-48FC-9E2B-FCF7B81D27F8}"/>
              </a:ext>
            </a:extLst>
          </p:cNvPr>
          <p:cNvSpPr txBox="1">
            <a:spLocks noChangeArrowheads="1"/>
          </p:cNvSpPr>
          <p:nvPr/>
        </p:nvSpPr>
        <p:spPr bwMode="auto">
          <a:xfrm>
            <a:off x="596900" y="5588000"/>
            <a:ext cx="8140700" cy="5847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ClrTx/>
              <a:buSzTx/>
              <a:buFontTx/>
              <a:buNone/>
            </a:pPr>
            <a:r>
              <a:rPr lang="es-MX" altLang="en-US" sz="3200" dirty="0">
                <a:solidFill>
                  <a:srgbClr val="FFFFFF"/>
                </a:solidFill>
                <a:latin typeface="Georgia" panose="02040502050405020303" pitchFamily="18" charset="0"/>
              </a:rPr>
              <a:t>Empieza hoy porque ¡Tu Salud Sí Cuenta!</a:t>
            </a:r>
            <a:endParaRPr lang="es-MX" altLang="en-US" sz="3200" i="1" dirty="0">
              <a:solidFill>
                <a:srgbClr val="FFFFFF"/>
              </a:solidFill>
              <a:latin typeface="Georgia" panose="02040502050405020303" pitchFamily="18" charset="0"/>
            </a:endParaRPr>
          </a:p>
        </p:txBody>
      </p:sp>
      <p:pic>
        <p:nvPicPr>
          <p:cNvPr id="92165" name="Picture 6" descr="Tu Salud Tras.png">
            <a:extLst>
              <a:ext uri="{FF2B5EF4-FFF2-40B4-BE49-F238E27FC236}">
                <a16:creationId xmlns:a16="http://schemas.microsoft.com/office/drawing/2014/main" id="{85FA7EFC-01EC-4EF2-85E3-585CF75018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C702B09-75F4-42D8-B6DB-FF9B7B47E1CA}"/>
              </a:ext>
            </a:extLst>
          </p:cNvPr>
          <p:cNvSpPr>
            <a:spLocks noGrp="1"/>
          </p:cNvSpPr>
          <p:nvPr>
            <p:ph type="title"/>
          </p:nvPr>
        </p:nvSpPr>
        <p:spPr>
          <a:xfrm>
            <a:off x="612775" y="228600"/>
            <a:ext cx="8153400" cy="990600"/>
          </a:xfrm>
        </p:spPr>
        <p:txBody>
          <a:bodyPr/>
          <a:lstStyle/>
          <a:p>
            <a:pPr algn="ctr" eaLnBrk="1" hangingPunct="1"/>
            <a:r>
              <a:rPr lang="es-DO" altLang="en-US" sz="6000" dirty="0">
                <a:solidFill>
                  <a:schemeClr val="bg1"/>
                </a:solidFill>
                <a:latin typeface="Trebuchet MS" panose="020B0603020202020204" pitchFamily="34" charset="0"/>
              </a:rPr>
              <a:t>EL PLAN</a:t>
            </a:r>
          </a:p>
        </p:txBody>
      </p:sp>
      <p:graphicFrame>
        <p:nvGraphicFramePr>
          <p:cNvPr id="6" name="Content Placeholder 5">
            <a:extLst>
              <a:ext uri="{FF2B5EF4-FFF2-40B4-BE49-F238E27FC236}">
                <a16:creationId xmlns:a16="http://schemas.microsoft.com/office/drawing/2014/main" id="{7978A1DD-56A5-42DA-ADDB-2753C3649408}"/>
              </a:ext>
            </a:extLst>
          </p:cNvPr>
          <p:cNvGraphicFramePr>
            <a:graphicFrameLocks noGrp="1"/>
          </p:cNvGraphicFramePr>
          <p:nvPr>
            <p:ph sz="quarter" idx="1"/>
            <p:extLst>
              <p:ext uri="{D42A27DB-BD31-4B8C-83A1-F6EECF244321}">
                <p14:modId xmlns:p14="http://schemas.microsoft.com/office/powerpoint/2010/main" val="1945085558"/>
              </p:ext>
            </p:extLst>
          </p:nvPr>
        </p:nvGraphicFramePr>
        <p:xfrm>
          <a:off x="612775" y="2057400"/>
          <a:ext cx="8153400" cy="4067177"/>
        </p:xfrm>
        <a:graphic>
          <a:graphicData uri="http://schemas.openxmlformats.org/drawingml/2006/table">
            <a:tbl>
              <a:tblPr/>
              <a:tblGrid>
                <a:gridCol w="4076700">
                  <a:extLst>
                    <a:ext uri="{9D8B030D-6E8A-4147-A177-3AD203B41FA5}">
                      <a16:colId xmlns:a16="http://schemas.microsoft.com/office/drawing/2014/main" val="56773130"/>
                    </a:ext>
                  </a:extLst>
                </a:gridCol>
                <a:gridCol w="4076700">
                  <a:extLst>
                    <a:ext uri="{9D8B030D-6E8A-4147-A177-3AD203B41FA5}">
                      <a16:colId xmlns:a16="http://schemas.microsoft.com/office/drawing/2014/main" val="966734478"/>
                    </a:ext>
                  </a:extLst>
                </a:gridCol>
              </a:tblGrid>
              <a:tr h="685799">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419" altLang="en-US" sz="3200" b="1" i="0" u="none" strike="noStrike" cap="none" normalizeH="0" baseline="0" noProof="0">
                          <a:ln>
                            <a:noFill/>
                          </a:ln>
                          <a:solidFill>
                            <a:srgbClr val="FFFFFF"/>
                          </a:solidFill>
                          <a:effectLst/>
                          <a:latin typeface="Georgia" panose="02040502050405020303" pitchFamily="18" charset="0"/>
                          <a:cs typeface="Arial" panose="020B0604020202020204" pitchFamily="34" charset="0"/>
                        </a:rPr>
                        <a:t>Desventajas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419" altLang="en-US" sz="3200" b="1" i="0" u="none" strike="noStrike" cap="none" normalizeH="0" baseline="0" noProof="0" dirty="0">
                          <a:ln>
                            <a:noFill/>
                          </a:ln>
                          <a:solidFill>
                            <a:srgbClr val="FFFFFF"/>
                          </a:solidFill>
                          <a:effectLst/>
                          <a:latin typeface="Georgia" panose="02040502050405020303" pitchFamily="18" charset="0"/>
                          <a:cs typeface="Arial" panose="020B0604020202020204" pitchFamily="34" charset="0"/>
                        </a:rPr>
                        <a:t>Ventajas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2200715805"/>
                  </a:ext>
                </a:extLst>
              </a:tr>
              <a:tr h="56356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597219920"/>
                  </a:ext>
                </a:extLst>
              </a:tr>
              <a:tr h="56356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2693890068"/>
                  </a:ext>
                </a:extLst>
              </a:tr>
              <a:tr h="56356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356341949"/>
                  </a:ext>
                </a:extLst>
              </a:tr>
              <a:tr h="56356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2183035620"/>
                  </a:ext>
                </a:extLst>
              </a:tr>
              <a:tr h="56356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645686669"/>
                  </a:ext>
                </a:extLst>
              </a:tr>
              <a:tr h="56356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w Cen MT" panose="020B0602020104020603"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3430205779"/>
                  </a:ext>
                </a:extLst>
              </a:tr>
            </a:tbl>
          </a:graphicData>
        </a:graphic>
      </p:graphicFrame>
      <p:pic>
        <p:nvPicPr>
          <p:cNvPr id="94237" name="Picture 6" descr="Tu Salud Tras.png">
            <a:extLst>
              <a:ext uri="{FF2B5EF4-FFF2-40B4-BE49-F238E27FC236}">
                <a16:creationId xmlns:a16="http://schemas.microsoft.com/office/drawing/2014/main" id="{07336256-9E98-4247-B006-65319ABE0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EB380307-908A-4487-9D69-4645B54F173C}"/>
              </a:ext>
            </a:extLst>
          </p:cNvPr>
          <p:cNvSpPr>
            <a:spLocks noGrp="1"/>
          </p:cNvSpPr>
          <p:nvPr>
            <p:ph type="title"/>
          </p:nvPr>
        </p:nvSpPr>
        <p:spPr>
          <a:xfrm>
            <a:off x="612775" y="228600"/>
            <a:ext cx="8153400" cy="990600"/>
          </a:xfrm>
        </p:spPr>
        <p:txBody>
          <a:bodyPr/>
          <a:lstStyle/>
          <a:p>
            <a:pPr algn="ctr" eaLnBrk="1" hangingPunct="1"/>
            <a:r>
              <a:rPr lang="en-US" altLang="en-US" sz="5400" dirty="0">
                <a:solidFill>
                  <a:schemeClr val="bg1"/>
                </a:solidFill>
              </a:rPr>
              <a:t>EL PLAN</a:t>
            </a:r>
          </a:p>
        </p:txBody>
      </p:sp>
      <p:sp>
        <p:nvSpPr>
          <p:cNvPr id="96259" name="Content Placeholder 3">
            <a:extLst>
              <a:ext uri="{FF2B5EF4-FFF2-40B4-BE49-F238E27FC236}">
                <a16:creationId xmlns:a16="http://schemas.microsoft.com/office/drawing/2014/main" id="{3D0A40EA-921F-490A-BC2C-22671C1C23E4}"/>
              </a:ext>
            </a:extLst>
          </p:cNvPr>
          <p:cNvSpPr>
            <a:spLocks noGrp="1"/>
          </p:cNvSpPr>
          <p:nvPr>
            <p:ph sz="quarter" idx="1"/>
          </p:nvPr>
        </p:nvSpPr>
        <p:spPr>
          <a:xfrm>
            <a:off x="76200" y="1600200"/>
            <a:ext cx="9067800" cy="4495800"/>
          </a:xfrm>
        </p:spPr>
        <p:txBody>
          <a:bodyPr/>
          <a:lstStyle/>
          <a:p>
            <a:pPr eaLnBrk="1" hangingPunct="1"/>
            <a:r>
              <a:rPr lang="es-419" altLang="en-US" sz="2800" dirty="0">
                <a:solidFill>
                  <a:schemeClr val="bg1"/>
                </a:solidFill>
                <a:latin typeface="Georgia" panose="02040502050405020303" pitchFamily="18" charset="0"/>
                <a:cs typeface="Arial" panose="020B0604020202020204" pitchFamily="34" charset="0"/>
              </a:rPr>
              <a:t>En la escala del 1-10, ¿qué tanta confianza tiene de que pueda comer porciones saludables todos los días?</a:t>
            </a:r>
          </a:p>
        </p:txBody>
      </p:sp>
      <p:pic>
        <p:nvPicPr>
          <p:cNvPr id="96260" name="Picture 6" descr="Tu Salud Tras.png">
            <a:extLst>
              <a:ext uri="{FF2B5EF4-FFF2-40B4-BE49-F238E27FC236}">
                <a16:creationId xmlns:a16="http://schemas.microsoft.com/office/drawing/2014/main" id="{63A378EB-8379-4F60-8B59-39AE744682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F815868D-D180-4088-9F54-FB1FA49E61C6}"/>
              </a:ext>
            </a:extLst>
          </p:cNvPr>
          <p:cNvGraphicFramePr>
            <a:graphicFrameLocks noGrp="1"/>
          </p:cNvGraphicFramePr>
          <p:nvPr/>
        </p:nvGraphicFramePr>
        <p:xfrm>
          <a:off x="533400" y="3025914"/>
          <a:ext cx="8229600" cy="91440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457200">
                <a:tc>
                  <a:txBody>
                    <a:bodyPr/>
                    <a:lstStyle/>
                    <a:p>
                      <a:endParaRPr lang="en-US" dirty="0">
                        <a:ln>
                          <a:solidFill>
                            <a:schemeClr val="bg1"/>
                          </a:solidFill>
                        </a:ln>
                        <a:solidFill>
                          <a:sysClr val="windowText" lastClr="000000"/>
                        </a:solidFill>
                      </a:endParaRPr>
                    </a:p>
                  </a:txBody>
                  <a:tcPr>
                    <a:lnL>
                      <a:noFill/>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a:noFill/>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dirty="0">
                        <a:ln>
                          <a:solidFill>
                            <a:schemeClr val="bg1"/>
                          </a:solidFill>
                        </a:ln>
                        <a:solidFill>
                          <a:sysClr val="windowText" lastClr="000000"/>
                        </a:solidFill>
                      </a:endParaRPr>
                    </a:p>
                  </a:txBody>
                  <a:tcPr>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ln>
                          <a:solidFill>
                            <a:schemeClr val="bg1"/>
                          </a:solidFill>
                        </a:ln>
                        <a:solidFill>
                          <a:sysClr val="windowText" lastClr="000000"/>
                        </a:solidFill>
                      </a:endParaRPr>
                    </a:p>
                  </a:txBody>
                  <a:tcPr>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96262" name="Group 7">
            <a:extLst>
              <a:ext uri="{FF2B5EF4-FFF2-40B4-BE49-F238E27FC236}">
                <a16:creationId xmlns:a16="http://schemas.microsoft.com/office/drawing/2014/main" id="{6D78E7CD-C752-4EBC-8C62-650FBDA5699F}"/>
              </a:ext>
            </a:extLst>
          </p:cNvPr>
          <p:cNvGrpSpPr>
            <a:grpSpLocks/>
          </p:cNvGrpSpPr>
          <p:nvPr/>
        </p:nvGrpSpPr>
        <p:grpSpPr bwMode="auto">
          <a:xfrm>
            <a:off x="990600" y="4016375"/>
            <a:ext cx="7315200" cy="369888"/>
            <a:chOff x="990600" y="3886200"/>
            <a:chExt cx="7315200" cy="369332"/>
          </a:xfrm>
        </p:grpSpPr>
        <p:sp>
          <p:nvSpPr>
            <p:cNvPr id="62473" name="TextBox 8">
              <a:extLst>
                <a:ext uri="{FF2B5EF4-FFF2-40B4-BE49-F238E27FC236}">
                  <a16:creationId xmlns:a16="http://schemas.microsoft.com/office/drawing/2014/main" id="{4180CA93-2C56-4A76-87C3-58D231C88ABF}"/>
                </a:ext>
              </a:extLst>
            </p:cNvPr>
            <p:cNvSpPr txBox="1">
              <a:spLocks noChangeArrowheads="1"/>
            </p:cNvSpPr>
            <p:nvPr/>
          </p:nvSpPr>
          <p:spPr bwMode="auto">
            <a:xfrm>
              <a:off x="9906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0</a:t>
              </a:r>
            </a:p>
          </p:txBody>
        </p:sp>
        <p:sp>
          <p:nvSpPr>
            <p:cNvPr id="62474" name="TextBox 9">
              <a:extLst>
                <a:ext uri="{FF2B5EF4-FFF2-40B4-BE49-F238E27FC236}">
                  <a16:creationId xmlns:a16="http://schemas.microsoft.com/office/drawing/2014/main" id="{4CA7D2B2-D099-4428-9353-914B819024A4}"/>
                </a:ext>
              </a:extLst>
            </p:cNvPr>
            <p:cNvSpPr txBox="1">
              <a:spLocks noChangeArrowheads="1"/>
            </p:cNvSpPr>
            <p:nvPr/>
          </p:nvSpPr>
          <p:spPr bwMode="auto">
            <a:xfrm>
              <a:off x="16764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1</a:t>
              </a:r>
            </a:p>
          </p:txBody>
        </p:sp>
        <p:sp>
          <p:nvSpPr>
            <p:cNvPr id="62475" name="TextBox 10">
              <a:extLst>
                <a:ext uri="{FF2B5EF4-FFF2-40B4-BE49-F238E27FC236}">
                  <a16:creationId xmlns:a16="http://schemas.microsoft.com/office/drawing/2014/main" id="{66543D47-5E92-461A-8CE1-404419F46DBA}"/>
                </a:ext>
              </a:extLst>
            </p:cNvPr>
            <p:cNvSpPr txBox="1">
              <a:spLocks noChangeArrowheads="1"/>
            </p:cNvSpPr>
            <p:nvPr/>
          </p:nvSpPr>
          <p:spPr bwMode="auto">
            <a:xfrm>
              <a:off x="23622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2</a:t>
              </a:r>
            </a:p>
          </p:txBody>
        </p:sp>
        <p:sp>
          <p:nvSpPr>
            <p:cNvPr id="62476" name="TextBox 11">
              <a:extLst>
                <a:ext uri="{FF2B5EF4-FFF2-40B4-BE49-F238E27FC236}">
                  <a16:creationId xmlns:a16="http://schemas.microsoft.com/office/drawing/2014/main" id="{F64D6F53-B280-4D26-BD7F-9CB0880ED098}"/>
                </a:ext>
              </a:extLst>
            </p:cNvPr>
            <p:cNvSpPr txBox="1">
              <a:spLocks noChangeArrowheads="1"/>
            </p:cNvSpPr>
            <p:nvPr/>
          </p:nvSpPr>
          <p:spPr bwMode="auto">
            <a:xfrm>
              <a:off x="30480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3</a:t>
              </a:r>
            </a:p>
          </p:txBody>
        </p:sp>
        <p:sp>
          <p:nvSpPr>
            <p:cNvPr id="62477" name="TextBox 12">
              <a:extLst>
                <a:ext uri="{FF2B5EF4-FFF2-40B4-BE49-F238E27FC236}">
                  <a16:creationId xmlns:a16="http://schemas.microsoft.com/office/drawing/2014/main" id="{5F2E40FC-4785-476A-849B-5A6A94606F6B}"/>
                </a:ext>
              </a:extLst>
            </p:cNvPr>
            <p:cNvSpPr txBox="1">
              <a:spLocks noChangeArrowheads="1"/>
            </p:cNvSpPr>
            <p:nvPr/>
          </p:nvSpPr>
          <p:spPr bwMode="auto">
            <a:xfrm>
              <a:off x="37338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4</a:t>
              </a:r>
            </a:p>
          </p:txBody>
        </p:sp>
        <p:sp>
          <p:nvSpPr>
            <p:cNvPr id="62478" name="TextBox 13">
              <a:extLst>
                <a:ext uri="{FF2B5EF4-FFF2-40B4-BE49-F238E27FC236}">
                  <a16:creationId xmlns:a16="http://schemas.microsoft.com/office/drawing/2014/main" id="{126F7D3D-38A2-4B4B-9306-84D4E9E5492B}"/>
                </a:ext>
              </a:extLst>
            </p:cNvPr>
            <p:cNvSpPr txBox="1">
              <a:spLocks noChangeArrowheads="1"/>
            </p:cNvSpPr>
            <p:nvPr/>
          </p:nvSpPr>
          <p:spPr bwMode="auto">
            <a:xfrm>
              <a:off x="44196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5</a:t>
              </a:r>
            </a:p>
          </p:txBody>
        </p:sp>
        <p:sp>
          <p:nvSpPr>
            <p:cNvPr id="62479" name="TextBox 14">
              <a:extLst>
                <a:ext uri="{FF2B5EF4-FFF2-40B4-BE49-F238E27FC236}">
                  <a16:creationId xmlns:a16="http://schemas.microsoft.com/office/drawing/2014/main" id="{DD45C4C1-DA0A-42A6-814F-4EB3A6A1BB17}"/>
                </a:ext>
              </a:extLst>
            </p:cNvPr>
            <p:cNvSpPr txBox="1">
              <a:spLocks noChangeArrowheads="1"/>
            </p:cNvSpPr>
            <p:nvPr/>
          </p:nvSpPr>
          <p:spPr bwMode="auto">
            <a:xfrm>
              <a:off x="51054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6</a:t>
              </a:r>
            </a:p>
          </p:txBody>
        </p:sp>
        <p:sp>
          <p:nvSpPr>
            <p:cNvPr id="62480" name="TextBox 15">
              <a:extLst>
                <a:ext uri="{FF2B5EF4-FFF2-40B4-BE49-F238E27FC236}">
                  <a16:creationId xmlns:a16="http://schemas.microsoft.com/office/drawing/2014/main" id="{A5FE91E4-2E29-4791-9651-6B59D62DA8CA}"/>
                </a:ext>
              </a:extLst>
            </p:cNvPr>
            <p:cNvSpPr txBox="1">
              <a:spLocks noChangeArrowheads="1"/>
            </p:cNvSpPr>
            <p:nvPr/>
          </p:nvSpPr>
          <p:spPr bwMode="auto">
            <a:xfrm>
              <a:off x="57912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7</a:t>
              </a:r>
            </a:p>
          </p:txBody>
        </p:sp>
        <p:sp>
          <p:nvSpPr>
            <p:cNvPr id="62481" name="TextBox 16">
              <a:extLst>
                <a:ext uri="{FF2B5EF4-FFF2-40B4-BE49-F238E27FC236}">
                  <a16:creationId xmlns:a16="http://schemas.microsoft.com/office/drawing/2014/main" id="{30271BE2-E020-4224-B18C-28A7EFC675C1}"/>
                </a:ext>
              </a:extLst>
            </p:cNvPr>
            <p:cNvSpPr txBox="1">
              <a:spLocks noChangeArrowheads="1"/>
            </p:cNvSpPr>
            <p:nvPr/>
          </p:nvSpPr>
          <p:spPr bwMode="auto">
            <a:xfrm>
              <a:off x="64770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8</a:t>
              </a:r>
            </a:p>
          </p:txBody>
        </p:sp>
        <p:sp>
          <p:nvSpPr>
            <p:cNvPr id="62482" name="TextBox 17">
              <a:extLst>
                <a:ext uri="{FF2B5EF4-FFF2-40B4-BE49-F238E27FC236}">
                  <a16:creationId xmlns:a16="http://schemas.microsoft.com/office/drawing/2014/main" id="{FCAFD926-C77E-44CB-A1A9-593F641317C3}"/>
                </a:ext>
              </a:extLst>
            </p:cNvPr>
            <p:cNvSpPr txBox="1">
              <a:spLocks noChangeArrowheads="1"/>
            </p:cNvSpPr>
            <p:nvPr/>
          </p:nvSpPr>
          <p:spPr bwMode="auto">
            <a:xfrm>
              <a:off x="71628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9</a:t>
              </a:r>
            </a:p>
          </p:txBody>
        </p:sp>
        <p:sp>
          <p:nvSpPr>
            <p:cNvPr id="62483" name="TextBox 18">
              <a:extLst>
                <a:ext uri="{FF2B5EF4-FFF2-40B4-BE49-F238E27FC236}">
                  <a16:creationId xmlns:a16="http://schemas.microsoft.com/office/drawing/2014/main" id="{DB8A1FCF-081B-4152-BC21-BB231881D870}"/>
                </a:ext>
              </a:extLst>
            </p:cNvPr>
            <p:cNvSpPr txBox="1">
              <a:spLocks noChangeArrowheads="1"/>
            </p:cNvSpPr>
            <p:nvPr/>
          </p:nvSpPr>
          <p:spPr bwMode="auto">
            <a:xfrm>
              <a:off x="78486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n-US" altLang="en-US" b="1">
                  <a:solidFill>
                    <a:prstClr val="white"/>
                  </a:solidFill>
                  <a:cs typeface="+mn-cs"/>
                </a:rPr>
                <a:t>10</a:t>
              </a:r>
            </a:p>
          </p:txBody>
        </p:sp>
      </p:grpSp>
      <p:sp>
        <p:nvSpPr>
          <p:cNvPr id="62471" name="TextBox 19">
            <a:extLst>
              <a:ext uri="{FF2B5EF4-FFF2-40B4-BE49-F238E27FC236}">
                <a16:creationId xmlns:a16="http://schemas.microsoft.com/office/drawing/2014/main" id="{CF99A14A-8725-4074-8EBD-6FE9CC122BBE}"/>
              </a:ext>
            </a:extLst>
          </p:cNvPr>
          <p:cNvSpPr txBox="1">
            <a:spLocks noChangeArrowheads="1"/>
          </p:cNvSpPr>
          <p:nvPr/>
        </p:nvSpPr>
        <p:spPr bwMode="auto">
          <a:xfrm>
            <a:off x="7239000" y="4473575"/>
            <a:ext cx="167640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s-419" altLang="en-US" sz="2000" dirty="0">
                <a:solidFill>
                  <a:prstClr val="white"/>
                </a:solidFill>
                <a:cs typeface="+mn-cs"/>
              </a:rPr>
              <a:t>Muy</a:t>
            </a:r>
          </a:p>
          <a:p>
            <a:pPr algn="ctr" eaLnBrk="1" hangingPunct="1">
              <a:defRPr/>
            </a:pPr>
            <a:r>
              <a:rPr lang="es-419" altLang="en-US" sz="2000" dirty="0">
                <a:solidFill>
                  <a:prstClr val="white"/>
                </a:solidFill>
                <a:cs typeface="+mn-cs"/>
              </a:rPr>
              <a:t>Importante</a:t>
            </a:r>
          </a:p>
        </p:txBody>
      </p:sp>
      <p:sp>
        <p:nvSpPr>
          <p:cNvPr id="62472" name="TextBox 20">
            <a:extLst>
              <a:ext uri="{FF2B5EF4-FFF2-40B4-BE49-F238E27FC236}">
                <a16:creationId xmlns:a16="http://schemas.microsoft.com/office/drawing/2014/main" id="{9B69B93D-5979-40E7-8F33-F03F49B906A4}"/>
              </a:ext>
            </a:extLst>
          </p:cNvPr>
          <p:cNvSpPr txBox="1">
            <a:spLocks noChangeArrowheads="1"/>
          </p:cNvSpPr>
          <p:nvPr/>
        </p:nvSpPr>
        <p:spPr bwMode="auto">
          <a:xfrm>
            <a:off x="381000" y="4473575"/>
            <a:ext cx="167640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eaLnBrk="1" hangingPunct="1">
              <a:defRPr/>
            </a:pPr>
            <a:r>
              <a:rPr lang="es-419" altLang="en-US" sz="2000" dirty="0">
                <a:solidFill>
                  <a:prstClr val="white"/>
                </a:solidFill>
                <a:cs typeface="+mn-cs"/>
              </a:rPr>
              <a:t>Menos</a:t>
            </a:r>
          </a:p>
          <a:p>
            <a:pPr algn="ctr" eaLnBrk="1" hangingPunct="1">
              <a:defRPr/>
            </a:pPr>
            <a:r>
              <a:rPr lang="es-419" altLang="en-US" sz="2000" dirty="0">
                <a:solidFill>
                  <a:prstClr val="white"/>
                </a:solidFill>
                <a:cs typeface="+mn-cs"/>
              </a:rPr>
              <a:t>Importante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12662365-F09F-4018-8BF5-DD12F381C57E}"/>
              </a:ext>
            </a:extLst>
          </p:cNvPr>
          <p:cNvSpPr>
            <a:spLocks noGrp="1"/>
          </p:cNvSpPr>
          <p:nvPr>
            <p:ph type="title"/>
          </p:nvPr>
        </p:nvSpPr>
        <p:spPr>
          <a:xfrm>
            <a:off x="612775" y="228600"/>
            <a:ext cx="8153400" cy="990600"/>
          </a:xfrm>
        </p:spPr>
        <p:txBody>
          <a:bodyPr/>
          <a:lstStyle/>
          <a:p>
            <a:pPr algn="ctr" eaLnBrk="1" hangingPunct="1"/>
            <a:r>
              <a:rPr lang="en-US" altLang="en-US" sz="5400" dirty="0">
                <a:solidFill>
                  <a:schemeClr val="bg2"/>
                </a:solidFill>
              </a:rPr>
              <a:t>HAZ UN PLAN</a:t>
            </a:r>
          </a:p>
        </p:txBody>
      </p:sp>
      <p:graphicFrame>
        <p:nvGraphicFramePr>
          <p:cNvPr id="5" name="Content Placeholder 4">
            <a:extLst>
              <a:ext uri="{FF2B5EF4-FFF2-40B4-BE49-F238E27FC236}">
                <a16:creationId xmlns:a16="http://schemas.microsoft.com/office/drawing/2014/main" id="{0E99AAA0-AF9A-4422-98B5-92C0859664A6}"/>
              </a:ext>
            </a:extLst>
          </p:cNvPr>
          <p:cNvGraphicFramePr>
            <a:graphicFrameLocks noGrp="1"/>
          </p:cNvGraphicFramePr>
          <p:nvPr>
            <p:ph sz="quarter" idx="1"/>
            <p:extLst>
              <p:ext uri="{D42A27DB-BD31-4B8C-83A1-F6EECF244321}">
                <p14:modId xmlns:p14="http://schemas.microsoft.com/office/powerpoint/2010/main" val="3707458837"/>
              </p:ext>
            </p:extLst>
          </p:nvPr>
        </p:nvGraphicFramePr>
        <p:xfrm>
          <a:off x="612775" y="1752600"/>
          <a:ext cx="8153400" cy="4419600"/>
        </p:xfrm>
        <a:graphic>
          <a:graphicData uri="http://schemas.openxmlformats.org/drawingml/2006/table">
            <a:tbl>
              <a:tblPr firstRow="1" bandRow="1">
                <a:tableStyleId>{21E4AEA4-8DFA-4A89-87EB-49C32662AFE0}</a:tableStyleId>
              </a:tblPr>
              <a:tblGrid>
                <a:gridCol w="8153400">
                  <a:extLst>
                    <a:ext uri="{9D8B030D-6E8A-4147-A177-3AD203B41FA5}">
                      <a16:colId xmlns:a16="http://schemas.microsoft.com/office/drawing/2014/main" val="20000"/>
                    </a:ext>
                  </a:extLst>
                </a:gridCol>
              </a:tblGrid>
              <a:tr h="1104900">
                <a:tc>
                  <a:txBody>
                    <a:bodyPr/>
                    <a:lstStyle/>
                    <a:p>
                      <a:pPr algn="ctr" eaLnBrk="1" fontAlgn="auto" hangingPunct="1">
                        <a:spcBef>
                          <a:spcPts val="700"/>
                        </a:spcBef>
                        <a:spcAft>
                          <a:spcPts val="0"/>
                        </a:spcAft>
                        <a:buClr>
                          <a:schemeClr val="accent2"/>
                        </a:buClr>
                        <a:buSzPct val="60000"/>
                        <a:buFont typeface="Wingdings 2" pitchFamily="18" charset="2"/>
                        <a:buNone/>
                        <a:defRPr/>
                      </a:pPr>
                      <a:r>
                        <a:rPr lang="es-419" sz="2000" noProof="0" dirty="0">
                          <a:solidFill>
                            <a:schemeClr val="bg1"/>
                          </a:solidFill>
                          <a:latin typeface="Georgia" panose="02040502050405020303" pitchFamily="18" charset="0"/>
                          <a:cs typeface="Arial" pitchFamily="34" charset="0"/>
                        </a:rPr>
                        <a:t>Establecer metas es clave para tener éxito.</a:t>
                      </a:r>
                      <a:endParaRPr lang="es-419" sz="2000" baseline="0" noProof="0" dirty="0">
                        <a:solidFill>
                          <a:schemeClr val="bg1"/>
                        </a:solidFill>
                        <a:latin typeface="Georgia" panose="02040502050405020303" pitchFamily="18" charset="0"/>
                        <a:cs typeface="Arial" pitchFamily="34" charset="0"/>
                      </a:endParaRPr>
                    </a:p>
                    <a:p>
                      <a:pPr algn="ctr" eaLnBrk="1" fontAlgn="auto" hangingPunct="1">
                        <a:spcBef>
                          <a:spcPts val="700"/>
                        </a:spcBef>
                        <a:spcAft>
                          <a:spcPts val="0"/>
                        </a:spcAft>
                        <a:buClr>
                          <a:schemeClr val="accent2"/>
                        </a:buClr>
                        <a:buSzPct val="60000"/>
                        <a:buFont typeface="Wingdings 2" pitchFamily="18" charset="2"/>
                        <a:buNone/>
                        <a:defRPr/>
                      </a:pPr>
                      <a:r>
                        <a:rPr lang="es-419" sz="2000" baseline="0" noProof="0" dirty="0">
                          <a:solidFill>
                            <a:schemeClr val="bg1"/>
                          </a:solidFill>
                          <a:latin typeface="Georgia" panose="02040502050405020303" pitchFamily="18" charset="0"/>
                          <a:cs typeface="Arial" pitchFamily="34" charset="0"/>
                        </a:rPr>
                        <a:t>Escribe metas pequeñas, claras y realistas.</a:t>
                      </a:r>
                      <a:endParaRPr lang="es-419" sz="2000" noProof="0" dirty="0">
                        <a:solidFill>
                          <a:schemeClr val="bg1"/>
                        </a:solidFill>
                        <a:latin typeface="Georgia" panose="02040502050405020303" pitchFamily="18" charset="0"/>
                        <a:cs typeface="Arial" pitchFamily="34" charset="0"/>
                      </a:endParaRPr>
                    </a:p>
                  </a:txBody>
                  <a:tcPr marT="45716" marB="45716" anchor="ctr"/>
                </a:tc>
                <a:extLst>
                  <a:ext uri="{0D108BD9-81ED-4DB2-BD59-A6C34878D82A}">
                    <a16:rowId xmlns:a16="http://schemas.microsoft.com/office/drawing/2014/main" val="10000"/>
                  </a:ext>
                </a:extLst>
              </a:tr>
              <a:tr h="1104900">
                <a:tc>
                  <a:txBody>
                    <a:bodyPr/>
                    <a:lstStyle/>
                    <a:p>
                      <a:pPr algn="ctr"/>
                      <a:r>
                        <a:rPr lang="es-419" sz="1800" noProof="0">
                          <a:latin typeface="Georgia" panose="02040502050405020303" pitchFamily="18" charset="0"/>
                        </a:rPr>
                        <a:t>¿Qué parte de tu plato es de vegetales?</a:t>
                      </a:r>
                    </a:p>
                    <a:p>
                      <a:pPr algn="ctr"/>
                      <a:r>
                        <a:rPr lang="es-419" sz="1800" noProof="0">
                          <a:latin typeface="Georgia" panose="02040502050405020303" pitchFamily="18" charset="0"/>
                        </a:rPr>
                        <a:t>_____________________________________________________</a:t>
                      </a:r>
                    </a:p>
                  </a:txBody>
                  <a:tcPr marT="45716" marB="45716" anchor="ctr"/>
                </a:tc>
                <a:extLst>
                  <a:ext uri="{0D108BD9-81ED-4DB2-BD59-A6C34878D82A}">
                    <a16:rowId xmlns:a16="http://schemas.microsoft.com/office/drawing/2014/main" val="10001"/>
                  </a:ext>
                </a:extLst>
              </a:tr>
              <a:tr h="1104900">
                <a:tc>
                  <a:txBody>
                    <a:bodyPr/>
                    <a:lstStyle/>
                    <a:p>
                      <a:pPr algn="ctr"/>
                      <a:r>
                        <a:rPr lang="es-419" sz="1800" noProof="0" dirty="0">
                          <a:latin typeface="Georgia" panose="02040502050405020303" pitchFamily="18" charset="0"/>
                        </a:rPr>
                        <a:t>¿Cómo recuerdas las porciones?</a:t>
                      </a:r>
                    </a:p>
                    <a:p>
                      <a:pPr algn="ctr"/>
                      <a:r>
                        <a:rPr lang="es-419" sz="1800" noProof="0" dirty="0">
                          <a:latin typeface="Georgia" panose="02040502050405020303" pitchFamily="18" charset="0"/>
                        </a:rPr>
                        <a:t>_____________________________________________________</a:t>
                      </a:r>
                    </a:p>
                  </a:txBody>
                  <a:tcPr marT="45716" marB="45716" anchor="ctr"/>
                </a:tc>
                <a:extLst>
                  <a:ext uri="{0D108BD9-81ED-4DB2-BD59-A6C34878D82A}">
                    <a16:rowId xmlns:a16="http://schemas.microsoft.com/office/drawing/2014/main" val="10002"/>
                  </a:ext>
                </a:extLst>
              </a:tr>
              <a:tr h="1104900">
                <a:tc>
                  <a:txBody>
                    <a:bodyPr/>
                    <a:lstStyle/>
                    <a:p>
                      <a:pPr algn="ctr"/>
                      <a:r>
                        <a:rPr lang="es-419" sz="1800" noProof="0" dirty="0">
                          <a:latin typeface="Georgia" panose="02040502050405020303" pitchFamily="18" charset="0"/>
                        </a:rPr>
                        <a:t>¿Cuándo empezarás a comer porciones saludables?</a:t>
                      </a:r>
                    </a:p>
                    <a:p>
                      <a:pPr algn="ctr"/>
                      <a:r>
                        <a:rPr lang="es-419" sz="1800" noProof="0" dirty="0">
                          <a:latin typeface="Georgia" panose="02040502050405020303" pitchFamily="18" charset="0"/>
                        </a:rPr>
                        <a:t>_____________________________________________________</a:t>
                      </a:r>
                    </a:p>
                  </a:txBody>
                  <a:tcPr marT="45716" marB="45716" anchor="ctr"/>
                </a:tc>
                <a:extLst>
                  <a:ext uri="{0D108BD9-81ED-4DB2-BD59-A6C34878D82A}">
                    <a16:rowId xmlns:a16="http://schemas.microsoft.com/office/drawing/2014/main" val="10003"/>
                  </a:ext>
                </a:extLst>
              </a:tr>
            </a:tbl>
          </a:graphicData>
        </a:graphic>
      </p:graphicFrame>
      <p:pic>
        <p:nvPicPr>
          <p:cNvPr id="98319" name="Picture 6" descr="Tu Salud Tras.png">
            <a:extLst>
              <a:ext uri="{FF2B5EF4-FFF2-40B4-BE49-F238E27FC236}">
                <a16:creationId xmlns:a16="http://schemas.microsoft.com/office/drawing/2014/main" id="{E49D367C-1548-4CF9-870F-2DEE7FA2CE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00354" name="Title 6">
            <a:extLst>
              <a:ext uri="{FF2B5EF4-FFF2-40B4-BE49-F238E27FC236}">
                <a16:creationId xmlns:a16="http://schemas.microsoft.com/office/drawing/2014/main" id="{34EC8C2B-D40D-4FC9-9099-E899FA24DCE1}"/>
              </a:ext>
            </a:extLst>
          </p:cNvPr>
          <p:cNvSpPr>
            <a:spLocks noGrp="1"/>
          </p:cNvSpPr>
          <p:nvPr>
            <p:ph type="title"/>
          </p:nvPr>
        </p:nvSpPr>
        <p:spPr>
          <a:xfrm>
            <a:off x="612775" y="228600"/>
            <a:ext cx="8153400" cy="990600"/>
          </a:xfrm>
        </p:spPr>
        <p:txBody>
          <a:bodyPr/>
          <a:lstStyle/>
          <a:p>
            <a:pPr algn="ctr" eaLnBrk="1" hangingPunct="1"/>
            <a:r>
              <a:rPr lang="en-US" altLang="en-US" sz="6000" dirty="0">
                <a:solidFill>
                  <a:schemeClr val="bg1"/>
                </a:solidFill>
                <a:latin typeface="Trebuchet MS" panose="020B0603020202020204" pitchFamily="34" charset="0"/>
              </a:rPr>
              <a:t>REFERENCIAS</a:t>
            </a:r>
            <a:endParaRPr lang="es-MX" altLang="en-US" dirty="0">
              <a:solidFill>
                <a:schemeClr val="bg1"/>
              </a:solidFill>
            </a:endParaRPr>
          </a:p>
        </p:txBody>
      </p:sp>
      <p:sp>
        <p:nvSpPr>
          <p:cNvPr id="2" name="Content Placeholder 1">
            <a:extLst>
              <a:ext uri="{FF2B5EF4-FFF2-40B4-BE49-F238E27FC236}">
                <a16:creationId xmlns:a16="http://schemas.microsoft.com/office/drawing/2014/main" id="{AB3E6F46-FD91-482E-B6B4-C63664BA1B77}"/>
              </a:ext>
            </a:extLst>
          </p:cNvPr>
          <p:cNvSpPr>
            <a:spLocks noGrp="1"/>
          </p:cNvSpPr>
          <p:nvPr>
            <p:ph sz="quarter" idx="1"/>
          </p:nvPr>
        </p:nvSpPr>
        <p:spPr>
          <a:xfrm>
            <a:off x="612775" y="1600200"/>
            <a:ext cx="8153400" cy="5257800"/>
          </a:xfrm>
        </p:spPr>
        <p:txBody>
          <a:bodyPr/>
          <a:lstStyle/>
          <a:p>
            <a:pPr>
              <a:defRPr/>
            </a:pPr>
            <a:r>
              <a:rPr lang="en-US" sz="1800" dirty="0">
                <a:solidFill>
                  <a:schemeClr val="bg1"/>
                </a:solidFill>
                <a:latin typeface="Georgia" panose="02040502050405020303" pitchFamily="18" charset="0"/>
              </a:rPr>
              <a:t>American Cancer Society </a:t>
            </a:r>
            <a:r>
              <a:rPr lang="en-US" sz="1800" dirty="0">
                <a:solidFill>
                  <a:srgbClr val="C0504D"/>
                </a:solidFill>
                <a:latin typeface="Georgia" panose="02040502050405020303" pitchFamily="18" charset="0"/>
              </a:rPr>
              <a:t>www.cancer.org</a:t>
            </a:r>
            <a:r>
              <a:rPr lang="en-US" sz="1800" dirty="0">
                <a:solidFill>
                  <a:srgbClr val="78230D"/>
                </a:solidFill>
                <a:latin typeface="Georgia" panose="02040502050405020303" pitchFamily="18" charset="0"/>
              </a:rPr>
              <a:t>  </a:t>
            </a:r>
          </a:p>
          <a:p>
            <a:pPr>
              <a:defRPr/>
            </a:pPr>
            <a:r>
              <a:rPr lang="en-US" sz="1800" dirty="0">
                <a:solidFill>
                  <a:schemeClr val="bg1"/>
                </a:solidFill>
                <a:latin typeface="Georgia" panose="02040502050405020303" pitchFamily="18" charset="0"/>
              </a:rPr>
              <a:t>Cancer and the Environment </a:t>
            </a:r>
            <a:r>
              <a:rPr lang="en-US" sz="1800" dirty="0">
                <a:solidFill>
                  <a:srgbClr val="C0504D"/>
                </a:solidFill>
                <a:latin typeface="Georgia" panose="02040502050405020303" pitchFamily="18" charset="0"/>
              </a:rPr>
              <a:t>http://www.niehs.nih.gov/about/materials/cancer_cancer_and_the_environment.pdf </a:t>
            </a:r>
          </a:p>
          <a:p>
            <a:pPr>
              <a:defRPr/>
            </a:pPr>
            <a:r>
              <a:rPr lang="en-US" sz="1800" dirty="0">
                <a:solidFill>
                  <a:schemeClr val="bg1"/>
                </a:solidFill>
                <a:latin typeface="Georgia" panose="02040502050405020303" pitchFamily="18" charset="0"/>
              </a:rPr>
              <a:t>Cancer Facts &amp; Figures for Hispanics/Latinos 2009-2011 </a:t>
            </a:r>
            <a:r>
              <a:rPr lang="en-US" sz="1800" dirty="0">
                <a:solidFill>
                  <a:srgbClr val="C0504D"/>
                </a:solidFill>
                <a:latin typeface="Georgia" panose="02040502050405020303" pitchFamily="18" charset="0"/>
              </a:rPr>
              <a:t>http://www.cancer.org/acs/groups/content/@nho/documents/document/ffhispanicslatinos20092011.pdf</a:t>
            </a:r>
          </a:p>
          <a:p>
            <a:pPr>
              <a:defRPr/>
            </a:pPr>
            <a:r>
              <a:rPr lang="en-US" sz="1800" dirty="0" err="1">
                <a:solidFill>
                  <a:schemeClr val="bg1"/>
                </a:solidFill>
                <a:latin typeface="Georgia" panose="02040502050405020303" pitchFamily="18" charset="0"/>
              </a:rPr>
              <a:t>eMedicine</a:t>
            </a:r>
            <a:r>
              <a:rPr lang="en-US" sz="1800" dirty="0">
                <a:solidFill>
                  <a:schemeClr val="bg1"/>
                </a:solidFill>
                <a:latin typeface="Georgia" panose="02040502050405020303" pitchFamily="18" charset="0"/>
              </a:rPr>
              <a:t> Cancer Center  </a:t>
            </a:r>
            <a:r>
              <a:rPr lang="en-US" sz="1800" dirty="0">
                <a:solidFill>
                  <a:srgbClr val="C0504D"/>
                </a:solidFill>
                <a:latin typeface="Georgia" panose="02040502050405020303" pitchFamily="18" charset="0"/>
              </a:rPr>
              <a:t>www.emedicinehealth.com</a:t>
            </a:r>
          </a:p>
          <a:p>
            <a:pPr>
              <a:defRPr/>
            </a:pPr>
            <a:r>
              <a:rPr lang="en-US" sz="1800" dirty="0">
                <a:solidFill>
                  <a:schemeClr val="bg1"/>
                </a:solidFill>
                <a:latin typeface="Georgia" panose="02040502050405020303" pitchFamily="18" charset="0"/>
              </a:rPr>
              <a:t>King </a:t>
            </a:r>
            <a:r>
              <a:rPr lang="en-US" sz="1800" dirty="0" err="1">
                <a:solidFill>
                  <a:schemeClr val="bg1"/>
                </a:solidFill>
                <a:latin typeface="Georgia" panose="02040502050405020303" pitchFamily="18" charset="0"/>
              </a:rPr>
              <a:t>Huessein</a:t>
            </a:r>
            <a:r>
              <a:rPr lang="en-US" sz="1800" dirty="0">
                <a:solidFill>
                  <a:schemeClr val="bg1"/>
                </a:solidFill>
                <a:latin typeface="Georgia" panose="02040502050405020303" pitchFamily="18" charset="0"/>
              </a:rPr>
              <a:t> Cancer Center </a:t>
            </a:r>
            <a:r>
              <a:rPr lang="en-US" sz="1800" dirty="0">
                <a:solidFill>
                  <a:srgbClr val="C0504D"/>
                </a:solidFill>
                <a:latin typeface="Georgia" panose="02040502050405020303" pitchFamily="18" charset="0"/>
              </a:rPr>
              <a:t>www.khcc.jo </a:t>
            </a:r>
          </a:p>
          <a:p>
            <a:pPr>
              <a:defRPr/>
            </a:pPr>
            <a:r>
              <a:rPr lang="en-US" sz="1800" dirty="0">
                <a:solidFill>
                  <a:schemeClr val="bg1"/>
                </a:solidFill>
                <a:latin typeface="Georgia" panose="02040502050405020303" pitchFamily="18" charset="0"/>
              </a:rPr>
              <a:t>MedlinePlus </a:t>
            </a:r>
            <a:r>
              <a:rPr lang="en-US" sz="1800" dirty="0">
                <a:solidFill>
                  <a:srgbClr val="C0504D"/>
                </a:solidFill>
                <a:latin typeface="Georgia" panose="02040502050405020303" pitchFamily="18" charset="0"/>
              </a:rPr>
              <a:t>www.nlm.nih.gov/medlineplus</a:t>
            </a:r>
          </a:p>
          <a:p>
            <a:pPr>
              <a:defRPr/>
            </a:pPr>
            <a:r>
              <a:rPr lang="en-US" sz="1800" dirty="0">
                <a:solidFill>
                  <a:schemeClr val="bg1"/>
                </a:solidFill>
                <a:latin typeface="Georgia" panose="02040502050405020303" pitchFamily="18" charset="0"/>
              </a:rPr>
              <a:t>National Cancer Institute  </a:t>
            </a:r>
            <a:r>
              <a:rPr lang="en-US" sz="1800" dirty="0">
                <a:solidFill>
                  <a:srgbClr val="C0504D"/>
                </a:solidFill>
                <a:latin typeface="Georgia" panose="02040502050405020303" pitchFamily="18" charset="0"/>
              </a:rPr>
              <a:t>www.cancer.gov</a:t>
            </a:r>
          </a:p>
          <a:p>
            <a:pPr>
              <a:defRPr/>
            </a:pPr>
            <a:r>
              <a:rPr lang="en-US" sz="1800" dirty="0">
                <a:solidFill>
                  <a:schemeClr val="bg1"/>
                </a:solidFill>
                <a:latin typeface="Georgia" panose="02040502050405020303" pitchFamily="18" charset="0"/>
              </a:rPr>
              <a:t>Web MD </a:t>
            </a:r>
            <a:r>
              <a:rPr lang="en-US" sz="1800" dirty="0">
                <a:solidFill>
                  <a:srgbClr val="C0504D"/>
                </a:solidFill>
                <a:latin typeface="Georgia" panose="02040502050405020303" pitchFamily="18" charset="0"/>
              </a:rPr>
              <a:t>http://diabetes.webmd.com/news/20100616/why-does-diabetes-increase-cancer-risk</a:t>
            </a:r>
          </a:p>
          <a:p>
            <a:pPr>
              <a:defRPr/>
            </a:pPr>
            <a:r>
              <a:rPr lang="en-US" sz="1800" dirty="0">
                <a:solidFill>
                  <a:srgbClr val="C0504D"/>
                </a:solidFill>
                <a:latin typeface="Georgia" panose="02040502050405020303" pitchFamily="18" charset="0"/>
              </a:rPr>
              <a:t>http://www.cancer.gov/cancertopics/pdq/treatment/breast/Patient</a:t>
            </a:r>
          </a:p>
          <a:p>
            <a:pPr>
              <a:defRPr/>
            </a:pPr>
            <a:r>
              <a:rPr lang="en-US" sz="1800" dirty="0">
                <a:solidFill>
                  <a:srgbClr val="C0504D"/>
                </a:solidFill>
                <a:latin typeface="Georgia" panose="02040502050405020303" pitchFamily="18" charset="0"/>
              </a:rPr>
              <a:t>http://www.cancer.gov/cancertopics/pdq/treatment/colon/Patient</a:t>
            </a:r>
          </a:p>
          <a:p>
            <a:pPr marL="0" indent="0">
              <a:buFont typeface="Wingdings" panose="05000000000000000000" pitchFamily="2" charset="2"/>
              <a:buNone/>
              <a:defRPr/>
            </a:pPr>
            <a:endParaRPr lang="en-US" sz="1800" dirty="0">
              <a:solidFill>
                <a:schemeClr val="bg1"/>
              </a:solidFill>
              <a:latin typeface="Georgia" panose="02040502050405020303" pitchFamily="18" charset="0"/>
            </a:endParaRPr>
          </a:p>
          <a:p>
            <a:pPr>
              <a:defRPr/>
            </a:pPr>
            <a:endParaRPr lang="en-US" sz="1800" dirty="0">
              <a:solidFill>
                <a:schemeClr val="bg1"/>
              </a:solidFill>
              <a:latin typeface="Georgia" panose="02040502050405020303" pitchFamily="18" charset="0"/>
            </a:endParaRPr>
          </a:p>
        </p:txBody>
      </p:sp>
      <p:pic>
        <p:nvPicPr>
          <p:cNvPr id="100356" name="Picture 6" descr="Tu Salud Tras.png">
            <a:extLst>
              <a:ext uri="{FF2B5EF4-FFF2-40B4-BE49-F238E27FC236}">
                <a16:creationId xmlns:a16="http://schemas.microsoft.com/office/drawing/2014/main" id="{A91B0F33-A86E-4156-B083-E965D383F0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73C9054-AC7A-4BCD-AA87-4B2BF0C75B2E}"/>
              </a:ext>
            </a:extLst>
          </p:cNvPr>
          <p:cNvSpPr>
            <a:spLocks noGrp="1"/>
          </p:cNvSpPr>
          <p:nvPr>
            <p:ph type="title"/>
          </p:nvPr>
        </p:nvSpPr>
        <p:spPr>
          <a:xfrm>
            <a:off x="76200" y="152400"/>
            <a:ext cx="9067800" cy="990600"/>
          </a:xfrm>
        </p:spPr>
        <p:txBody>
          <a:bodyPr/>
          <a:lstStyle/>
          <a:p>
            <a:pPr algn="ctr"/>
            <a:r>
              <a:rPr lang="es-419" altLang="en-US" sz="4000" dirty="0">
                <a:solidFill>
                  <a:schemeClr val="bg1"/>
                </a:solidFill>
                <a:latin typeface="Trebuchet MS" panose="020B0603020202020204" pitchFamily="34" charset="0"/>
              </a:rPr>
              <a:t>¿Por qué nos enfermamos de cáncer?</a:t>
            </a:r>
          </a:p>
        </p:txBody>
      </p:sp>
      <p:graphicFrame>
        <p:nvGraphicFramePr>
          <p:cNvPr id="8" name="Content Placeholder 7">
            <a:extLst>
              <a:ext uri="{FF2B5EF4-FFF2-40B4-BE49-F238E27FC236}">
                <a16:creationId xmlns:a16="http://schemas.microsoft.com/office/drawing/2014/main" id="{B1CC844B-C232-4152-B345-05A3C846E9F0}"/>
              </a:ext>
            </a:extLst>
          </p:cNvPr>
          <p:cNvGraphicFramePr>
            <a:graphicFrameLocks noGrp="1"/>
          </p:cNvGraphicFramePr>
          <p:nvPr>
            <p:ph sz="quarter" idx="1"/>
            <p:extLst>
              <p:ext uri="{D42A27DB-BD31-4B8C-83A1-F6EECF244321}">
                <p14:modId xmlns:p14="http://schemas.microsoft.com/office/powerpoint/2010/main" val="958883853"/>
              </p:ext>
            </p:extLst>
          </p:nvPr>
        </p:nvGraphicFramePr>
        <p:xfrm>
          <a:off x="633413" y="1828800"/>
          <a:ext cx="8153400" cy="4556125"/>
        </p:xfrm>
        <a:graphic>
          <a:graphicData uri="http://schemas.openxmlformats.org/drawingml/2006/table">
            <a:tbl>
              <a:tblPr/>
              <a:tblGrid>
                <a:gridCol w="4076700">
                  <a:extLst>
                    <a:ext uri="{9D8B030D-6E8A-4147-A177-3AD203B41FA5}">
                      <a16:colId xmlns:a16="http://schemas.microsoft.com/office/drawing/2014/main" val="1974769163"/>
                    </a:ext>
                  </a:extLst>
                </a:gridCol>
                <a:gridCol w="4076700">
                  <a:extLst>
                    <a:ext uri="{9D8B030D-6E8A-4147-A177-3AD203B41FA5}">
                      <a16:colId xmlns:a16="http://schemas.microsoft.com/office/drawing/2014/main" val="3008294715"/>
                    </a:ext>
                  </a:extLst>
                </a:gridCol>
              </a:tblGrid>
              <a:tr h="623888">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419" altLang="en-US" sz="3200" b="1" i="0" u="none" strike="noStrike" cap="none" normalizeH="0" baseline="0" noProof="0">
                          <a:ln>
                            <a:noFill/>
                          </a:ln>
                          <a:solidFill>
                            <a:srgbClr val="FFFFFF"/>
                          </a:solidFill>
                          <a:effectLst/>
                          <a:latin typeface="Georgia" panose="02040502050405020303" pitchFamily="18" charset="0"/>
                          <a:cs typeface="Arial" panose="020B0604020202020204" pitchFamily="34" charset="0"/>
                        </a:rPr>
                        <a:t>Factores externos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419" altLang="en-US" sz="3200" b="1" i="0" u="none" strike="noStrike" cap="none" normalizeH="0" baseline="0" noProof="0">
                          <a:ln>
                            <a:noFill/>
                          </a:ln>
                          <a:solidFill>
                            <a:srgbClr val="FFFFFF"/>
                          </a:solidFill>
                          <a:effectLst/>
                          <a:latin typeface="Georgia" panose="02040502050405020303" pitchFamily="18" charset="0"/>
                          <a:cs typeface="Arial" panose="020B0604020202020204" pitchFamily="34" charset="0"/>
                        </a:rPr>
                        <a:t>Factores internos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554970380"/>
                  </a:ext>
                </a:extLst>
              </a:tr>
              <a:tr h="3932237">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Consumir alimentos poco saludables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Falta de actividad física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Consumo de alcohol excesivo</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Fumar cigarrillos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Radiación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marL="285750" indent="-285750">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00B0F0"/>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FFC000"/>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FC000"/>
                        </a:buClr>
                        <a:buSzPct val="65000"/>
                        <a:buFont typeface="Wingdings" panose="05000000000000000000" pitchFamily="2" charset="2"/>
                        <a:defRPr>
                          <a:solidFill>
                            <a:schemeClr val="tx1"/>
                          </a:solidFill>
                          <a:latin typeface="Tw Cen MT" panose="020B0602020104020603"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Historial de genes de cáncer.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419" altLang="en-US" sz="2800" b="0" i="0" u="none" strike="noStrike" cap="none" normalizeH="0" baseline="0" noProof="0" dirty="0">
                          <a:ln>
                            <a:noFill/>
                          </a:ln>
                          <a:solidFill>
                            <a:srgbClr val="000000"/>
                          </a:solidFill>
                          <a:effectLst/>
                          <a:latin typeface="Georgia" panose="02040502050405020303" pitchFamily="18" charset="0"/>
                          <a:cs typeface="Arial" panose="020B0604020202020204" pitchFamily="34" charset="0"/>
                        </a:rPr>
                        <a:t>Niveles de hormonas anormales. </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2567126209"/>
                  </a:ext>
                </a:extLst>
              </a:tr>
            </a:tbl>
          </a:graphicData>
        </a:graphic>
      </p:graphicFrame>
      <p:pic>
        <p:nvPicPr>
          <p:cNvPr id="17422" name="Picture 6" descr="Tu Salud Tras.png">
            <a:extLst>
              <a:ext uri="{FF2B5EF4-FFF2-40B4-BE49-F238E27FC236}">
                <a16:creationId xmlns:a16="http://schemas.microsoft.com/office/drawing/2014/main" id="{D77C986E-78DA-44A8-8780-930CFE0775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9FF9384-36D2-4C0A-9C54-B584985486DC}"/>
              </a:ext>
            </a:extLst>
          </p:cNvPr>
          <p:cNvSpPr>
            <a:spLocks noGrp="1"/>
          </p:cNvSpPr>
          <p:nvPr>
            <p:ph type="title"/>
          </p:nvPr>
        </p:nvSpPr>
        <p:spPr>
          <a:xfrm>
            <a:off x="0" y="228600"/>
            <a:ext cx="9144000" cy="990600"/>
          </a:xfrm>
        </p:spPr>
        <p:txBody>
          <a:bodyPr/>
          <a:lstStyle/>
          <a:p>
            <a:pPr algn="ctr"/>
            <a:r>
              <a:rPr lang="es-419" altLang="en-US" dirty="0">
                <a:solidFill>
                  <a:schemeClr val="bg1"/>
                </a:solidFill>
                <a:latin typeface="Trebuchet MS" panose="020B0603020202020204" pitchFamily="34" charset="0"/>
              </a:rPr>
              <a:t>Cáncer, obesidad y diabetes</a:t>
            </a:r>
          </a:p>
        </p:txBody>
      </p:sp>
      <p:sp>
        <p:nvSpPr>
          <p:cNvPr id="3" name="Content Placeholder 2">
            <a:extLst>
              <a:ext uri="{FF2B5EF4-FFF2-40B4-BE49-F238E27FC236}">
                <a16:creationId xmlns:a16="http://schemas.microsoft.com/office/drawing/2014/main" id="{C8572B1E-B7FB-44EA-AE6D-20DA20E3220C}"/>
              </a:ext>
            </a:extLst>
          </p:cNvPr>
          <p:cNvSpPr>
            <a:spLocks noGrp="1"/>
          </p:cNvSpPr>
          <p:nvPr>
            <p:ph sz="quarter" idx="1"/>
          </p:nvPr>
        </p:nvSpPr>
        <p:spPr>
          <a:xfrm>
            <a:off x="333375" y="1524000"/>
            <a:ext cx="5686425" cy="4495800"/>
          </a:xfrm>
        </p:spPr>
        <p:txBody>
          <a:bodyPr/>
          <a:lstStyle/>
          <a:p>
            <a:pPr>
              <a:defRPr/>
            </a:pPr>
            <a:r>
              <a:rPr lang="es-419" sz="2800" dirty="0">
                <a:solidFill>
                  <a:schemeClr val="bg1"/>
                </a:solidFill>
                <a:latin typeface="Georgia" panose="02040502050405020303" pitchFamily="18" charset="0"/>
              </a:rPr>
              <a:t>Existe relación entre la obesidad y ciertos tipos de cáncer, como el cáncer de colon y cáncer de mama.  </a:t>
            </a:r>
          </a:p>
          <a:p>
            <a:pPr lvl="1">
              <a:defRPr/>
            </a:pPr>
            <a:r>
              <a:rPr lang="es-419" sz="2400" dirty="0">
                <a:solidFill>
                  <a:schemeClr val="bg1"/>
                </a:solidFill>
                <a:latin typeface="Georgia" panose="02040502050405020303" pitchFamily="18" charset="0"/>
              </a:rPr>
              <a:t>El cáncer también puede ser más difícil de detectar en hombres y mujeres con obesidad. </a:t>
            </a:r>
          </a:p>
          <a:p>
            <a:pPr>
              <a:defRPr/>
            </a:pPr>
            <a:r>
              <a:rPr lang="es-419" sz="2800" dirty="0">
                <a:solidFill>
                  <a:schemeClr val="bg1"/>
                </a:solidFill>
                <a:latin typeface="Georgia" panose="02040502050405020303" pitchFamily="18" charset="0"/>
              </a:rPr>
              <a:t>El riesgo de padecer cáncer de colon y cáncer de mama en personas con diabetes es 20 a 50% mas alto que en personas no diabéticas.  </a:t>
            </a:r>
          </a:p>
          <a:p>
            <a:pPr marL="366713" lvl="1" indent="0">
              <a:buFont typeface="Wingdings 2" panose="05020102010507070707" pitchFamily="18" charset="2"/>
              <a:buNone/>
              <a:defRPr/>
            </a:pPr>
            <a:endParaRPr lang="en-US" dirty="0">
              <a:solidFill>
                <a:schemeClr val="bg1"/>
              </a:solidFill>
            </a:endParaRPr>
          </a:p>
        </p:txBody>
      </p:sp>
      <p:pic>
        <p:nvPicPr>
          <p:cNvPr id="19460" name="Picture 9" descr="Image result for obese standing on weight scale">
            <a:extLst>
              <a:ext uri="{FF2B5EF4-FFF2-40B4-BE49-F238E27FC236}">
                <a16:creationId xmlns:a16="http://schemas.microsoft.com/office/drawing/2014/main" id="{970054FF-4627-489B-A875-50441174F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0685"/>
          <a:stretch>
            <a:fillRect/>
          </a:stretch>
        </p:blipFill>
        <p:spPr bwMode="auto">
          <a:xfrm>
            <a:off x="6019800" y="2400300"/>
            <a:ext cx="27908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Tu Salud Tras.png">
            <a:extLst>
              <a:ext uri="{FF2B5EF4-FFF2-40B4-BE49-F238E27FC236}">
                <a16:creationId xmlns:a16="http://schemas.microsoft.com/office/drawing/2014/main" id="{26D30DE1-B9C5-4E44-861A-7A70F6DFD2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DB952AB-1A76-4831-A080-ECC97006D269}"/>
              </a:ext>
            </a:extLst>
          </p:cNvPr>
          <p:cNvSpPr>
            <a:spLocks noGrp="1"/>
          </p:cNvSpPr>
          <p:nvPr>
            <p:ph type="title"/>
          </p:nvPr>
        </p:nvSpPr>
        <p:spPr/>
        <p:txBody>
          <a:bodyPr/>
          <a:lstStyle/>
          <a:p>
            <a:pPr algn="ctr" eaLnBrk="1" hangingPunct="1"/>
            <a:r>
              <a:rPr lang="en-US" altLang="en-US" sz="5400" dirty="0">
                <a:solidFill>
                  <a:schemeClr val="bg1"/>
                </a:solidFill>
                <a:latin typeface="Trebuchet MS" panose="020B0603020202020204" pitchFamily="34" charset="0"/>
              </a:rPr>
              <a:t>MITOS</a:t>
            </a:r>
          </a:p>
        </p:txBody>
      </p:sp>
      <p:sp>
        <p:nvSpPr>
          <p:cNvPr id="21507" name="Text Placeholder 2">
            <a:extLst>
              <a:ext uri="{FF2B5EF4-FFF2-40B4-BE49-F238E27FC236}">
                <a16:creationId xmlns:a16="http://schemas.microsoft.com/office/drawing/2014/main" id="{E2E73E47-94C6-4D6A-865E-52C2152B17CD}"/>
              </a:ext>
            </a:extLst>
          </p:cNvPr>
          <p:cNvSpPr txBox="1">
            <a:spLocks/>
          </p:cNvSpPr>
          <p:nvPr/>
        </p:nvSpPr>
        <p:spPr bwMode="auto">
          <a:xfrm>
            <a:off x="381000" y="2743200"/>
            <a:ext cx="8113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00B0F0"/>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FFC000"/>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buFont typeface="Wingdings" panose="05000000000000000000" pitchFamily="2" charset="2"/>
              <a:buNone/>
            </a:pPr>
            <a:r>
              <a:rPr lang="es-DO" altLang="en-US" sz="4000" dirty="0">
                <a:solidFill>
                  <a:schemeClr val="bg1"/>
                </a:solidFill>
                <a:latin typeface="Georgia" panose="02040502050405020303" pitchFamily="18" charset="0"/>
              </a:rPr>
              <a:t>Las siguientes afirmaciones comúnmente se creen como ciertas pero en realidad son falsas.  </a:t>
            </a:r>
          </a:p>
        </p:txBody>
      </p:sp>
      <p:pic>
        <p:nvPicPr>
          <p:cNvPr id="21508" name="Picture 6" descr="Tu Salud Tras.png">
            <a:extLst>
              <a:ext uri="{FF2B5EF4-FFF2-40B4-BE49-F238E27FC236}">
                <a16:creationId xmlns:a16="http://schemas.microsoft.com/office/drawing/2014/main" id="{1B5B4F20-FE2F-43D4-9248-AEA50487CE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5650" y="63246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A75DCF16-5098-49F6-A6B4-C2C08A1BB431}"/>
              </a:ext>
            </a:extLst>
          </p:cNvPr>
          <p:cNvSpPr>
            <a:spLocks noGrp="1"/>
          </p:cNvSpPr>
          <p:nvPr>
            <p:ph type="body" idx="1"/>
          </p:nvPr>
        </p:nvSpPr>
        <p:spPr>
          <a:xfrm>
            <a:off x="4078288" y="3432175"/>
            <a:ext cx="4913312" cy="1673225"/>
          </a:xfrm>
        </p:spPr>
        <p:txBody>
          <a:bodyPr/>
          <a:lstStyle/>
          <a:p>
            <a:pPr algn="ctr"/>
            <a:r>
              <a:rPr lang="es-DO" altLang="en-US" sz="3200" dirty="0">
                <a:solidFill>
                  <a:schemeClr val="bg1"/>
                </a:solidFill>
                <a:latin typeface="Georgia" panose="02040502050405020303" pitchFamily="18" charset="0"/>
              </a:rPr>
              <a:t>“No importa lo que haga, si me va a dar cáncer, me voy a enfermar de cualquier forma. ”</a:t>
            </a:r>
          </a:p>
          <a:p>
            <a:endParaRPr lang="en-US" altLang="en-US" dirty="0"/>
          </a:p>
        </p:txBody>
      </p:sp>
      <p:sp>
        <p:nvSpPr>
          <p:cNvPr id="23555" name="Title 2">
            <a:extLst>
              <a:ext uri="{FF2B5EF4-FFF2-40B4-BE49-F238E27FC236}">
                <a16:creationId xmlns:a16="http://schemas.microsoft.com/office/drawing/2014/main" id="{DFCD5359-1B90-43F5-85E3-711194C834B8}"/>
              </a:ext>
            </a:extLst>
          </p:cNvPr>
          <p:cNvSpPr>
            <a:spLocks noGrp="1"/>
          </p:cNvSpPr>
          <p:nvPr>
            <p:ph type="title"/>
          </p:nvPr>
        </p:nvSpPr>
        <p:spPr/>
        <p:txBody>
          <a:bodyPr/>
          <a:lstStyle/>
          <a:p>
            <a:pPr algn="ctr"/>
            <a:r>
              <a:rPr lang="en-US" altLang="en-US" sz="6000" dirty="0">
                <a:latin typeface="Trebuchet MS" panose="020B0603020202020204" pitchFamily="34" charset="0"/>
              </a:rPr>
              <a:t>MITO #1</a:t>
            </a:r>
          </a:p>
        </p:txBody>
      </p:sp>
      <p:pic>
        <p:nvPicPr>
          <p:cNvPr id="23556" name="Picture 4">
            <a:extLst>
              <a:ext uri="{FF2B5EF4-FFF2-40B4-BE49-F238E27FC236}">
                <a16:creationId xmlns:a16="http://schemas.microsoft.com/office/drawing/2014/main" id="{38502051-EDA4-486C-AA3B-B2C86864CF61}"/>
              </a:ext>
            </a:extLst>
          </p:cNvPr>
          <p:cNvPicPr>
            <a:picLocks noChangeAspect="1"/>
          </p:cNvPicPr>
          <p:nvPr/>
        </p:nvPicPr>
        <p:blipFill>
          <a:blip r:embed="rId2">
            <a:extLst>
              <a:ext uri="{28A0092B-C50C-407E-A947-70E740481C1C}">
                <a14:useLocalDpi xmlns:a14="http://schemas.microsoft.com/office/drawing/2010/main" val="0"/>
              </a:ext>
            </a:extLst>
          </a:blip>
          <a:srcRect l="9212" r="14485"/>
          <a:stretch>
            <a:fillRect/>
          </a:stretch>
        </p:blipFill>
        <p:spPr bwMode="auto">
          <a:xfrm>
            <a:off x="304800" y="3124200"/>
            <a:ext cx="362108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Tu Salud Tras.png">
            <a:extLst>
              <a:ext uri="{FF2B5EF4-FFF2-40B4-BE49-F238E27FC236}">
                <a16:creationId xmlns:a16="http://schemas.microsoft.com/office/drawing/2014/main" id="{E1965E88-C6E2-4D26-9809-4F2B8A1767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CB0E4092-3AE4-425C-AEE6-3B8B0DEF19F2}"/>
              </a:ext>
            </a:extLst>
          </p:cNvPr>
          <p:cNvSpPr>
            <a:spLocks noGrp="1"/>
          </p:cNvSpPr>
          <p:nvPr>
            <p:ph type="title"/>
          </p:nvPr>
        </p:nvSpPr>
        <p:spPr>
          <a:xfrm>
            <a:off x="612775" y="228600"/>
            <a:ext cx="8153400" cy="990600"/>
          </a:xfrm>
        </p:spPr>
        <p:txBody>
          <a:bodyPr/>
          <a:lstStyle/>
          <a:p>
            <a:pPr algn="ctr"/>
            <a:r>
              <a:rPr lang="en-US" altLang="en-US" sz="5400" dirty="0">
                <a:solidFill>
                  <a:schemeClr val="bg1"/>
                </a:solidFill>
                <a:latin typeface="Trebuchet MS" panose="020B0603020202020204" pitchFamily="34" charset="0"/>
              </a:rPr>
              <a:t>MITO #1: FALSO</a:t>
            </a:r>
          </a:p>
        </p:txBody>
      </p:sp>
      <p:sp>
        <p:nvSpPr>
          <p:cNvPr id="24579" name="Text Placeholder 1">
            <a:extLst>
              <a:ext uri="{FF2B5EF4-FFF2-40B4-BE49-F238E27FC236}">
                <a16:creationId xmlns:a16="http://schemas.microsoft.com/office/drawing/2014/main" id="{51F2F4DF-968F-42EB-B279-BF0587628570}"/>
              </a:ext>
            </a:extLst>
          </p:cNvPr>
          <p:cNvSpPr>
            <a:spLocks noGrp="1"/>
          </p:cNvSpPr>
          <p:nvPr>
            <p:ph sz="quarter" idx="1"/>
          </p:nvPr>
        </p:nvSpPr>
        <p:spPr>
          <a:xfrm>
            <a:off x="612775" y="1600200"/>
            <a:ext cx="8153400" cy="4495800"/>
          </a:xfrm>
        </p:spPr>
        <p:txBody>
          <a:bodyPr/>
          <a:lstStyle/>
          <a:p>
            <a:pPr marL="457200" indent="-457200">
              <a:buFont typeface="Arial" panose="020B0604020202020204" pitchFamily="34" charset="0"/>
              <a:buChar char="•"/>
            </a:pPr>
            <a:r>
              <a:rPr lang="es-419" altLang="en-US" sz="3400" dirty="0">
                <a:solidFill>
                  <a:schemeClr val="bg1"/>
                </a:solidFill>
                <a:latin typeface="Georgia" panose="02040502050405020303" pitchFamily="18" charset="0"/>
              </a:rPr>
              <a:t>Algunos tipos de cáncer pueden prevenirse: </a:t>
            </a:r>
          </a:p>
          <a:p>
            <a:pPr marL="1096963" lvl="1" indent="-457200">
              <a:buFont typeface="Arial" panose="020B0604020202020204" pitchFamily="34" charset="0"/>
              <a:buChar char="•"/>
            </a:pPr>
            <a:r>
              <a:rPr lang="es-419" altLang="en-US" sz="2800" dirty="0">
                <a:solidFill>
                  <a:schemeClr val="bg1"/>
                </a:solidFill>
                <a:latin typeface="Georgia" panose="02040502050405020303" pitchFamily="18" charset="0"/>
              </a:rPr>
              <a:t>Llevando una dieta saludable.</a:t>
            </a:r>
          </a:p>
          <a:p>
            <a:pPr marL="1096963" lvl="1" indent="-457200">
              <a:buFont typeface="Arial" panose="020B0604020202020204" pitchFamily="34" charset="0"/>
              <a:buChar char="•"/>
            </a:pPr>
            <a:r>
              <a:rPr lang="es-419" altLang="en-US" sz="2800" dirty="0">
                <a:solidFill>
                  <a:schemeClr val="bg1"/>
                </a:solidFill>
                <a:latin typeface="Georgia" panose="02040502050405020303" pitchFamily="18" charset="0"/>
              </a:rPr>
              <a:t>Haciendo ejercicio regularmente.</a:t>
            </a:r>
          </a:p>
          <a:p>
            <a:pPr marL="1096963" lvl="1" indent="-457200">
              <a:buFont typeface="Arial" panose="020B0604020202020204" pitchFamily="34" charset="0"/>
              <a:buChar char="•"/>
            </a:pPr>
            <a:r>
              <a:rPr lang="es-419" altLang="en-US" sz="2800" dirty="0">
                <a:solidFill>
                  <a:schemeClr val="bg1"/>
                </a:solidFill>
                <a:latin typeface="Georgia" panose="02040502050405020303" pitchFamily="18" charset="0"/>
              </a:rPr>
              <a:t>Evitando el tabaco</a:t>
            </a:r>
          </a:p>
          <a:p>
            <a:pPr marL="1096963" lvl="1" indent="-457200">
              <a:buFont typeface="Arial" panose="020B0604020202020204" pitchFamily="34" charset="0"/>
              <a:buChar char="•"/>
            </a:pPr>
            <a:r>
              <a:rPr lang="es-419" altLang="en-US" sz="2800" dirty="0">
                <a:solidFill>
                  <a:schemeClr val="bg1"/>
                </a:solidFill>
                <a:latin typeface="Georgia" panose="02040502050405020303" pitchFamily="18" charset="0"/>
              </a:rPr>
              <a:t>Haciéndose los chequeos recomendados. </a:t>
            </a:r>
          </a:p>
        </p:txBody>
      </p:sp>
      <p:pic>
        <p:nvPicPr>
          <p:cNvPr id="24580" name="Picture 6" descr="Tu Salud Tras.png">
            <a:extLst>
              <a:ext uri="{FF2B5EF4-FFF2-40B4-BE49-F238E27FC236}">
                <a16:creationId xmlns:a16="http://schemas.microsoft.com/office/drawing/2014/main" id="{5244CBF5-02D2-41F1-9C48-B22A25D1B0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6172200"/>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0615FAAABA744FA9C791738E77D6B4" ma:contentTypeVersion="15" ma:contentTypeDescription="Create a new document." ma:contentTypeScope="" ma:versionID="c979a62bf1d8a4a9509757d018e78e94">
  <xsd:schema xmlns:xsd="http://www.w3.org/2001/XMLSchema" xmlns:xs="http://www.w3.org/2001/XMLSchema" xmlns:p="http://schemas.microsoft.com/office/2006/metadata/properties" xmlns:ns3="8ec6e78e-2634-4c94-be5b-54767e89de9d" xmlns:ns4="61099986-58a7-406e-ad17-cd4274ddc9d1" targetNamespace="http://schemas.microsoft.com/office/2006/metadata/properties" ma:root="true" ma:fieldsID="21f5593b5697ea829dfa0c3ea11b17e0" ns3:_="" ns4:_="">
    <xsd:import namespace="8ec6e78e-2634-4c94-be5b-54767e89de9d"/>
    <xsd:import namespace="61099986-58a7-406e-ad17-cd4274ddc9d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6e78e-2634-4c94-be5b-54767e89d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099986-58a7-406e-ad17-cd4274ddc9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D21618-C0A9-490A-86CF-D4176E94F10B}">
  <ds:schemaRefs>
    <ds:schemaRef ds:uri="http://schemas.microsoft.com/sharepoint/v3/contenttype/forms"/>
  </ds:schemaRefs>
</ds:datastoreItem>
</file>

<file path=customXml/itemProps2.xml><?xml version="1.0" encoding="utf-8"?>
<ds:datastoreItem xmlns:ds="http://schemas.openxmlformats.org/officeDocument/2006/customXml" ds:itemID="{790242C1-189E-4482-9125-A1767C82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6e78e-2634-4c94-be5b-54767e89de9d"/>
    <ds:schemaRef ds:uri="61099986-58a7-406e-ad17-cd4274ddc9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Median</Template>
  <TotalTime>38254</TotalTime>
  <Words>3851</Words>
  <Application>Microsoft Office PowerPoint</Application>
  <PresentationFormat>On-screen Show (4:3)</PresentationFormat>
  <Paragraphs>357</Paragraphs>
  <Slides>48</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Tw Cen MT</vt:lpstr>
      <vt:lpstr>Wingdings</vt:lpstr>
      <vt:lpstr>Wingdings 2</vt:lpstr>
      <vt:lpstr>Calibri</vt:lpstr>
      <vt:lpstr>Trebuchet MS</vt:lpstr>
      <vt:lpstr>Georgia</vt:lpstr>
      <vt:lpstr>Courier New</vt:lpstr>
      <vt:lpstr>Median</vt:lpstr>
      <vt:lpstr>Understanding Cancer</vt:lpstr>
      <vt:lpstr>¿Qué es el cáncer?</vt:lpstr>
      <vt:lpstr>Los hispanos y el cáncer</vt:lpstr>
      <vt:lpstr>Cáncer y estilo de vida</vt:lpstr>
      <vt:lpstr>¿Por qué nos enfermamos de cáncer?</vt:lpstr>
      <vt:lpstr>Cáncer, obesidad y diabetes</vt:lpstr>
      <vt:lpstr>MITOS</vt:lpstr>
      <vt:lpstr>MITO #1</vt:lpstr>
      <vt:lpstr>MITO #1: FALSO</vt:lpstr>
      <vt:lpstr>MITO #2</vt:lpstr>
      <vt:lpstr>MITO #2: FALSO</vt:lpstr>
      <vt:lpstr>Cáncer de mama</vt:lpstr>
      <vt:lpstr>Cáncer de mama</vt:lpstr>
      <vt:lpstr>¿Cómo prevenir el cáncer de mama? </vt:lpstr>
      <vt:lpstr>Chequeos para cáncer de mama</vt:lpstr>
      <vt:lpstr>Autoexploración de cáncer de mama</vt:lpstr>
      <vt:lpstr>MITOS</vt:lpstr>
      <vt:lpstr>MITO #3</vt:lpstr>
      <vt:lpstr>MITO #3: FALSO</vt:lpstr>
      <vt:lpstr>MITO #4</vt:lpstr>
      <vt:lpstr>MITO #4: FALSO</vt:lpstr>
      <vt:lpstr>Cáncer de colon</vt:lpstr>
      <vt:lpstr>Cáncer de colon</vt:lpstr>
      <vt:lpstr>Síntomas de cáncer de colon</vt:lpstr>
      <vt:lpstr>¿Cómo prevenir el cáncer de colon?</vt:lpstr>
      <vt:lpstr>Factores de riesgo de cáncer de colon</vt:lpstr>
      <vt:lpstr>Exámenes del colon</vt:lpstr>
      <vt:lpstr>Tipos de exámenes del colon</vt:lpstr>
      <vt:lpstr>MITOS</vt:lpstr>
      <vt:lpstr>MITO #5</vt:lpstr>
      <vt:lpstr>MITO #5: FALSO</vt:lpstr>
      <vt:lpstr>MITO #5</vt:lpstr>
      <vt:lpstr>MITO #5: FALSO</vt:lpstr>
      <vt:lpstr>MITO #6</vt:lpstr>
      <vt:lpstr>MITO #6: FALSO</vt:lpstr>
      <vt:lpstr>Cómo empezar a cuidarme</vt:lpstr>
      <vt:lpstr>Consejos y trucos</vt:lpstr>
      <vt:lpstr>Consejos y trucos</vt:lpstr>
      <vt:lpstr>Consejos y trucos</vt:lpstr>
      <vt:lpstr>Consejos y trucos</vt:lpstr>
      <vt:lpstr>Chequeos para cáncer mama y cáncer de colon</vt:lpstr>
      <vt:lpstr>¡TOMA EL CONTROL!</vt:lpstr>
      <vt:lpstr>PowerPoint Presentation</vt:lpstr>
      <vt:lpstr>SIGUIENTE PASO</vt:lpstr>
      <vt:lpstr>EL PLAN</vt:lpstr>
      <vt:lpstr>EL PLAN</vt:lpstr>
      <vt:lpstr>HAZ UN PLAN</vt:lpstr>
      <vt:lpstr>REFERENCIAS</vt:lpstr>
    </vt:vector>
  </TitlesOfParts>
  <Company>UT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saldana</dc:creator>
  <cp:lastModifiedBy>Cepeda Guerrero, Luz A</cp:lastModifiedBy>
  <cp:revision>2383</cp:revision>
  <cp:lastPrinted>2016-10-03T16:19:31Z</cp:lastPrinted>
  <dcterms:created xsi:type="dcterms:W3CDTF">2010-08-19T16:34:52Z</dcterms:created>
  <dcterms:modified xsi:type="dcterms:W3CDTF">2023-02-26T03:22:34Z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0x010100690615FAAABA744FA9C791738E77D6B4</vt:lpwstr>
  </property>
  <property fmtid="{D5CDD505-2E9C-101B-9397-08002B2CF9AE}" pid="3" name="_activity">
    <vt:lpwstr/>
  </property>
</Properties>
</file>