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56" r:id="rId2"/>
    <p:sldId id="257" r:id="rId3"/>
    <p:sldId id="258" r:id="rId4"/>
    <p:sldId id="259" r:id="rId5"/>
    <p:sldId id="260" r:id="rId6"/>
    <p:sldId id="262" r:id="rId7"/>
    <p:sldId id="263" r:id="rId8"/>
    <p:sldId id="266" r:id="rId9"/>
    <p:sldId id="264" r:id="rId10"/>
    <p:sldId id="265" r:id="rId11"/>
    <p:sldId id="267" r:id="rId12"/>
    <p:sldId id="268" r:id="rId13"/>
    <p:sldId id="269" r:id="rId14"/>
    <p:sldId id="270" r:id="rId15"/>
    <p:sldId id="271" r:id="rId16"/>
    <p:sldId id="272" r:id="rId17"/>
    <p:sldId id="275" r:id="rId18"/>
    <p:sldId id="274" r:id="rId19"/>
    <p:sldId id="276" r:id="rId20"/>
    <p:sldId id="273"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11"/>
    <a:srgbClr val="F33939"/>
    <a:srgbClr val="EE2222"/>
    <a:srgbClr val="FFFFFF"/>
    <a:srgbClr val="CA0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8" autoAdjust="0"/>
    <p:restoredTop sz="82477" autoAdjust="0"/>
  </p:normalViewPr>
  <p:slideViewPr>
    <p:cSldViewPr>
      <p:cViewPr varScale="1">
        <p:scale>
          <a:sx n="91" d="100"/>
          <a:sy n="91" d="100"/>
        </p:scale>
        <p:origin x="184" y="2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D843F-5AFC-AB45-ACF8-508D72335AA8}" type="datetimeFigureOut">
              <a:rPr lang="en-US" smtClean="0"/>
              <a:t>3/23/17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7D2FD-4153-0146-BC40-F76159F52156}" type="slidenum">
              <a:rPr lang="en-US" smtClean="0"/>
              <a:t>‹#›</a:t>
            </a:fld>
            <a:endParaRPr lang="en-US"/>
          </a:p>
        </p:txBody>
      </p:sp>
    </p:spTree>
    <p:extLst>
      <p:ext uri="{BB962C8B-B14F-4D97-AF65-F5344CB8AC3E}">
        <p14:creationId xmlns:p14="http://schemas.microsoft.com/office/powerpoint/2010/main" val="2844774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La presión arterial es la fuerza de la sangre contra las paredes de las arterias. La presión arterial sube y baja durante el día. Cuando se mantiene la presión arterial elevada durante tiempo, se le llama presión arterial alta.</a:t>
            </a:r>
            <a:br>
              <a:rPr lang="es-MX" dirty="0" smtClean="0"/>
            </a:br>
            <a:r>
              <a:rPr lang="es-MX" dirty="0" smtClean="0"/>
              <a:t/>
            </a:r>
            <a:br>
              <a:rPr lang="es-MX" dirty="0" smtClean="0"/>
            </a:br>
            <a:r>
              <a:rPr lang="es-MX" dirty="0" smtClean="0"/>
              <a:t>El término médico para la presión arterial alta es hipertensión. La presión arterial alta es peligrosa porque hace que el corazón trabaje mucho y contribuye a la arteriosclerosis (endurecimiento de las arterias). Aumenta el riesgo de enfermedades cardíacas y accidentes cerebro vasculares, que son la primera causa y tercera causa de muerte entre los estadounidenses.</a:t>
            </a:r>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2</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11</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El mareo es un efecto secundario de algunos medicamentos para la presión arterial. También es una señal de advertencia para un</a:t>
            </a:r>
            <a:r>
              <a:rPr lang="es-MX" baseline="0" dirty="0" smtClean="0"/>
              <a:t> derrame cerebral</a:t>
            </a:r>
            <a:r>
              <a:rPr lang="es-MX" dirty="0" smtClean="0"/>
              <a:t>. No debe pasarse por alto.</a:t>
            </a:r>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12</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13</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Sólo el 17% de las personas con alta presión sanguínea atendidas en emergencias en el hospital había sangrado por la nariz. En el 83% se informó que no hubo tales síntomas.</a:t>
            </a:r>
            <a:br>
              <a:rPr lang="es-MX" dirty="0" smtClean="0"/>
            </a:br>
            <a:r>
              <a:rPr lang="es-MX" dirty="0" smtClean="0"/>
              <a:t>Hay muchas explicaciones para las hemorragias nasales, climas secos de aire, los climas cálidos, alergias, resfriados, sinusitis, </a:t>
            </a:r>
            <a:r>
              <a:rPr lang="es-MX" dirty="0" err="1" smtClean="0"/>
              <a:t>etc</a:t>
            </a:r>
            <a:r>
              <a:rPr lang="es-MX" dirty="0" smtClean="0"/>
              <a:t/>
            </a:r>
            <a:br>
              <a:rPr lang="es-MX" dirty="0" smtClean="0"/>
            </a:br>
            <a:r>
              <a:rPr lang="es-MX" dirty="0" smtClean="0"/>
              <a:t/>
            </a:r>
            <a:br>
              <a:rPr lang="es-MX" dirty="0" smtClean="0"/>
            </a:br>
            <a:r>
              <a:rPr lang="es-MX" dirty="0" smtClean="0"/>
              <a:t>La hipertensión arterial es asintomática, excepto en casos extremos se conoce como crisis de hipersensibilidad. En esta situación, su cuerpo está en riesgo de ataque cardíaco, derrame cerebral y otros problemas médicos graves</a:t>
            </a:r>
            <a:endParaRPr lang="en-US" dirty="0"/>
          </a:p>
        </p:txBody>
      </p:sp>
      <p:sp>
        <p:nvSpPr>
          <p:cNvPr id="4" name="Slide Number Placeholder 3"/>
          <p:cNvSpPr>
            <a:spLocks noGrp="1"/>
          </p:cNvSpPr>
          <p:nvPr>
            <p:ph type="sldNum" sz="quarter" idx="10"/>
          </p:nvPr>
        </p:nvSpPr>
        <p:spPr/>
        <p:txBody>
          <a:bodyPr/>
          <a:lstStyle/>
          <a:p>
            <a:fld id="{E767D2FD-4153-0146-BC40-F76159F52156}" type="slidenum">
              <a:rPr lang="en-US" smtClean="0"/>
              <a:t>14</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kern="1200" dirty="0" smtClean="0">
                <a:solidFill>
                  <a:schemeClr val="tx1"/>
                </a:solidFill>
                <a:effectLst/>
                <a:latin typeface="+mn-lt"/>
                <a:ea typeface="+mn-ea"/>
                <a:cs typeface="+mn-cs"/>
              </a:rPr>
              <a:t>Es importante reconocer estos y otros  mitos con respecto a la presión arterial</a:t>
            </a:r>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15</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La hipertensión arterial es fácil de diagnosticar y la mayoría del tiempo controlable. </a:t>
            </a:r>
            <a:endParaRPr lang="en-US" dirty="0"/>
          </a:p>
        </p:txBody>
      </p:sp>
      <p:sp>
        <p:nvSpPr>
          <p:cNvPr id="4" name="Slide Number Placeholder 3"/>
          <p:cNvSpPr>
            <a:spLocks noGrp="1"/>
          </p:cNvSpPr>
          <p:nvPr>
            <p:ph type="sldNum" sz="quarter" idx="10"/>
          </p:nvPr>
        </p:nvSpPr>
        <p:spPr/>
        <p:txBody>
          <a:bodyPr/>
          <a:lstStyle/>
          <a:p>
            <a:fld id="{E767D2FD-4153-0146-BC40-F76159F52156}" type="slidenum">
              <a:rPr lang="en-US" smtClean="0"/>
              <a:t>16</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La hipertensión arterial es fácil de diagnosticar y la mayoría del tiempo controlable. </a:t>
            </a:r>
            <a:endParaRPr lang="en-US" dirty="0" smtClean="0"/>
          </a:p>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17</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En el 2011, Texas tenía 31.1-32.9% de los adultos mayores de 20 años con alta presión arterial.</a:t>
            </a:r>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18</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19</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20</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smtClean="0"/>
          </a:p>
          <a:p>
            <a:pPr rtl="0"/>
            <a:r>
              <a:rPr lang="es-MX" dirty="0" smtClean="0"/>
              <a:t>Una presión arterial normal o óptima recomendada es de 120/80.</a:t>
            </a:r>
            <a:br>
              <a:rPr lang="es-MX" dirty="0" smtClean="0"/>
            </a:br>
            <a:r>
              <a:rPr lang="es-MX" dirty="0" smtClean="0"/>
              <a:t>Si su presión arterial es algo mayor de 120/80, un cambio de estilo de vida se recomienda ya que se considera en riesgo. Si la presión sistólica sube por encima de 140 y diastólica por encima de 99, se considera presión arterial alta y usted debe hablar con su médico.</a:t>
            </a:r>
          </a:p>
          <a:p>
            <a:pPr marL="0" marR="0" indent="0" algn="l" defTabSz="457200" rtl="0" eaLnBrk="1" fontAlgn="auto" latinLnBrk="0" hangingPunct="1">
              <a:lnSpc>
                <a:spcPct val="100000"/>
              </a:lnSpc>
              <a:spcBef>
                <a:spcPts val="0"/>
              </a:spcBef>
              <a:spcAft>
                <a:spcPts val="0"/>
              </a:spcAft>
              <a:buClrTx/>
              <a:buSzTx/>
              <a:buFontTx/>
              <a:buNone/>
              <a:tabLst/>
              <a:defRPr/>
            </a:pPr>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3</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21</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22</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23</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24</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25</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26</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27</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Los riñones filtran menos líquido y los desechos se acumulan en la sangre. Los riñones pueden fallar por completo. Cuando esto sucede, el tratamiento médico (diálisis) o un trasplante de riñón deben ser necesarios. </a:t>
            </a:r>
            <a:br>
              <a:rPr lang="es-MX" dirty="0" smtClean="0"/>
            </a:br>
            <a:r>
              <a:rPr lang="es-MX" dirty="0" smtClean="0"/>
              <a:t/>
            </a:r>
            <a:br>
              <a:rPr lang="es-MX" dirty="0" smtClean="0"/>
            </a:b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28</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Debe tratar de comer cinco frutas y verduras cada día, y hacer ejercicio por lo menos 30 minutos cada día. Si lo hace, usted puede ayudar a perder y / o controlar su peso y al mismo tiempo ayudar a controlar o reducir su presión arterial. Es importante recordar que todos estos comportamientos pueden afectar su presión arterial y el riesgo de </a:t>
            </a:r>
            <a:r>
              <a:rPr lang="es-MX" dirty="0" err="1" smtClean="0"/>
              <a:t>desarollar</a:t>
            </a:r>
            <a:r>
              <a:rPr lang="es-MX" dirty="0" smtClean="0"/>
              <a:t> enfermedades asociadas con la hipertensión arterial, tales como ataque cardiaco, derrame cerebral, enfermedad renal, enfermedades del corazón, </a:t>
            </a:r>
            <a:r>
              <a:rPr lang="es-MX" dirty="0" err="1" smtClean="0"/>
              <a:t>etc</a:t>
            </a:r>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29</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2800"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30</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b="1" dirty="0" smtClean="0"/>
              <a:t>¿Qué es la presión arterial </a:t>
            </a:r>
            <a:r>
              <a:rPr lang="es-MX" b="1" dirty="0" err="1" smtClean="0"/>
              <a:t>sistolica</a:t>
            </a:r>
            <a:r>
              <a:rPr lang="es-MX" b="1" dirty="0" smtClean="0"/>
              <a:t>? </a:t>
            </a:r>
            <a:endParaRPr lang="es-MX" dirty="0" smtClean="0"/>
          </a:p>
          <a:p>
            <a:pPr rtl="0"/>
            <a:r>
              <a:rPr lang="es-MX" dirty="0" smtClean="0"/>
              <a:t>La presión sistólica es el número más alto en la lectura de la presión arterial. Al igual que en el caso de una presión arterial normal, 120/80, 120 es la presión sistólica.</a:t>
            </a:r>
          </a:p>
        </p:txBody>
      </p:sp>
      <p:sp>
        <p:nvSpPr>
          <p:cNvPr id="4" name="Slide Number Placeholder 3"/>
          <p:cNvSpPr>
            <a:spLocks noGrp="1"/>
          </p:cNvSpPr>
          <p:nvPr>
            <p:ph type="sldNum" sz="quarter" idx="10"/>
          </p:nvPr>
        </p:nvSpPr>
        <p:spPr/>
        <p:txBody>
          <a:bodyPr/>
          <a:lstStyle/>
          <a:p>
            <a:fld id="{E767D2FD-4153-0146-BC40-F76159F52156}" type="slidenum">
              <a:rPr lang="en-US" smtClean="0"/>
              <a:t>4</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s-MX" sz="1200" dirty="0" smtClean="0"/>
              <a:t>Coma por lo menos 5 frutas y verduras al día.</a:t>
            </a:r>
          </a:p>
        </p:txBody>
      </p:sp>
      <p:sp>
        <p:nvSpPr>
          <p:cNvPr id="4" name="Slide Number Placeholder 3"/>
          <p:cNvSpPr>
            <a:spLocks noGrp="1"/>
          </p:cNvSpPr>
          <p:nvPr>
            <p:ph type="sldNum" sz="quarter" idx="10"/>
          </p:nvPr>
        </p:nvSpPr>
        <p:spPr/>
        <p:txBody>
          <a:bodyPr/>
          <a:lstStyle/>
          <a:p>
            <a:fld id="{E767D2FD-4153-0146-BC40-F76159F52156}" type="slidenum">
              <a:rPr lang="en-US" smtClean="0"/>
              <a:t>31</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32</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33</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34</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35</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36</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37</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38</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El apoyo social: Busca tu sistema de apoyo. Explique su preocupación acerca de la presión arterial y pida a amigos y familiares su apoyo en sus esfuerzos de hacer cambios de estilo de vida que le ayudarán a disminuir o controlar la presión arterial. Invite a los amigos y la familia a hacer ejercicio con usted. Aliente y pídale</a:t>
            </a:r>
            <a:r>
              <a:rPr lang="es-MX" baseline="0" dirty="0" smtClean="0"/>
              <a:t> a</a:t>
            </a:r>
            <a:r>
              <a:rPr lang="es-MX" dirty="0" smtClean="0"/>
              <a:t> su familia a hacer cambios con usted. Trabajen juntos en tomar decisiones más saludables de alimentos. </a:t>
            </a: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39</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Planifique</a:t>
            </a:r>
            <a:r>
              <a:rPr lang="es-MX" baseline="0" dirty="0" smtClean="0"/>
              <a:t> hacer</a:t>
            </a:r>
            <a:r>
              <a:rPr lang="es-MX" dirty="0" smtClean="0"/>
              <a:t> alguna actividad física durante las horas del día o la semana cuando se sienta lleno de energía (después de desayunar antes de irse al trabajo puede caminar por 10 minutos). Convénzase de que si le da una oportunidad, la actividad física aumenta su nivel de energía. También puede planificar un menú para la semana. Trabaje, hable junto con su familia para incorporar más frutas y verduras en sus comidas en casa. </a:t>
            </a:r>
            <a:endParaRPr lang="es-MX" dirty="0"/>
          </a:p>
        </p:txBody>
      </p:sp>
      <p:sp>
        <p:nvSpPr>
          <p:cNvPr id="4" name="Slide Number Placeholder 3"/>
          <p:cNvSpPr>
            <a:spLocks noGrp="1"/>
          </p:cNvSpPr>
          <p:nvPr>
            <p:ph type="sldNum" sz="quarter" idx="10"/>
          </p:nvPr>
        </p:nvSpPr>
        <p:spPr/>
        <p:txBody>
          <a:bodyPr/>
          <a:lstStyle/>
          <a:p>
            <a:fld id="{E767D2FD-4153-0146-BC40-F76159F52156}" type="slidenum">
              <a:rPr lang="en-US" smtClean="0"/>
              <a:t>40</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b="1" dirty="0" smtClean="0"/>
              <a:t>¿Qué es la presión arterial diastólica? </a:t>
            </a:r>
            <a:r>
              <a:rPr lang="es-MX" dirty="0" smtClean="0"/>
              <a:t/>
            </a:r>
            <a:br>
              <a:rPr lang="es-MX" dirty="0" smtClean="0"/>
            </a:br>
            <a:r>
              <a:rPr lang="es-MX" dirty="0" smtClean="0"/>
              <a:t>La presión diastólica es la fuerza de la sangre en las arterias cuando el corazón se relaja entre latidos. Se muestra como el número inferior en una lectura de presión arterial. </a:t>
            </a:r>
            <a:br>
              <a:rPr lang="es-MX" dirty="0" smtClean="0"/>
            </a:br>
            <a:r>
              <a:rPr lang="es-MX" dirty="0" smtClean="0"/>
              <a:t>La presión arterial diastólica ha sido y sigue siendo, sobre todo para los más jóvenes, un número importante para el diagnostico de hipertensión. Cuanto mayor sea la presión arterial diastólica mayor es el riesgo de ataques cardíacos, derrames cerebrales e insuficiencia renal. Al envejecer las personas, la presión diastólica se empiezan a disminuir y la presión arterial sistólica empieza a subir y se vuelve más importante. Un aumento de la presión arterial sistólica también aumentará la probabilidad de ataques cardíacos, derrames cerebrales e insuficiencia renal. Su médico utilizará tanto la presión sistólica y la presión arterial diastólica para determinar la categoría de su presión arterial. </a:t>
            </a:r>
            <a:br>
              <a:rPr lang="es-MX" dirty="0" smtClean="0"/>
            </a:br>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5</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Tenga el control! Si usted tiene alta presión arterial, tenga en cuenta y controle la cantidad de sal en sus alimentos. Al controlar su consumo de sal, puede ayudar a reducir y mantener su presión arterial. En lugar de usar sal encuentre un sustituto como limón o</a:t>
            </a:r>
            <a:r>
              <a:rPr lang="es-MX" baseline="0" dirty="0" smtClean="0"/>
              <a:t> especies</a:t>
            </a:r>
            <a:r>
              <a:rPr lang="es-MX" dirty="0" smtClean="0"/>
              <a:t> para substituir</a:t>
            </a:r>
            <a:r>
              <a:rPr lang="es-MX" baseline="0" dirty="0" smtClean="0"/>
              <a:t>la</a:t>
            </a:r>
            <a:r>
              <a:rPr lang="es-MX" dirty="0" smtClean="0"/>
              <a:t>.</a:t>
            </a:r>
          </a:p>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41</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MX"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42</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kern="1200" dirty="0" smtClean="0">
                <a:solidFill>
                  <a:schemeClr val="tx1"/>
                </a:solidFill>
                <a:effectLst/>
                <a:latin typeface="+mn-lt"/>
                <a:ea typeface="+mn-ea"/>
                <a:cs typeface="+mn-cs"/>
              </a:rPr>
              <a:t>Si su presión arterial es ligeramente superior a 120/80, se recomienda un cambio de estilo de vida, ya que se considera en riesgo. Si la presión sistólica está por encima de 140 y diastólica por encima de 90, se considera presión arterial alta y usted debe hablar con su médico.</a:t>
            </a:r>
            <a:endParaRPr lang="es-ES" dirty="0">
              <a:effectLst/>
            </a:endParaRPr>
          </a:p>
        </p:txBody>
      </p:sp>
      <p:sp>
        <p:nvSpPr>
          <p:cNvPr id="4" name="Slide Number Placeholder 3"/>
          <p:cNvSpPr>
            <a:spLocks noGrp="1"/>
          </p:cNvSpPr>
          <p:nvPr>
            <p:ph type="sldNum" sz="quarter" idx="10"/>
          </p:nvPr>
        </p:nvSpPr>
        <p:spPr/>
        <p:txBody>
          <a:bodyPr/>
          <a:lstStyle/>
          <a:p>
            <a:fld id="{E767D2FD-4153-0146-BC40-F76159F52156}" type="slidenum">
              <a:rPr lang="en-US" smtClean="0"/>
              <a:t>6</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kern="1200" dirty="0" smtClean="0">
                <a:solidFill>
                  <a:schemeClr val="tx1"/>
                </a:solidFill>
                <a:effectLst/>
                <a:latin typeface="+mn-lt"/>
                <a:ea typeface="+mn-ea"/>
                <a:cs typeface="+mn-cs"/>
              </a:rPr>
              <a:t>Las personas con pre-hipertensión se consideran en mayor riesgo de desarrollar presión arterial alta en el futuro. Es importante revisar la presión arterial regularmente. Hay cambios que pueden hacer a su estilo de vida para bajar la presión arterial y de este modo prevenir la enfermedad. TENEMOS EL PODER PARA PREVENIR ENFERMEDADES. Podemos hacer ajustes para mantener la presión arterial bajo control.</a:t>
            </a:r>
            <a:endParaRPr lang="es-ES" dirty="0">
              <a:effectLst/>
            </a:endParaRPr>
          </a:p>
        </p:txBody>
      </p:sp>
      <p:sp>
        <p:nvSpPr>
          <p:cNvPr id="4" name="Slide Number Placeholder 3"/>
          <p:cNvSpPr>
            <a:spLocks noGrp="1"/>
          </p:cNvSpPr>
          <p:nvPr>
            <p:ph type="sldNum" sz="quarter" idx="10"/>
          </p:nvPr>
        </p:nvSpPr>
        <p:spPr/>
        <p:txBody>
          <a:bodyPr/>
          <a:lstStyle/>
          <a:p>
            <a:fld id="{E767D2FD-4153-0146-BC40-F76159F52156}" type="slidenum">
              <a:rPr lang="en-US" smtClean="0"/>
              <a:t>7</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8</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767D2FD-4153-0146-BC40-F76159F52156}" type="slidenum">
              <a:rPr lang="en-US" smtClean="0"/>
              <a:t>9</a:t>
            </a:fld>
            <a:endParaRPr lang="en-US"/>
          </a:p>
        </p:txBody>
      </p:sp>
    </p:spTree>
    <p:extLst>
      <p:ext uri="{BB962C8B-B14F-4D97-AF65-F5344CB8AC3E}">
        <p14:creationId xmlns:p14="http://schemas.microsoft.com/office/powerpoint/2010/main" val="375309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dirty="0" smtClean="0"/>
              <a:t>Nerviosismo, sudoración, dificultad para dormir y enrojecimiento de la cara no son verdaderos síntomas de presión arterial alta.</a:t>
            </a:r>
          </a:p>
        </p:txBody>
      </p:sp>
      <p:sp>
        <p:nvSpPr>
          <p:cNvPr id="4" name="Slide Number Placeholder 3"/>
          <p:cNvSpPr>
            <a:spLocks noGrp="1"/>
          </p:cNvSpPr>
          <p:nvPr>
            <p:ph type="sldNum" sz="quarter" idx="10"/>
          </p:nvPr>
        </p:nvSpPr>
        <p:spPr/>
        <p:txBody>
          <a:bodyPr/>
          <a:lstStyle/>
          <a:p>
            <a:fld id="{E767D2FD-4153-0146-BC40-F76159F52156}" type="slidenum">
              <a:rPr lang="en-US" smtClean="0"/>
              <a:t>10</a:t>
            </a:fld>
            <a:endParaRPr lang="en-US"/>
          </a:p>
        </p:txBody>
      </p:sp>
    </p:spTree>
    <p:extLst>
      <p:ext uri="{BB962C8B-B14F-4D97-AF65-F5344CB8AC3E}">
        <p14:creationId xmlns:p14="http://schemas.microsoft.com/office/powerpoint/2010/main" val="375309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3F10BF-E0E4-4348-8139-2E806544630D}" type="datetimeFigureOut">
              <a:rPr lang="en-US" smtClean="0"/>
              <a:t>3/23/17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2C19789-E423-48C2-9980-A49E8CF257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3F10BF-E0E4-4348-8139-2E806544630D}"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19789-E423-48C2-9980-A49E8CF257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93F10BF-E0E4-4348-8139-2E806544630D}" type="datetimeFigureOut">
              <a:rPr lang="en-US" smtClean="0"/>
              <a:t>3/23/17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2C19789-E423-48C2-9980-A49E8CF257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3F10BF-E0E4-4348-8139-2E806544630D}"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2C19789-E423-48C2-9980-A49E8CF2577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3F10BF-E0E4-4348-8139-2E806544630D}" type="datetimeFigureOut">
              <a:rPr lang="en-US" smtClean="0"/>
              <a:t>3/23/17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C19789-E423-48C2-9980-A49E8CF2577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93F10BF-E0E4-4348-8139-2E806544630D}" type="datetimeFigureOut">
              <a:rPr lang="en-US" smtClean="0"/>
              <a:t>3/23/17</a:t>
            </a:fld>
            <a:endParaRPr lang="en-US"/>
          </a:p>
        </p:txBody>
      </p:sp>
      <p:sp>
        <p:nvSpPr>
          <p:cNvPr id="10" name="Slide Number Placeholder 9"/>
          <p:cNvSpPr>
            <a:spLocks noGrp="1"/>
          </p:cNvSpPr>
          <p:nvPr>
            <p:ph type="sldNum" sz="quarter" idx="16"/>
          </p:nvPr>
        </p:nvSpPr>
        <p:spPr/>
        <p:txBody>
          <a:bodyPr rtlCol="0"/>
          <a:lstStyle/>
          <a:p>
            <a:fld id="{62C19789-E423-48C2-9980-A49E8CF2577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93F10BF-E0E4-4348-8139-2E806544630D}" type="datetimeFigureOut">
              <a:rPr lang="en-US" smtClean="0"/>
              <a:t>3/23/17</a:t>
            </a:fld>
            <a:endParaRPr lang="en-US"/>
          </a:p>
        </p:txBody>
      </p:sp>
      <p:sp>
        <p:nvSpPr>
          <p:cNvPr id="12" name="Slide Number Placeholder 11"/>
          <p:cNvSpPr>
            <a:spLocks noGrp="1"/>
          </p:cNvSpPr>
          <p:nvPr>
            <p:ph type="sldNum" sz="quarter" idx="16"/>
          </p:nvPr>
        </p:nvSpPr>
        <p:spPr/>
        <p:txBody>
          <a:bodyPr rtlCol="0"/>
          <a:lstStyle/>
          <a:p>
            <a:fld id="{62C19789-E423-48C2-9980-A49E8CF2577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3F10BF-E0E4-4348-8139-2E806544630D}"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2C19789-E423-48C2-9980-A49E8CF257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10BF-E0E4-4348-8139-2E806544630D}"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2C19789-E423-48C2-9980-A49E8CF257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93F10BF-E0E4-4348-8139-2E806544630D}"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2C19789-E423-48C2-9980-A49E8CF2577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93F10BF-E0E4-4348-8139-2E806544630D}" type="datetimeFigureOut">
              <a:rPr lang="en-US" smtClean="0"/>
              <a:t>3/23/17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2C19789-E423-48C2-9980-A49E8CF2577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3F10BF-E0E4-4348-8139-2E806544630D}" type="datetimeFigureOut">
              <a:rPr lang="en-US" smtClean="0"/>
              <a:t>3/23/17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2C19789-E423-48C2-9980-A49E8CF2577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2.jpeg"/><Relationship Id="rId13" Type="http://schemas.microsoft.com/office/2007/relationships/hdphoto" Target="../media/hdphoto2.wdp"/><Relationship Id="rId1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0.png"/><Relationship Id="rId5"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5"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jpeg"/><Relationship Id="rId5"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3.jpeg"/><Relationship Id="rId5"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jpeg"/><Relationship Id="rId5"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gi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32" name="Picture 8" descr="C:\Users\UTBStudents\Downloads\10374081_837661722953375_4556726472413652555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50" r="7868"/>
          <a:stretch/>
        </p:blipFill>
        <p:spPr bwMode="auto">
          <a:xfrm>
            <a:off x="6179574" y="3352800"/>
            <a:ext cx="281202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THealth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19164"/>
            <a:ext cx="838200" cy="586436"/>
          </a:xfrm>
          <a:prstGeom prst="rect">
            <a:avLst/>
          </a:prstGeom>
        </p:spPr>
      </p:pic>
      <p:pic>
        <p:nvPicPr>
          <p:cNvPr id="18" name="Picture 7" descr="Picture 12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2664" y="152400"/>
            <a:ext cx="3297936" cy="247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a:lstStyle/>
          <a:p>
            <a:r>
              <a:rPr lang="en-US" dirty="0" smtClean="0"/>
              <a:t>A </a:t>
            </a:r>
            <a:r>
              <a:rPr lang="en-US" dirty="0" err="1" smtClean="0"/>
              <a:t>Tu</a:t>
            </a:r>
            <a:r>
              <a:rPr lang="en-US" dirty="0"/>
              <a:t> </a:t>
            </a:r>
            <a:r>
              <a:rPr lang="en-US" dirty="0" err="1" smtClean="0"/>
              <a:t>Salud</a:t>
            </a:r>
            <a:r>
              <a:rPr lang="en-US" dirty="0" smtClean="0"/>
              <a:t> ¡</a:t>
            </a:r>
            <a:r>
              <a:rPr lang="en-US" dirty="0" err="1" smtClean="0"/>
              <a:t>Sí</a:t>
            </a:r>
            <a:r>
              <a:rPr lang="en-US" dirty="0" smtClean="0"/>
              <a:t> </a:t>
            </a:r>
            <a:r>
              <a:rPr lang="en-US" dirty="0" err="1" smtClean="0"/>
              <a:t>Cuenta</a:t>
            </a:r>
            <a:r>
              <a:rPr lang="en-US" dirty="0" smtClean="0"/>
              <a:t>! Educational Module</a:t>
            </a:r>
            <a:endParaRPr lang="en-US" dirty="0"/>
          </a:p>
        </p:txBody>
      </p:sp>
      <p:pic>
        <p:nvPicPr>
          <p:cNvPr id="4" name="Picture 3" descr="Tu Salud Tra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650" y="6132744"/>
            <a:ext cx="938646" cy="558114"/>
          </a:xfrm>
          <a:prstGeom prst="rect">
            <a:avLst/>
          </a:prstGeom>
        </p:spPr>
      </p:pic>
      <p:pic>
        <p:nvPicPr>
          <p:cNvPr id="16" name="Picture 3" descr="Biggest Loser Finale 2010 101 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399" y="152400"/>
            <a:ext cx="1666342" cy="23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Picture6.png"/>
          <p:cNvPicPr>
            <a:picLocks noChangeAspect="1"/>
          </p:cNvPicPr>
          <p:nvPr/>
        </p:nvPicPr>
        <p:blipFill rotWithShape="1">
          <a:blip r:embed="rId7">
            <a:extLst>
              <a:ext uri="{28A0092B-C50C-407E-A947-70E740481C1C}">
                <a14:useLocalDpi xmlns:a14="http://schemas.microsoft.com/office/drawing/2010/main" val="0"/>
              </a:ext>
            </a:extLst>
          </a:blip>
          <a:srcRect l="2940" t="8000" b="183"/>
          <a:stretch/>
        </p:blipFill>
        <p:spPr bwMode="auto">
          <a:xfrm>
            <a:off x="152400" y="3429000"/>
            <a:ext cx="2998177" cy="235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UTBStudents\Downloads\10014560_726275700758645_4574516346105854278_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0916"/>
          <a:stretch/>
        </p:blipFill>
        <p:spPr bwMode="auto">
          <a:xfrm>
            <a:off x="2286000" y="3429000"/>
            <a:ext cx="2235738" cy="23574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INA 746.jpg"/>
          <p:cNvPicPr>
            <a:picLocks noChangeAspect="1"/>
          </p:cNvPicPr>
          <p:nvPr/>
        </p:nvPicPr>
        <p:blipFill rotWithShape="1">
          <a:blip r:embed="rId9">
            <a:extLst>
              <a:ext uri="{28A0092B-C50C-407E-A947-70E740481C1C}">
                <a14:useLocalDpi xmlns:a14="http://schemas.microsoft.com/office/drawing/2010/main" val="0"/>
              </a:ext>
            </a:extLst>
          </a:blip>
          <a:srcRect t="535"/>
          <a:stretch/>
        </p:blipFill>
        <p:spPr bwMode="auto">
          <a:xfrm>
            <a:off x="4485550" y="3429000"/>
            <a:ext cx="1781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UTBStudents\Downloads\10501933_500898886708232_7069634292320859680_n.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val="0"/>
              </a:ext>
            </a:extLst>
          </a:blip>
          <a:srcRect t="2196"/>
          <a:stretch/>
        </p:blipFill>
        <p:spPr bwMode="auto">
          <a:xfrm>
            <a:off x="4572000" y="155448"/>
            <a:ext cx="3618186" cy="23591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TBStudents\Downloads\11150837_953521954700684_854916214655060704_n.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l="37278" t="129" r="19009" b="-129"/>
          <a:stretch/>
        </p:blipFill>
        <p:spPr bwMode="auto">
          <a:xfrm>
            <a:off x="6765145" y="155448"/>
            <a:ext cx="2226455" cy="2435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2514600"/>
            <a:ext cx="8842068" cy="914400"/>
          </a:xfrm>
          <a:solidFill>
            <a:srgbClr val="FFFFFF"/>
          </a:solidFill>
        </p:spPr>
        <p:txBody>
          <a:bodyPr anchor="ctr">
            <a:noAutofit/>
          </a:bodyPr>
          <a:lstStyle/>
          <a:p>
            <a:pPr algn="ctr"/>
            <a:r>
              <a:rPr lang="en-US" sz="6000" b="1" dirty="0" smtClean="0">
                <a:solidFill>
                  <a:schemeClr val="bg2">
                    <a:lumMod val="75000"/>
                  </a:schemeClr>
                </a:solidFill>
              </a:rPr>
              <a:t>Alta </a:t>
            </a:r>
            <a:r>
              <a:rPr lang="en-US" sz="6000" b="1" dirty="0" err="1" smtClean="0">
                <a:solidFill>
                  <a:schemeClr val="bg2">
                    <a:lumMod val="75000"/>
                  </a:schemeClr>
                </a:solidFill>
              </a:rPr>
              <a:t>Presion</a:t>
            </a:r>
            <a:r>
              <a:rPr lang="en-US" sz="6000" b="1" dirty="0" smtClean="0">
                <a:solidFill>
                  <a:schemeClr val="bg2">
                    <a:lumMod val="75000"/>
                  </a:schemeClr>
                </a:solidFill>
              </a:rPr>
              <a:t> Arterial</a:t>
            </a:r>
            <a:endParaRPr lang="en-US" sz="6000" b="1" dirty="0">
              <a:solidFill>
                <a:schemeClr val="bg2">
                  <a:lumMod val="75000"/>
                </a:schemeClr>
              </a:solidFill>
            </a:endParaRPr>
          </a:p>
        </p:txBody>
      </p:sp>
      <p:grpSp>
        <p:nvGrpSpPr>
          <p:cNvPr id="14" name="Group 13"/>
          <p:cNvGrpSpPr/>
          <p:nvPr/>
        </p:nvGrpSpPr>
        <p:grpSpPr>
          <a:xfrm>
            <a:off x="-22760" y="5981700"/>
            <a:ext cx="2308759" cy="876300"/>
            <a:chOff x="-22760" y="5981700"/>
            <a:chExt cx="2308759" cy="876300"/>
          </a:xfrm>
        </p:grpSpPr>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760" y="5981700"/>
              <a:ext cx="2308759" cy="876300"/>
            </a:xfrm>
            <a:prstGeom prst="rect">
              <a:avLst/>
            </a:prstGeom>
          </p:spPr>
        </p:pic>
        <p:grpSp>
          <p:nvGrpSpPr>
            <p:cNvPr id="19" name="Group 18"/>
            <p:cNvGrpSpPr/>
            <p:nvPr/>
          </p:nvGrpSpPr>
          <p:grpSpPr>
            <a:xfrm>
              <a:off x="170171" y="6074664"/>
              <a:ext cx="1922896" cy="586436"/>
              <a:chOff x="152400" y="6119164"/>
              <a:chExt cx="1922896" cy="586436"/>
            </a:xfrm>
          </p:grpSpPr>
          <p:pic>
            <p:nvPicPr>
              <p:cNvPr id="20" name="Picture 19" descr="UTHealth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19164"/>
                <a:ext cx="838200" cy="586436"/>
              </a:xfrm>
              <a:prstGeom prst="rect">
                <a:avLst/>
              </a:prstGeom>
            </p:spPr>
          </p:pic>
          <p:pic>
            <p:nvPicPr>
              <p:cNvPr id="21" name="Picture 20" descr="Tu Salud Tra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650" y="6132744"/>
                <a:ext cx="938646" cy="558114"/>
              </a:xfrm>
              <a:prstGeom prst="rect">
                <a:avLst/>
              </a:prstGeom>
            </p:spPr>
          </p:pic>
        </p:grpSp>
      </p:grpSp>
    </p:spTree>
    <p:extLst>
      <p:ext uri="{BB962C8B-B14F-4D97-AF65-F5344CB8AC3E}">
        <p14:creationId xmlns:p14="http://schemas.microsoft.com/office/powerpoint/2010/main" val="314444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MITO #1: FALSO</a:t>
            </a:r>
            <a:endParaRPr lang="en-US" sz="5400" dirty="0"/>
          </a:p>
        </p:txBody>
      </p:sp>
      <p:sp>
        <p:nvSpPr>
          <p:cNvPr id="6" name="Content Placeholder 5"/>
          <p:cNvSpPr>
            <a:spLocks noGrp="1"/>
          </p:cNvSpPr>
          <p:nvPr>
            <p:ph sz="quarter" idx="1"/>
          </p:nvPr>
        </p:nvSpPr>
        <p:spPr>
          <a:xfrm>
            <a:off x="533400" y="1600200"/>
            <a:ext cx="8077200" cy="4495800"/>
          </a:xfrm>
        </p:spPr>
        <p:txBody>
          <a:bodyPr anchor="t">
            <a:normAutofit/>
          </a:bodyPr>
          <a:lstStyle/>
          <a:p>
            <a:pPr algn="just">
              <a:buFont typeface="Wingdings" panose="05000000000000000000" pitchFamily="2" charset="2"/>
              <a:buChar char="q"/>
            </a:pPr>
            <a:r>
              <a:rPr lang="es-MX" sz="3200" dirty="0"/>
              <a:t>Dolores de cabeza, o la falta de dolores de cabeza no son síntomas confiables o verdaderos para la alta presión </a:t>
            </a:r>
            <a:r>
              <a:rPr lang="es-MX" sz="3200" dirty="0" smtClean="0"/>
              <a:t>arterial.</a:t>
            </a:r>
          </a:p>
          <a:p>
            <a:pPr marL="0" indent="0" algn="just">
              <a:buNone/>
            </a:pPr>
            <a:endParaRPr lang="es-MX" sz="3200" dirty="0" smtClean="0"/>
          </a:p>
          <a:p>
            <a:pPr lvl="1" algn="just">
              <a:buFont typeface="Wingdings" panose="05000000000000000000" pitchFamily="2" charset="2"/>
              <a:buChar char="q"/>
            </a:pPr>
            <a:r>
              <a:rPr lang="es-MX" sz="2500" dirty="0" smtClean="0"/>
              <a:t>El </a:t>
            </a:r>
            <a:r>
              <a:rPr lang="es-MX" sz="2500" dirty="0"/>
              <a:t>mejor indicador de la alta presión arterial es cuando el número de presión sistólica está por encima de 140 o la diastólica supera los </a:t>
            </a:r>
            <a:r>
              <a:rPr lang="es-MX" sz="2500" dirty="0" smtClean="0"/>
              <a:t>90.</a:t>
            </a:r>
            <a:endParaRPr lang="es-MX" sz="2500" dirty="0"/>
          </a:p>
          <a:p>
            <a:pPr lvl="1" algn="just">
              <a:buFont typeface="Wingdings" panose="05000000000000000000" pitchFamily="2" charset="2"/>
              <a:buChar char="q"/>
            </a:pPr>
            <a:r>
              <a:rPr lang="es-MX" sz="2500" dirty="0" smtClean="0"/>
              <a:t>Esté </a:t>
            </a:r>
            <a:r>
              <a:rPr lang="es-MX" sz="2500" u="sng" dirty="0"/>
              <a:t>alerta</a:t>
            </a:r>
            <a:r>
              <a:rPr lang="es-MX" sz="2500" dirty="0"/>
              <a:t> y </a:t>
            </a:r>
            <a:r>
              <a:rPr lang="es-MX" sz="2500" u="sng" dirty="0"/>
              <a:t>reconozca </a:t>
            </a:r>
            <a:r>
              <a:rPr lang="es-MX" sz="2500" dirty="0"/>
              <a:t>sus lecturas de presión!</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2086016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Text Placeholder 2"/>
          <p:cNvSpPr txBox="1">
            <a:spLocks/>
          </p:cNvSpPr>
          <p:nvPr/>
        </p:nvSpPr>
        <p:spPr>
          <a:xfrm>
            <a:off x="1371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a:t>“Los mareos son síntomas de alta presión arterial”</a:t>
            </a:r>
          </a:p>
        </p:txBody>
      </p:sp>
      <p:sp>
        <p:nvSpPr>
          <p:cNvPr id="2" name="Title 1"/>
          <p:cNvSpPr>
            <a:spLocks noGrp="1"/>
          </p:cNvSpPr>
          <p:nvPr>
            <p:ph type="title"/>
          </p:nvPr>
        </p:nvSpPr>
        <p:spPr/>
        <p:txBody>
          <a:bodyPr>
            <a:noAutofit/>
          </a:bodyPr>
          <a:lstStyle/>
          <a:p>
            <a:pPr algn="ctr"/>
            <a:r>
              <a:rPr lang="en-US" sz="6000" dirty="0" smtClean="0"/>
              <a:t>MITO #2</a:t>
            </a:r>
            <a:endParaRPr lang="en-US" sz="60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pic>
        <p:nvPicPr>
          <p:cNvPr id="6" name="Picture 3" descr="C:\Documents and Settings\vanessa saldana\Local Settings\Temporary Internet Files\Content.IE5\MG8NWR4P\MP900422325[1].jpg"/>
          <p:cNvPicPr>
            <a:picLocks noChangeArrowheads="1"/>
          </p:cNvPicPr>
          <p:nvPr/>
        </p:nvPicPr>
        <p:blipFill>
          <a:blip r:embed="rId4" cstate="print"/>
          <a:srcRect/>
          <a:stretch>
            <a:fillRect/>
          </a:stretch>
        </p:blipFill>
        <p:spPr bwMode="auto">
          <a:xfrm>
            <a:off x="6400800" y="2743201"/>
            <a:ext cx="2083726" cy="3124199"/>
          </a:xfrm>
          <a:prstGeom prst="rect">
            <a:avLst/>
          </a:prstGeom>
          <a:noFill/>
        </p:spPr>
      </p:pic>
    </p:spTree>
    <p:extLst>
      <p:ext uri="{BB962C8B-B14F-4D97-AF65-F5344CB8AC3E}">
        <p14:creationId xmlns:p14="http://schemas.microsoft.com/office/powerpoint/2010/main" val="1991952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MITO #2: FALSO</a:t>
            </a:r>
            <a:endParaRPr lang="en-US" sz="5400" dirty="0"/>
          </a:p>
        </p:txBody>
      </p:sp>
      <p:sp>
        <p:nvSpPr>
          <p:cNvPr id="6" name="Content Placeholder 5"/>
          <p:cNvSpPr>
            <a:spLocks noGrp="1"/>
          </p:cNvSpPr>
          <p:nvPr>
            <p:ph sz="quarter" idx="1"/>
          </p:nvPr>
        </p:nvSpPr>
        <p:spPr>
          <a:xfrm>
            <a:off x="612648" y="2057400"/>
            <a:ext cx="8153400" cy="4495800"/>
          </a:xfrm>
        </p:spPr>
        <p:txBody>
          <a:bodyPr anchor="t">
            <a:normAutofit/>
          </a:bodyPr>
          <a:lstStyle/>
          <a:p>
            <a:pPr algn="just"/>
            <a:r>
              <a:rPr lang="es-MX" sz="3200" dirty="0"/>
              <a:t>La alta presión arterial no causa mareos, pero  si puede ser efecto secundario de algunos medicamentos para la alta presión arterial.</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4257479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1" descr="C:\Documents and Settings\vanessa saldana\Local Settings\Temporary Internet Files\Content.IE5\CXIBZMOW\MP900443030[1].jpg"/>
          <p:cNvPicPr>
            <a:picLocks noChangeAspect="1" noChangeArrowheads="1"/>
          </p:cNvPicPr>
          <p:nvPr/>
        </p:nvPicPr>
        <p:blipFill rotWithShape="1">
          <a:blip r:embed="rId3" cstate="print"/>
          <a:srcRect t="-41" b="-41"/>
          <a:stretch/>
        </p:blipFill>
        <p:spPr bwMode="auto">
          <a:xfrm>
            <a:off x="1371600" y="2743200"/>
            <a:ext cx="2076674" cy="3124200"/>
          </a:xfrm>
          <a:prstGeom prst="rect">
            <a:avLst/>
          </a:prstGeom>
          <a:noFill/>
        </p:spPr>
      </p:pic>
      <p:sp>
        <p:nvSpPr>
          <p:cNvPr id="6" name="Text Placeholder 2"/>
          <p:cNvSpPr txBox="1">
            <a:spLocks/>
          </p:cNvSpPr>
          <p:nvPr/>
        </p:nvSpPr>
        <p:spPr>
          <a:xfrm>
            <a:off x="3657600" y="2743200"/>
            <a:ext cx="4837113" cy="3124200"/>
          </a:xfrm>
          <a:prstGeom prst="rect">
            <a:avLst/>
          </a:prstGeom>
        </p:spPr>
        <p:txBody>
          <a:bodyPr vert="horz" anchor="ctr">
            <a:normAutofit lnSpcReduction="1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a:t>"Si tengo un sangrado por la nariz, mi presión arterial debe ser alta."</a:t>
            </a:r>
          </a:p>
        </p:txBody>
      </p:sp>
      <p:sp>
        <p:nvSpPr>
          <p:cNvPr id="2" name="Title 1"/>
          <p:cNvSpPr>
            <a:spLocks noGrp="1"/>
          </p:cNvSpPr>
          <p:nvPr>
            <p:ph type="title"/>
          </p:nvPr>
        </p:nvSpPr>
        <p:spPr/>
        <p:txBody>
          <a:bodyPr>
            <a:noAutofit/>
          </a:bodyPr>
          <a:lstStyle/>
          <a:p>
            <a:pPr algn="ctr"/>
            <a:r>
              <a:rPr lang="en-US" sz="6000" dirty="0" smtClean="0"/>
              <a:t>MITOS #3</a:t>
            </a:r>
            <a:endParaRPr lang="en-US" sz="6000" dirty="0"/>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1991952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MITO #3: FALSO</a:t>
            </a:r>
            <a:endParaRPr lang="en-US" sz="5400" dirty="0"/>
          </a:p>
        </p:txBody>
      </p:sp>
      <p:sp>
        <p:nvSpPr>
          <p:cNvPr id="6" name="Content Placeholder 5"/>
          <p:cNvSpPr>
            <a:spLocks noGrp="1"/>
          </p:cNvSpPr>
          <p:nvPr>
            <p:ph sz="quarter" idx="1"/>
          </p:nvPr>
        </p:nvSpPr>
        <p:spPr>
          <a:xfrm>
            <a:off x="612648" y="1600200"/>
            <a:ext cx="8378952" cy="4495800"/>
          </a:xfrm>
        </p:spPr>
        <p:txBody>
          <a:bodyPr anchor="t">
            <a:normAutofit/>
          </a:bodyPr>
          <a:lstStyle/>
          <a:p>
            <a:r>
              <a:rPr lang="es-MX" dirty="0" smtClean="0"/>
              <a:t>Falso, las hemorragias </a:t>
            </a:r>
            <a:r>
              <a:rPr lang="es-MX" dirty="0"/>
              <a:t>nasales son </a:t>
            </a:r>
            <a:r>
              <a:rPr lang="es-MX" dirty="0" smtClean="0"/>
              <a:t>causadas </a:t>
            </a:r>
            <a:r>
              <a:rPr lang="es-MX" dirty="0"/>
              <a:t>por una serie de </a:t>
            </a:r>
            <a:r>
              <a:rPr lang="es-MX" dirty="0" smtClean="0"/>
              <a:t>razones:</a:t>
            </a:r>
          </a:p>
          <a:p>
            <a:pPr algn="just"/>
            <a:endParaRPr lang="es-MX" sz="3200" dirty="0"/>
          </a:p>
          <a:p>
            <a:pPr lvl="1"/>
            <a:r>
              <a:rPr lang="es-MX" dirty="0" smtClean="0"/>
              <a:t>Aire seco</a:t>
            </a:r>
          </a:p>
          <a:p>
            <a:pPr lvl="1"/>
            <a:r>
              <a:rPr lang="es-MX" dirty="0" smtClean="0"/>
              <a:t>Alergias</a:t>
            </a:r>
          </a:p>
          <a:p>
            <a:pPr lvl="1"/>
            <a:r>
              <a:rPr lang="es-MX" dirty="0" smtClean="0"/>
              <a:t>Resfriados</a:t>
            </a:r>
          </a:p>
          <a:p>
            <a:pPr lvl="1"/>
            <a:endParaRPr lang="es-MX" dirty="0" smtClean="0"/>
          </a:p>
          <a:p>
            <a:pPr algn="just"/>
            <a:r>
              <a:rPr lang="es-MX" dirty="0" smtClean="0"/>
              <a:t>No </a:t>
            </a:r>
            <a:r>
              <a:rPr lang="es-MX" dirty="0"/>
              <a:t>hay evidencia que vincula las hemorragias nasales con alta presión arterial.</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4257479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Text Placeholder 2"/>
          <p:cNvSpPr txBox="1">
            <a:spLocks/>
          </p:cNvSpPr>
          <p:nvPr/>
        </p:nvSpPr>
        <p:spPr>
          <a:xfrm>
            <a:off x="1371600" y="2735484"/>
            <a:ext cx="4837113" cy="3124200"/>
          </a:xfrm>
          <a:prstGeom prst="rect">
            <a:avLst/>
          </a:prstGeom>
        </p:spPr>
        <p:txBody>
          <a:bodyPr vert="horz" anchor="ctr">
            <a:normAutofit fontScale="925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S" sz="4000" dirty="0" smtClean="0"/>
              <a:t>Pregúntale </a:t>
            </a:r>
            <a:r>
              <a:rPr lang="es-ES" sz="4000" dirty="0"/>
              <a:t>a su médico</a:t>
            </a:r>
            <a:br>
              <a:rPr lang="es-ES" sz="4000" dirty="0"/>
            </a:br>
            <a:r>
              <a:rPr lang="es-ES" sz="4000" dirty="0"/>
              <a:t>u otros profesionales de la salud si tienen </a:t>
            </a:r>
            <a:r>
              <a:rPr lang="es-ES" sz="4000" dirty="0" smtClean="0"/>
              <a:t>dudas.</a:t>
            </a:r>
            <a:endParaRPr lang="en-US" sz="4000" dirty="0"/>
          </a:p>
        </p:txBody>
      </p:sp>
      <p:sp>
        <p:nvSpPr>
          <p:cNvPr id="2" name="Title 1"/>
          <p:cNvSpPr>
            <a:spLocks noGrp="1"/>
          </p:cNvSpPr>
          <p:nvPr>
            <p:ph type="title"/>
          </p:nvPr>
        </p:nvSpPr>
        <p:spPr>
          <a:xfrm>
            <a:off x="838200" y="1600200"/>
            <a:ext cx="8458200" cy="990600"/>
          </a:xfrm>
        </p:spPr>
        <p:txBody>
          <a:bodyPr>
            <a:noAutofit/>
          </a:bodyPr>
          <a:lstStyle/>
          <a:p>
            <a:pPr algn="ctr"/>
            <a:r>
              <a:rPr lang="en-US" sz="5400" dirty="0" smtClean="0"/>
              <a:t>SIEMPRE BUSQUE AYUDA</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pic>
        <p:nvPicPr>
          <p:cNvPr id="8" name="Picture 2" descr="http://lcmass.com/h_images/5.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8691" t="252" r="16464" b="-252"/>
          <a:stretch/>
        </p:blipFill>
        <p:spPr bwMode="auto">
          <a:xfrm>
            <a:off x="6400800" y="2743200"/>
            <a:ext cx="2076674" cy="312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7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pPr algn="ctr"/>
            <a:r>
              <a:rPr lang="es-ES" dirty="0" smtClean="0"/>
              <a:t>IMPORTANTE FACTOR DE RIESGO</a:t>
            </a:r>
            <a:endParaRPr lang="en-US" dirty="0"/>
          </a:p>
        </p:txBody>
      </p:sp>
      <p:sp>
        <p:nvSpPr>
          <p:cNvPr id="6" name="Content Placeholder 5"/>
          <p:cNvSpPr>
            <a:spLocks noGrp="1"/>
          </p:cNvSpPr>
          <p:nvPr>
            <p:ph sz="quarter" idx="1"/>
          </p:nvPr>
        </p:nvSpPr>
        <p:spPr/>
        <p:txBody>
          <a:bodyPr anchor="ctr">
            <a:noAutofit/>
          </a:bodyPr>
          <a:lstStyle/>
          <a:p>
            <a:pPr marL="0" indent="0" algn="ctr">
              <a:buNone/>
            </a:pPr>
            <a:r>
              <a:rPr lang="es-ES" sz="3600" dirty="0"/>
              <a:t>La hipertensión arterial es un factor de riesgo para enfermedades del corazón, derrame cerebral, insuficiencia cardíaca congestiva y enfermedad renal</a:t>
            </a:r>
            <a:r>
              <a:rPr lang="es-MX" sz="3600" dirty="0" smtClean="0"/>
              <a:t>. </a:t>
            </a:r>
            <a:endParaRPr lang="es-MX" sz="36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3647459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EL “ASESINO SILENCIOSO”</a:t>
            </a:r>
            <a:endParaRPr lang="en-US" sz="5400" dirty="0"/>
          </a:p>
        </p:txBody>
      </p:sp>
      <p:sp>
        <p:nvSpPr>
          <p:cNvPr id="6" name="Content Placeholder 5"/>
          <p:cNvSpPr>
            <a:spLocks noGrp="1"/>
          </p:cNvSpPr>
          <p:nvPr>
            <p:ph sz="quarter" idx="1"/>
          </p:nvPr>
        </p:nvSpPr>
        <p:spPr/>
        <p:txBody>
          <a:bodyPr anchor="ctr">
            <a:noAutofit/>
          </a:bodyPr>
          <a:lstStyle/>
          <a:p>
            <a:pPr marL="0" indent="0" algn="ctr">
              <a:buNone/>
            </a:pPr>
            <a:r>
              <a:rPr lang="es-MX" sz="3600" dirty="0"/>
              <a:t>Es conocido como el "asesino silencioso" porque </a:t>
            </a:r>
            <a:r>
              <a:rPr lang="es-MX" sz="3600" b="1" dirty="0"/>
              <a:t>no tiene señales o síntomas </a:t>
            </a:r>
            <a:r>
              <a:rPr lang="es-MX" sz="3600" dirty="0"/>
              <a:t>de advertencia antes de que llegue a un individuo.</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655709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6000" dirty="0"/>
              <a:t>PREVALENCIA</a:t>
            </a:r>
            <a:endParaRPr lang="en-US" sz="6000" dirty="0"/>
          </a:p>
        </p:txBody>
      </p:sp>
      <p:sp>
        <p:nvSpPr>
          <p:cNvPr id="3" name="Text Placeholder 2"/>
          <p:cNvSpPr>
            <a:spLocks noGrp="1"/>
          </p:cNvSpPr>
          <p:nvPr>
            <p:ph type="body" idx="2"/>
          </p:nvPr>
        </p:nvSpPr>
        <p:spPr>
          <a:solidFill>
            <a:srgbClr val="FFC000"/>
          </a:solidFill>
        </p:spPr>
        <p:txBody>
          <a:bodyPr anchor="ctr">
            <a:normAutofit/>
          </a:bodyPr>
          <a:lstStyle/>
          <a:p>
            <a:pPr algn="ctr"/>
            <a:r>
              <a:rPr lang="en-US" sz="2000" dirty="0" err="1"/>
              <a:t>Porcentaje</a:t>
            </a:r>
            <a:r>
              <a:rPr lang="en-US" sz="2000" dirty="0"/>
              <a:t> de </a:t>
            </a:r>
            <a:r>
              <a:rPr lang="en-US" sz="2000" dirty="0" err="1"/>
              <a:t>Adultos</a:t>
            </a:r>
            <a:r>
              <a:rPr lang="en-US" sz="2000" dirty="0"/>
              <a:t> </a:t>
            </a:r>
            <a:r>
              <a:rPr lang="en-US" sz="2000" dirty="0" err="1"/>
              <a:t>en</a:t>
            </a:r>
            <a:r>
              <a:rPr lang="en-US" sz="2000" dirty="0"/>
              <a:t> </a:t>
            </a:r>
            <a:r>
              <a:rPr lang="en-US" sz="2000" dirty="0" err="1"/>
              <a:t>Edades</a:t>
            </a:r>
            <a:r>
              <a:rPr lang="en-US" sz="2000" dirty="0"/>
              <a:t> 20 o mayor </a:t>
            </a:r>
            <a:r>
              <a:rPr lang="en-US" sz="2000" dirty="0" err="1"/>
              <a:t>diagnosticados</a:t>
            </a:r>
            <a:r>
              <a:rPr lang="en-US" sz="2000" dirty="0"/>
              <a:t> con Alta </a:t>
            </a:r>
            <a:r>
              <a:rPr lang="en-US" sz="2000" dirty="0" err="1"/>
              <a:t>Presion</a:t>
            </a:r>
            <a:r>
              <a:rPr lang="en-US" sz="2000" dirty="0"/>
              <a:t> Arterial, 2011</a:t>
            </a:r>
            <a:endParaRPr lang="es-MX" sz="20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pic>
        <p:nvPicPr>
          <p:cNvPr id="7" name="Picture 4" descr="Age-adjusted percent of adults ages 20 and older who have been told they have high blood pressure, by state, 2011. 25.2-27.9: Arizona, Colorado, Connecticut, Hawaii, Minnesota, Montana, Nebraska, New Mexico, Utah, Vermont, and Wisconsin; 28.0-29.1: California, Idaho, Iowa, Maine, Massachusetts, New Jersey, North Dakota, Oregon, Pennsylvania, and Wyoming; 29.2-31.0: Florida, Illinois, Kansas, Nevada, New Hampshire, New York, Ohio, South Dakota, Virginia, and Washington; 31.1-32.9: Alaska, Delaware, District of Columbia, Indiana, Maryland, Michigan, Missouri, North Carolina, Rhode Island, and Texas; 33.0-36.9: Alabama, Arkansas, Georgia, Kentucky, Louisiana, Mississippi, Oklahoma, South Carolina, Tennessee, and West Virginia."/>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l="-5946" r="-59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07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ESTADÍSTICAS</a:t>
            </a:r>
            <a:endParaRPr lang="en-US" sz="5400" dirty="0"/>
          </a:p>
        </p:txBody>
      </p:sp>
      <p:sp>
        <p:nvSpPr>
          <p:cNvPr id="6" name="Content Placeholder 5"/>
          <p:cNvSpPr>
            <a:spLocks noGrp="1"/>
          </p:cNvSpPr>
          <p:nvPr>
            <p:ph sz="quarter" idx="1"/>
          </p:nvPr>
        </p:nvSpPr>
        <p:spPr/>
        <p:txBody>
          <a:bodyPr anchor="ctr">
            <a:noAutofit/>
          </a:bodyPr>
          <a:lstStyle/>
          <a:p>
            <a:pPr marL="0" indent="0" algn="ctr">
              <a:buNone/>
            </a:pPr>
            <a:r>
              <a:rPr lang="es-ES" sz="4000" dirty="0"/>
              <a:t>Las mujeres son </a:t>
            </a:r>
            <a:r>
              <a:rPr lang="es-ES" sz="4000" i="1" dirty="0"/>
              <a:t>más propensas </a:t>
            </a:r>
            <a:r>
              <a:rPr lang="es-ES" sz="4000" dirty="0"/>
              <a:t>que los hombres a tener alta presión arterial.</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335399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ALTA PRESION ARTERIAL</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Rectangle 4"/>
          <p:cNvSpPr/>
          <p:nvPr/>
        </p:nvSpPr>
        <p:spPr>
          <a:xfrm>
            <a:off x="1143000" y="2057400"/>
            <a:ext cx="6934200" cy="2862322"/>
          </a:xfrm>
          <a:prstGeom prst="rect">
            <a:avLst/>
          </a:prstGeom>
        </p:spPr>
        <p:txBody>
          <a:bodyPr wrap="square">
            <a:spAutoFit/>
          </a:bodyPr>
          <a:lstStyle/>
          <a:p>
            <a:pPr algn="ctr"/>
            <a:r>
              <a:rPr lang="es-ES" sz="3600" dirty="0"/>
              <a:t>Tener presión arterial alta significa que la fuerza de la sangre hacia el exterior en sus arterias es más alto de lo que debería ser.</a:t>
            </a:r>
            <a:endParaRPr lang="en-US" sz="3600" dirty="0"/>
          </a:p>
        </p:txBody>
      </p:sp>
    </p:spTree>
    <p:extLst>
      <p:ext uri="{BB962C8B-B14F-4D97-AF65-F5344CB8AC3E}">
        <p14:creationId xmlns:p14="http://schemas.microsoft.com/office/powerpoint/2010/main" val="2539889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ESTADÍSTICAS</a:t>
            </a:r>
            <a:endParaRPr lang="en-US" sz="5400" dirty="0"/>
          </a:p>
        </p:txBody>
      </p:sp>
      <p:sp>
        <p:nvSpPr>
          <p:cNvPr id="6" name="Content Placeholder 5"/>
          <p:cNvSpPr>
            <a:spLocks noGrp="1"/>
          </p:cNvSpPr>
          <p:nvPr>
            <p:ph sz="quarter" idx="1"/>
          </p:nvPr>
        </p:nvSpPr>
        <p:spPr/>
        <p:txBody>
          <a:bodyPr anchor="ctr">
            <a:noAutofit/>
          </a:bodyPr>
          <a:lstStyle/>
          <a:p>
            <a:pPr marL="0" indent="0" algn="ctr">
              <a:buNone/>
            </a:pPr>
            <a:r>
              <a:rPr lang="es-ES" sz="4000" u="sng" dirty="0" smtClean="0"/>
              <a:t>21</a:t>
            </a:r>
            <a:r>
              <a:rPr lang="es-ES" sz="4000" u="sng" dirty="0"/>
              <a:t>% </a:t>
            </a:r>
            <a:r>
              <a:rPr lang="es-ES" sz="4000" dirty="0"/>
              <a:t>de los hombres menores de 45 se ven afectados por la alta presión arterial.</a:t>
            </a:r>
          </a:p>
          <a:p>
            <a:pPr marL="0" indent="0" algn="ctr">
              <a:buNone/>
            </a:pPr>
            <a:r>
              <a:rPr lang="es-MX" sz="4000" dirty="0" smtClean="0"/>
              <a:t>~</a:t>
            </a:r>
            <a:endParaRPr lang="es-MX" sz="4000" dirty="0"/>
          </a:p>
          <a:p>
            <a:pPr marL="0" indent="0" algn="ctr">
              <a:buNone/>
            </a:pPr>
            <a:r>
              <a:rPr lang="es-ES" sz="4000" u="sng" dirty="0" smtClean="0"/>
              <a:t>70</a:t>
            </a:r>
            <a:r>
              <a:rPr lang="es-ES" sz="4000" u="sng" dirty="0"/>
              <a:t>% </a:t>
            </a:r>
            <a:r>
              <a:rPr lang="es-ES" sz="4000" dirty="0"/>
              <a:t>de las mujeres mayores de 65 años son afectados por la alta presión arterial.</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3091597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ESTADÍSTICAS</a:t>
            </a:r>
            <a:endParaRPr lang="en-US" sz="5400" dirty="0"/>
          </a:p>
        </p:txBody>
      </p:sp>
      <p:sp>
        <p:nvSpPr>
          <p:cNvPr id="6" name="Content Placeholder 5"/>
          <p:cNvSpPr>
            <a:spLocks noGrp="1"/>
          </p:cNvSpPr>
          <p:nvPr>
            <p:ph sz="quarter" idx="1"/>
          </p:nvPr>
        </p:nvSpPr>
        <p:spPr/>
        <p:txBody>
          <a:bodyPr anchor="ctr">
            <a:noAutofit/>
          </a:bodyPr>
          <a:lstStyle/>
          <a:p>
            <a:pPr marL="0" indent="0" algn="ctr">
              <a:buNone/>
            </a:pPr>
            <a:r>
              <a:rPr lang="es-ES" sz="4000" dirty="0"/>
              <a:t>Al menos el </a:t>
            </a:r>
            <a:r>
              <a:rPr lang="es-ES" sz="4000" u="sng" dirty="0"/>
              <a:t>25%</a:t>
            </a:r>
            <a:r>
              <a:rPr lang="es-ES" sz="4000" dirty="0"/>
              <a:t> de los                                    </a:t>
            </a:r>
            <a:r>
              <a:rPr lang="es-ES" sz="4000" dirty="0" err="1"/>
              <a:t>mexico</a:t>
            </a:r>
            <a:r>
              <a:rPr lang="es-ES" sz="4000" dirty="0"/>
              <a:t>-estadounidenses sufren de alta presión arterial.</a:t>
            </a:r>
            <a:endParaRPr lang="en-US" sz="40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2372826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CONSECUENCIAS</a:t>
            </a:r>
            <a:endParaRPr lang="en-US" sz="5400" dirty="0"/>
          </a:p>
        </p:txBody>
      </p:sp>
      <p:sp>
        <p:nvSpPr>
          <p:cNvPr id="3" name="Content Placeholder 2"/>
          <p:cNvSpPr>
            <a:spLocks noGrp="1"/>
          </p:cNvSpPr>
          <p:nvPr>
            <p:ph sz="quarter" idx="2"/>
          </p:nvPr>
        </p:nvSpPr>
        <p:spPr>
          <a:xfrm>
            <a:off x="3581400" y="1589567"/>
            <a:ext cx="5149701" cy="4572000"/>
          </a:xfrm>
        </p:spPr>
        <p:txBody>
          <a:bodyPr anchor="ctr">
            <a:normAutofit/>
          </a:bodyPr>
          <a:lstStyle/>
          <a:p>
            <a:r>
              <a:rPr lang="es-ES" sz="3200" dirty="0"/>
              <a:t>La presión arterial alta puede afectar </a:t>
            </a:r>
            <a:r>
              <a:rPr lang="es-ES" sz="3200" dirty="0" smtClean="0"/>
              <a:t>tu</a:t>
            </a:r>
            <a:r>
              <a:rPr lang="en-US" sz="3200" dirty="0" smtClean="0"/>
              <a:t>:</a:t>
            </a:r>
          </a:p>
          <a:p>
            <a:pPr lvl="1"/>
            <a:r>
              <a:rPr lang="en-US" sz="2800" dirty="0" err="1" smtClean="0"/>
              <a:t>Cerebro</a:t>
            </a:r>
            <a:endParaRPr lang="en-US" sz="2800" dirty="0" smtClean="0"/>
          </a:p>
          <a:p>
            <a:pPr lvl="1"/>
            <a:r>
              <a:rPr lang="en-US" sz="2800" dirty="0" smtClean="0"/>
              <a:t>Corazon</a:t>
            </a:r>
          </a:p>
          <a:p>
            <a:pPr lvl="1"/>
            <a:r>
              <a:rPr lang="en-US" sz="2800" dirty="0" smtClean="0"/>
              <a:t>Ojos </a:t>
            </a:r>
          </a:p>
          <a:p>
            <a:pPr lvl="1"/>
            <a:r>
              <a:rPr lang="en-US" sz="2800" dirty="0" err="1" smtClean="0"/>
              <a:t>Arterias</a:t>
            </a:r>
            <a:endParaRPr lang="en-US" sz="2800" dirty="0" smtClean="0"/>
          </a:p>
          <a:p>
            <a:pPr lvl="1"/>
            <a:r>
              <a:rPr lang="es-MX" sz="2800" dirty="0" smtClean="0"/>
              <a:t>Riñones</a:t>
            </a:r>
            <a:r>
              <a:rPr lang="en-US" sz="2800" dirty="0" smtClean="0"/>
              <a:t> </a:t>
            </a:r>
            <a:endParaRPr lang="en-US" sz="28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pic>
        <p:nvPicPr>
          <p:cNvPr id="7" name="Content Placeholder 6" descr="body.gif"/>
          <p:cNvPicPr>
            <a:picLocks noGrp="1" noChangeAspect="1"/>
          </p:cNvPicPr>
          <p:nvPr>
            <p:ph sz="quarter" idx="1"/>
          </p:nvPr>
        </p:nvPicPr>
        <p:blipFill>
          <a:blip r:embed="rId4" cstate="print">
            <a:extLst>
              <a:ext uri="{BEBA8EAE-BF5A-486C-A8C5-ECC9F3942E4B}">
                <a14:imgProps xmlns:a14="http://schemas.microsoft.com/office/drawing/2010/main">
                  <a14:imgLayer r:embed="rId5">
                    <a14:imgEffect>
                      <a14:backgroundRemoval t="2789" b="100000" l="0" r="100000">
                        <a14:foregroundMark x1="50000" y1="3187" x2="50000" y2="3187"/>
                        <a14:foregroundMark x1="42667" y1="96016" x2="42667" y2="96016"/>
                      </a14:backgroundRemoval>
                    </a14:imgEffect>
                  </a14:imgLayer>
                </a14:imgProps>
              </a:ext>
            </a:extLst>
          </a:blip>
          <a:srcRect l="-9144" r="-9144"/>
          <a:stretch>
            <a:fillRect/>
          </a:stretch>
        </p:blipFill>
        <p:spPr>
          <a:xfrm>
            <a:off x="609600" y="1752600"/>
            <a:ext cx="3124200" cy="4419600"/>
          </a:xfrm>
          <a:prstGeom prst="rect">
            <a:avLst/>
          </a:prstGeom>
        </p:spPr>
      </p:pic>
    </p:spTree>
    <p:extLst>
      <p:ext uri="{BB962C8B-B14F-4D97-AF65-F5344CB8AC3E}">
        <p14:creationId xmlns:p14="http://schemas.microsoft.com/office/powerpoint/2010/main" val="1519166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t>DERRAME CEREBRAL</a:t>
            </a:r>
            <a:endParaRPr lang="en-US" sz="5400" b="1" dirty="0"/>
          </a:p>
        </p:txBody>
      </p:sp>
      <p:sp>
        <p:nvSpPr>
          <p:cNvPr id="5" name="Content Placeholder 4"/>
          <p:cNvSpPr>
            <a:spLocks noGrp="1"/>
          </p:cNvSpPr>
          <p:nvPr>
            <p:ph sz="quarter" idx="1"/>
          </p:nvPr>
        </p:nvSpPr>
        <p:spPr/>
        <p:txBody>
          <a:bodyPr>
            <a:normAutofit fontScale="70000" lnSpcReduction="20000"/>
          </a:bodyPr>
          <a:lstStyle/>
          <a:p>
            <a:r>
              <a:rPr lang="es-MX" sz="3800" dirty="0"/>
              <a:t>La hipertensión arterial es el factor de riesgo más importante para el derrame cerebral. </a:t>
            </a:r>
            <a:endParaRPr lang="es-MX" sz="3800" dirty="0" smtClean="0"/>
          </a:p>
          <a:p>
            <a:pPr marL="0" indent="0">
              <a:buNone/>
            </a:pPr>
            <a:endParaRPr lang="es-MX" sz="3800" dirty="0" smtClean="0"/>
          </a:p>
          <a:p>
            <a:r>
              <a:rPr lang="es-MX" sz="3800" dirty="0"/>
              <a:t>Una presión muy alta puede causar una ruptura en un vaso sanguíneo debilitado, sangrando dentro del cerebro. </a:t>
            </a:r>
            <a:endParaRPr lang="es-MX" sz="3800" dirty="0" smtClean="0"/>
          </a:p>
          <a:p>
            <a:pPr marL="0" indent="0">
              <a:buNone/>
            </a:pPr>
            <a:endParaRPr lang="es-MX" sz="3800" dirty="0" smtClean="0"/>
          </a:p>
          <a:p>
            <a:r>
              <a:rPr lang="es-MX" sz="3800" dirty="0"/>
              <a:t>Si un coágulo de sangre bloquea una de las arterias </a:t>
            </a:r>
            <a:r>
              <a:rPr lang="es-MX" sz="3800" dirty="0" smtClean="0"/>
              <a:t>estrechas, </a:t>
            </a:r>
            <a:r>
              <a:rPr lang="es-MX" sz="3800" dirty="0"/>
              <a:t>también puede causar un derrame cerebral. </a:t>
            </a:r>
            <a:r>
              <a:rPr lang="es-MX" sz="3200" dirty="0"/>
              <a:t/>
            </a:r>
            <a:br>
              <a:rPr lang="es-MX" sz="3200" dirty="0"/>
            </a:br>
            <a:r>
              <a:rPr lang="es-MX" sz="3200" b="1" dirty="0"/>
              <a:t/>
            </a:r>
            <a:br>
              <a:rPr lang="es-MX" sz="3200" b="1" dirty="0"/>
            </a:br>
            <a:endParaRPr lang="en-US" sz="32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251894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5400" b="1" dirty="0" smtClean="0"/>
              <a:t>ATAQUE DEL CORAZON</a:t>
            </a:r>
            <a:endParaRPr lang="en-US" sz="5400" dirty="0"/>
          </a:p>
        </p:txBody>
      </p:sp>
      <p:sp>
        <p:nvSpPr>
          <p:cNvPr id="5" name="Content Placeholder 4"/>
          <p:cNvSpPr>
            <a:spLocks noGrp="1"/>
          </p:cNvSpPr>
          <p:nvPr>
            <p:ph sz="quarter" idx="1"/>
          </p:nvPr>
        </p:nvSpPr>
        <p:spPr/>
        <p:txBody>
          <a:bodyPr>
            <a:normAutofit/>
          </a:bodyPr>
          <a:lstStyle/>
          <a:p>
            <a:r>
              <a:rPr lang="es-MX" sz="3200" dirty="0"/>
              <a:t>La hipertensión arterial es un importante factor de riesgo de ataque al </a:t>
            </a:r>
            <a:r>
              <a:rPr lang="es-MX" sz="3200" dirty="0" smtClean="0"/>
              <a:t>corazón.</a:t>
            </a:r>
          </a:p>
          <a:p>
            <a:r>
              <a:rPr lang="es-MX" sz="3200" dirty="0"/>
              <a:t>Las arterias llevan oxígeno-que lleva la sangre al músculo del corazón. </a:t>
            </a:r>
            <a:endParaRPr lang="es-MX" sz="3200" dirty="0" smtClean="0"/>
          </a:p>
          <a:p>
            <a:pPr lvl="1"/>
            <a:r>
              <a:rPr lang="es-MX" sz="2400" dirty="0"/>
              <a:t>Si el corazón no puede obtener suficiente oxígeno , dolor en el pecho, también conocida como "angina de pecho," puede ocurrir. </a:t>
            </a:r>
            <a:endParaRPr lang="es-MX" sz="2400" dirty="0" smtClean="0"/>
          </a:p>
          <a:p>
            <a:pPr lvl="1"/>
            <a:r>
              <a:rPr lang="es-MX" sz="2400" dirty="0"/>
              <a:t>Si el flujo sanguíneo se bloquea, se produce un ataque al corazón</a:t>
            </a:r>
            <a:endParaRPr lang="en-US" sz="2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2280965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990600"/>
          </a:xfrm>
        </p:spPr>
        <p:txBody>
          <a:bodyPr>
            <a:noAutofit/>
          </a:bodyPr>
          <a:lstStyle/>
          <a:p>
            <a:pPr algn="ctr"/>
            <a:r>
              <a:rPr lang="es-MX" sz="3600" b="1" dirty="0" smtClean="0"/>
              <a:t>INSUFICIENCIA CARDIACA CONGESTIVA</a:t>
            </a:r>
            <a:endParaRPr lang="en-US" sz="3600" dirty="0"/>
          </a:p>
        </p:txBody>
      </p:sp>
      <p:sp>
        <p:nvSpPr>
          <p:cNvPr id="5" name="Content Placeholder 4"/>
          <p:cNvSpPr>
            <a:spLocks noGrp="1"/>
          </p:cNvSpPr>
          <p:nvPr>
            <p:ph sz="quarter" idx="1"/>
          </p:nvPr>
        </p:nvSpPr>
        <p:spPr/>
        <p:txBody>
          <a:bodyPr>
            <a:normAutofit fontScale="92500"/>
          </a:bodyPr>
          <a:lstStyle/>
          <a:p>
            <a:pPr algn="just"/>
            <a:r>
              <a:rPr lang="es-MX" sz="3200" dirty="0"/>
              <a:t>La hipertensión arterial es el principal factor de riesgo para la insuficiencia cardíaca congestiva (ICC). </a:t>
            </a:r>
            <a:endParaRPr lang="es-MX" sz="3200" dirty="0" smtClean="0"/>
          </a:p>
          <a:p>
            <a:pPr marL="0" indent="0" algn="just">
              <a:buNone/>
            </a:pPr>
            <a:endParaRPr lang="es-MX" sz="3200" dirty="0" smtClean="0"/>
          </a:p>
          <a:p>
            <a:pPr algn="just"/>
            <a:r>
              <a:rPr lang="es-MX" sz="3200" dirty="0"/>
              <a:t>La ICC es una condición seria en la que el corazón no puede bombear suficiente sangre para satisfacer las necesidades </a:t>
            </a:r>
            <a:r>
              <a:rPr lang="es-MX" sz="3200" dirty="0" smtClean="0"/>
              <a:t>del cuerpo</a:t>
            </a:r>
            <a:r>
              <a:rPr lang="es-MX" sz="3200" dirty="0"/>
              <a:t>. </a:t>
            </a:r>
            <a:endParaRPr lang="es-MX" sz="3200" dirty="0" smtClean="0"/>
          </a:p>
          <a:p>
            <a:pPr marL="0" indent="0" algn="just">
              <a:buNone/>
            </a:pPr>
            <a:r>
              <a:rPr lang="es-MX" sz="3200" dirty="0"/>
              <a:t/>
            </a:r>
            <a:br>
              <a:rPr lang="es-MX" sz="3200" dirty="0"/>
            </a:br>
            <a:endParaRPr lang="es-MX" sz="32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784748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pPr algn="ctr"/>
            <a:r>
              <a:rPr lang="es-MX" sz="5400" b="1" dirty="0" smtClean="0"/>
              <a:t>ALTERACION DE LA VISION </a:t>
            </a:r>
            <a:endParaRPr lang="en-US" sz="5400" dirty="0"/>
          </a:p>
        </p:txBody>
      </p:sp>
      <p:sp>
        <p:nvSpPr>
          <p:cNvPr id="5" name="Content Placeholder 4"/>
          <p:cNvSpPr>
            <a:spLocks noGrp="1"/>
          </p:cNvSpPr>
          <p:nvPr>
            <p:ph sz="quarter" idx="1"/>
          </p:nvPr>
        </p:nvSpPr>
        <p:spPr/>
        <p:txBody>
          <a:bodyPr>
            <a:normAutofit/>
          </a:bodyPr>
          <a:lstStyle/>
          <a:p>
            <a:pPr algn="just"/>
            <a:r>
              <a:rPr lang="es-MX" sz="3200" dirty="0"/>
              <a:t>La </a:t>
            </a:r>
            <a:r>
              <a:rPr lang="es-MX" sz="3200" dirty="0" smtClean="0"/>
              <a:t>hipertensión </a:t>
            </a:r>
            <a:r>
              <a:rPr lang="es-MX" sz="3200" dirty="0"/>
              <a:t>arterial puede eventualmente causar que los vasos sanguíneos en el ojo estallen o </a:t>
            </a:r>
            <a:r>
              <a:rPr lang="es-MX" sz="3200" dirty="0" smtClean="0"/>
              <a:t>sangren.</a:t>
            </a:r>
          </a:p>
          <a:p>
            <a:pPr marL="0" indent="0" algn="just">
              <a:buNone/>
            </a:pPr>
            <a:endParaRPr lang="es-MX" sz="3200" dirty="0" smtClean="0"/>
          </a:p>
          <a:p>
            <a:pPr algn="just"/>
            <a:r>
              <a:rPr lang="es-MX" sz="3200" dirty="0"/>
              <a:t>La visión puede ser borrosa o alterada y puede resultar en ceguera</a:t>
            </a:r>
            <a:r>
              <a:rPr lang="es-MX" sz="3200" dirty="0" smtClean="0"/>
              <a:t>.</a:t>
            </a:r>
          </a:p>
          <a:p>
            <a:pPr marL="0" indent="0" algn="just">
              <a:buNone/>
            </a:pPr>
            <a:r>
              <a:rPr lang="es-MX" sz="3200" dirty="0" smtClean="0"/>
              <a:t> </a:t>
            </a:r>
            <a:r>
              <a:rPr lang="es-MX" sz="3200" b="1" dirty="0"/>
              <a:t/>
            </a:r>
            <a:br>
              <a:rPr lang="es-MX" sz="3200" b="1" dirty="0"/>
            </a:br>
            <a:endParaRPr lang="en-US" sz="28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1821349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t>LAS ARTERIAS</a:t>
            </a:r>
            <a:endParaRPr lang="en-US" sz="5400" b="1" dirty="0"/>
          </a:p>
        </p:txBody>
      </p:sp>
      <p:sp>
        <p:nvSpPr>
          <p:cNvPr id="5" name="Content Placeholder 4"/>
          <p:cNvSpPr>
            <a:spLocks noGrp="1"/>
          </p:cNvSpPr>
          <p:nvPr>
            <p:ph sz="quarter" idx="1"/>
          </p:nvPr>
        </p:nvSpPr>
        <p:spPr/>
        <p:txBody>
          <a:bodyPr>
            <a:normAutofit fontScale="92500"/>
          </a:bodyPr>
          <a:lstStyle/>
          <a:p>
            <a:pPr algn="just"/>
            <a:r>
              <a:rPr lang="es-MX" sz="3200" dirty="0"/>
              <a:t>Al envejecer, las arterias de todo el cuerpo "endurecen", especialmente las del corazón, el cerebro y los </a:t>
            </a:r>
            <a:r>
              <a:rPr lang="es-MX" sz="3200" dirty="0" smtClean="0"/>
              <a:t>riñones.</a:t>
            </a:r>
          </a:p>
          <a:p>
            <a:pPr marL="0" indent="0" algn="just">
              <a:buNone/>
            </a:pPr>
            <a:endParaRPr lang="es-MX" sz="3200" dirty="0" smtClean="0"/>
          </a:p>
          <a:p>
            <a:pPr algn="just"/>
            <a:r>
              <a:rPr lang="es-MX" sz="3200" dirty="0"/>
              <a:t>La </a:t>
            </a:r>
            <a:r>
              <a:rPr lang="es-MX" sz="3200" dirty="0" err="1"/>
              <a:t>hipertension</a:t>
            </a:r>
            <a:r>
              <a:rPr lang="es-MX" sz="3200" dirty="0"/>
              <a:t> se asocia con arterias "más rígidas". Esto, a su vez, hace que el corazón y los riñones trabajen mucho </a:t>
            </a:r>
            <a:r>
              <a:rPr lang="es-MX" sz="3200" dirty="0" smtClean="0"/>
              <a:t>más.</a:t>
            </a:r>
          </a:p>
          <a:p>
            <a:pPr marL="0" indent="0" algn="just">
              <a:buNone/>
            </a:pPr>
            <a:r>
              <a:rPr lang="es-MX" sz="3200" dirty="0"/>
              <a:t/>
            </a:r>
            <a:br>
              <a:rPr lang="es-MX" sz="3200" dirty="0"/>
            </a:br>
            <a:endParaRPr lang="es-MX" sz="32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4211967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5400" b="1" dirty="0" smtClean="0"/>
              <a:t>DAÑO RENAL </a:t>
            </a:r>
            <a:endParaRPr lang="es-MX" sz="5400" dirty="0"/>
          </a:p>
        </p:txBody>
      </p:sp>
      <p:sp>
        <p:nvSpPr>
          <p:cNvPr id="5" name="Content Placeholder 4"/>
          <p:cNvSpPr>
            <a:spLocks noGrp="1"/>
          </p:cNvSpPr>
          <p:nvPr>
            <p:ph sz="quarter" idx="1"/>
          </p:nvPr>
        </p:nvSpPr>
        <p:spPr/>
        <p:txBody>
          <a:bodyPr>
            <a:normAutofit/>
          </a:bodyPr>
          <a:lstStyle/>
          <a:p>
            <a:pPr algn="just"/>
            <a:r>
              <a:rPr lang="es-MX" sz="3200" dirty="0"/>
              <a:t>Los riñones son los filtros para liberar el cuerpo de los desechos. </a:t>
            </a:r>
            <a:endParaRPr lang="es-MX" sz="3200" dirty="0" smtClean="0"/>
          </a:p>
          <a:p>
            <a:pPr marL="0" indent="0" algn="just">
              <a:buNone/>
            </a:pPr>
            <a:endParaRPr lang="es-MX" sz="3200" dirty="0" smtClean="0"/>
          </a:p>
          <a:p>
            <a:pPr algn="just"/>
            <a:r>
              <a:rPr lang="es-MX" sz="3200" dirty="0"/>
              <a:t>Con el tiempo, la </a:t>
            </a:r>
            <a:r>
              <a:rPr lang="es-MX" sz="3200" dirty="0" smtClean="0"/>
              <a:t>hipertensión </a:t>
            </a:r>
            <a:r>
              <a:rPr lang="es-MX" sz="3200" dirty="0"/>
              <a:t>arterial </a:t>
            </a:r>
            <a:r>
              <a:rPr lang="es-MX" sz="3200" dirty="0" smtClean="0"/>
              <a:t>puede </a:t>
            </a:r>
            <a:r>
              <a:rPr lang="es-MX" sz="3200" dirty="0"/>
              <a:t>estrechar y engrosar los vasos sanguíneos de los riñones. </a:t>
            </a:r>
            <a:endParaRPr lang="en-US" sz="32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4154958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pPr algn="ctr"/>
            <a:r>
              <a:rPr lang="en-US" sz="3600" dirty="0" smtClean="0"/>
              <a:t>COMPORTAMIENTOS Y FACTORES DE RIESGO</a:t>
            </a:r>
            <a:endParaRPr lang="en-US" sz="3600" dirty="0"/>
          </a:p>
        </p:txBody>
      </p:sp>
      <p:sp>
        <p:nvSpPr>
          <p:cNvPr id="5" name="Content Placeholder 4"/>
          <p:cNvSpPr>
            <a:spLocks noGrp="1"/>
          </p:cNvSpPr>
          <p:nvPr>
            <p:ph sz="quarter" idx="1"/>
          </p:nvPr>
        </p:nvSpPr>
        <p:spPr/>
        <p:txBody>
          <a:bodyPr>
            <a:normAutofit/>
          </a:bodyPr>
          <a:lstStyle/>
          <a:p>
            <a:r>
              <a:rPr lang="es-MX" sz="3200" dirty="0" smtClean="0"/>
              <a:t>Dieta</a:t>
            </a:r>
            <a:endParaRPr lang="es-MX" sz="3200" dirty="0"/>
          </a:p>
          <a:p>
            <a:pPr lvl="1"/>
            <a:r>
              <a:rPr lang="es-MX" sz="2800" dirty="0" smtClean="0"/>
              <a:t>Comida y bebida </a:t>
            </a:r>
            <a:endParaRPr lang="es-MX" sz="2800" dirty="0"/>
          </a:p>
          <a:p>
            <a:r>
              <a:rPr lang="es-MX" sz="3200" dirty="0" smtClean="0"/>
              <a:t>Peso</a:t>
            </a:r>
            <a:endParaRPr lang="es-MX" sz="3200" dirty="0"/>
          </a:p>
          <a:p>
            <a:r>
              <a:rPr lang="es-MX" sz="3200" dirty="0" smtClean="0"/>
              <a:t>La inactividad física</a:t>
            </a:r>
            <a:endParaRPr lang="es-MX" sz="3200" dirty="0"/>
          </a:p>
          <a:p>
            <a:r>
              <a:rPr lang="es-MX" sz="3200" dirty="0" smtClean="0"/>
              <a:t>El consumo de alcohol</a:t>
            </a:r>
            <a:endParaRPr lang="es-MX" sz="3200" dirty="0"/>
          </a:p>
          <a:p>
            <a:r>
              <a:rPr lang="es-MX" sz="3200" dirty="0" smtClean="0"/>
              <a:t>El uso de tabaco</a:t>
            </a:r>
            <a:endParaRPr lang="es-MX" sz="3200" dirty="0"/>
          </a:p>
        </p:txBody>
      </p:sp>
      <p:sp>
        <p:nvSpPr>
          <p:cNvPr id="3" name="Content Placeholder 2"/>
          <p:cNvSpPr>
            <a:spLocks noGrp="1"/>
          </p:cNvSpPr>
          <p:nvPr>
            <p:ph sz="quarter" idx="2"/>
          </p:nvPr>
        </p:nvSpPr>
        <p:spPr/>
        <p:txBody>
          <a:bodyPr>
            <a:normAutofit/>
          </a:bodyPr>
          <a:lstStyle/>
          <a:p>
            <a:r>
              <a:rPr lang="en-US" sz="3200" dirty="0" err="1" smtClean="0"/>
              <a:t>Otros</a:t>
            </a:r>
            <a:r>
              <a:rPr lang="en-US" sz="3200" dirty="0" smtClean="0"/>
              <a:t> </a:t>
            </a:r>
            <a:r>
              <a:rPr lang="en-US" sz="3200" dirty="0" err="1" smtClean="0"/>
              <a:t>factores</a:t>
            </a:r>
            <a:r>
              <a:rPr lang="en-US" sz="3200" dirty="0" smtClean="0"/>
              <a:t> de </a:t>
            </a:r>
            <a:r>
              <a:rPr lang="en-US" sz="3200" dirty="0" err="1" smtClean="0"/>
              <a:t>riesgo</a:t>
            </a:r>
            <a:r>
              <a:rPr lang="en-US" sz="3200" dirty="0" smtClean="0"/>
              <a:t> </a:t>
            </a:r>
            <a:r>
              <a:rPr lang="en-US" sz="3200" dirty="0" err="1" smtClean="0"/>
              <a:t>pueden</a:t>
            </a:r>
            <a:r>
              <a:rPr lang="en-US" sz="3200" dirty="0" smtClean="0"/>
              <a:t> </a:t>
            </a:r>
            <a:r>
              <a:rPr lang="en-US" sz="3200" dirty="0" err="1" smtClean="0"/>
              <a:t>incluir</a:t>
            </a:r>
            <a:r>
              <a:rPr lang="en-US" sz="3200" dirty="0" smtClean="0"/>
              <a:t>:</a:t>
            </a:r>
            <a:endParaRPr lang="en-US" sz="3200" dirty="0"/>
          </a:p>
          <a:p>
            <a:pPr lvl="1"/>
            <a:r>
              <a:rPr lang="en-US" sz="2800" dirty="0" err="1" smtClean="0"/>
              <a:t>Herencia</a:t>
            </a:r>
            <a:endParaRPr lang="en-US" sz="2800" dirty="0"/>
          </a:p>
          <a:p>
            <a:pPr lvl="1"/>
            <a:r>
              <a:rPr lang="en-US" sz="2800" dirty="0" err="1" smtClean="0"/>
              <a:t>Edad</a:t>
            </a:r>
            <a:endParaRPr lang="en-US" sz="2800" dirty="0"/>
          </a:p>
          <a:p>
            <a:pPr lvl="1"/>
            <a:r>
              <a:rPr lang="en-US" sz="2800" dirty="0" smtClean="0"/>
              <a:t>Diabetes</a:t>
            </a:r>
            <a:endParaRPr lang="en-US" sz="2800" dirty="0"/>
          </a:p>
          <a:p>
            <a:pPr lvl="1"/>
            <a:r>
              <a:rPr lang="en-US" sz="2800" dirty="0" err="1" smtClean="0"/>
              <a:t>Niveles</a:t>
            </a:r>
            <a:r>
              <a:rPr lang="en-US" sz="2800" dirty="0" smtClean="0"/>
              <a:t> altos de </a:t>
            </a:r>
            <a:r>
              <a:rPr lang="en-US" sz="2800" dirty="0" err="1" smtClean="0"/>
              <a:t>colesterol</a:t>
            </a:r>
            <a:endParaRPr lang="en-US" sz="2800" dirty="0"/>
          </a:p>
          <a:p>
            <a:endParaRPr lang="en-US"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1634692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PRESION SANGUINEA</a:t>
            </a:r>
            <a:endParaRPr lang="en-US" sz="5400" dirty="0"/>
          </a:p>
        </p:txBody>
      </p:sp>
      <p:sp>
        <p:nvSpPr>
          <p:cNvPr id="3" name="Content Placeholder 2"/>
          <p:cNvSpPr>
            <a:spLocks noGrp="1"/>
          </p:cNvSpPr>
          <p:nvPr>
            <p:ph sz="quarter" idx="1"/>
          </p:nvPr>
        </p:nvSpPr>
        <p:spPr>
          <a:xfrm>
            <a:off x="609600" y="1589567"/>
            <a:ext cx="3886200" cy="1839433"/>
          </a:xfrm>
        </p:spPr>
        <p:txBody>
          <a:bodyPr anchor="ctr">
            <a:normAutofit fontScale="85000" lnSpcReduction="10000"/>
          </a:bodyPr>
          <a:lstStyle/>
          <a:p>
            <a:pPr marL="0" indent="0" algn="ctr">
              <a:buNone/>
            </a:pPr>
            <a:r>
              <a:rPr lang="en-US" sz="5400" dirty="0" smtClean="0"/>
              <a:t>SISTOLICA</a:t>
            </a:r>
          </a:p>
          <a:p>
            <a:pPr marL="0" indent="0" algn="ctr">
              <a:buNone/>
            </a:pPr>
            <a:r>
              <a:rPr lang="en-US" sz="5400" dirty="0" smtClean="0"/>
              <a:t>DIASTOLICA</a:t>
            </a:r>
            <a:endParaRPr lang="en-US" sz="5400" dirty="0"/>
          </a:p>
        </p:txBody>
      </p:sp>
      <p:sp>
        <p:nvSpPr>
          <p:cNvPr id="5" name="Content Placeholder 4"/>
          <p:cNvSpPr>
            <a:spLocks noGrp="1"/>
          </p:cNvSpPr>
          <p:nvPr>
            <p:ph sz="quarter" idx="2"/>
          </p:nvPr>
        </p:nvSpPr>
        <p:spPr>
          <a:xfrm>
            <a:off x="4844901" y="1600200"/>
            <a:ext cx="3886200" cy="1828800"/>
          </a:xfrm>
        </p:spPr>
        <p:txBody>
          <a:bodyPr anchor="ctr">
            <a:normAutofit fontScale="85000" lnSpcReduction="10000"/>
          </a:bodyPr>
          <a:lstStyle/>
          <a:p>
            <a:pPr marL="0" indent="0" algn="ctr">
              <a:buNone/>
            </a:pPr>
            <a:r>
              <a:rPr lang="en-US" sz="5400" dirty="0" smtClean="0"/>
              <a:t>120</a:t>
            </a:r>
          </a:p>
          <a:p>
            <a:pPr marL="0" indent="0" algn="ctr">
              <a:buNone/>
            </a:pPr>
            <a:r>
              <a:rPr lang="en-US" sz="5400" dirty="0" smtClean="0"/>
              <a:t>80</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cxnSp>
        <p:nvCxnSpPr>
          <p:cNvPr id="7" name="Straight Connector 6"/>
          <p:cNvCxnSpPr>
            <a:stCxn id="3" idx="1"/>
            <a:endCxn id="3" idx="3"/>
          </p:cNvCxnSpPr>
          <p:nvPr/>
        </p:nvCxnSpPr>
        <p:spPr>
          <a:xfrm>
            <a:off x="609600" y="2509284"/>
            <a:ext cx="3886200"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1"/>
            <a:endCxn id="5" idx="3"/>
          </p:cNvCxnSpPr>
          <p:nvPr/>
        </p:nvCxnSpPr>
        <p:spPr>
          <a:xfrm>
            <a:off x="4844901" y="2514600"/>
            <a:ext cx="3886200"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609600" y="3438525"/>
            <a:ext cx="8153400" cy="2657475"/>
          </a:xfrm>
          <a:prstGeom prst="rect">
            <a:avLst/>
          </a:prstGeom>
        </p:spPr>
        <p:txBody>
          <a:bodyPr vert="horz" anchor="ct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3600" dirty="0" err="1" smtClean="0"/>
              <a:t>Una</a:t>
            </a:r>
            <a:r>
              <a:rPr lang="en-US" sz="3600" dirty="0" smtClean="0"/>
              <a:t> </a:t>
            </a:r>
            <a:r>
              <a:rPr lang="es-MX" sz="3600" dirty="0" smtClean="0"/>
              <a:t>presión</a:t>
            </a:r>
            <a:r>
              <a:rPr lang="en-US" sz="3600" dirty="0" smtClean="0"/>
              <a:t> arterial normal o </a:t>
            </a:r>
            <a:r>
              <a:rPr lang="en-US" sz="3600" dirty="0" err="1" smtClean="0"/>
              <a:t>óptima</a:t>
            </a:r>
            <a:r>
              <a:rPr lang="en-US" sz="3600" dirty="0" smtClean="0"/>
              <a:t> </a:t>
            </a:r>
            <a:r>
              <a:rPr lang="en-US" sz="3600" dirty="0" err="1" smtClean="0"/>
              <a:t>recomendada</a:t>
            </a:r>
            <a:r>
              <a:rPr lang="en-US" sz="3600" dirty="0" smtClean="0"/>
              <a:t> </a:t>
            </a:r>
            <a:r>
              <a:rPr lang="en-US" sz="3600" dirty="0" err="1" smtClean="0"/>
              <a:t>es</a:t>
            </a:r>
            <a:r>
              <a:rPr lang="en-US" sz="3600" dirty="0" smtClean="0"/>
              <a:t> de 120/80.</a:t>
            </a:r>
            <a:endParaRPr lang="en-US" sz="3600" dirty="0"/>
          </a:p>
        </p:txBody>
      </p:sp>
    </p:spTree>
    <p:extLst>
      <p:ext uri="{BB962C8B-B14F-4D97-AF65-F5344CB8AC3E}">
        <p14:creationId xmlns:p14="http://schemas.microsoft.com/office/powerpoint/2010/main" val="2088848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smtClean="0"/>
              <a:t>CONTROLA </a:t>
            </a:r>
            <a:r>
              <a:rPr lang="es-ES" sz="5400" dirty="0"/>
              <a:t>T</a:t>
            </a:r>
            <a:r>
              <a:rPr lang="es-ES" sz="5400" dirty="0" smtClean="0"/>
              <a:t>U PA.</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6" name="Text Placeholder 5"/>
          <p:cNvSpPr>
            <a:spLocks noGrp="1"/>
          </p:cNvSpPr>
          <p:nvPr>
            <p:ph type="body" idx="1"/>
          </p:nvPr>
        </p:nvSpPr>
        <p:spPr>
          <a:xfrm>
            <a:off x="1371600" y="2743200"/>
            <a:ext cx="7123113" cy="2819400"/>
          </a:xfrm>
        </p:spPr>
        <p:txBody>
          <a:bodyPr>
            <a:noAutofit/>
          </a:bodyPr>
          <a:lstStyle/>
          <a:p>
            <a:pPr algn="ctr"/>
            <a:r>
              <a:rPr lang="es-MX" sz="3200" dirty="0"/>
              <a:t>El llevar un estilo de vida saludable puede </a:t>
            </a:r>
            <a:r>
              <a:rPr lang="es-MX" sz="3200" dirty="0" smtClean="0"/>
              <a:t>ayudarte </a:t>
            </a:r>
            <a:r>
              <a:rPr lang="es-MX" sz="3200" dirty="0"/>
              <a:t>a reducir y controlar la presión arterial. </a:t>
            </a:r>
            <a:r>
              <a:rPr lang="es-ES" sz="3200" dirty="0"/>
              <a:t>Aquí </a:t>
            </a:r>
            <a:r>
              <a:rPr lang="es-ES" sz="3200" dirty="0" smtClean="0"/>
              <a:t>diez </a:t>
            </a:r>
            <a:r>
              <a:rPr lang="es-ES" sz="3200" dirty="0"/>
              <a:t>maneras de lograr un estilo de vida más saludable.</a:t>
            </a:r>
            <a:endParaRPr lang="en-US" sz="3200" dirty="0" smtClean="0"/>
          </a:p>
        </p:txBody>
      </p:sp>
    </p:spTree>
    <p:extLst>
      <p:ext uri="{BB962C8B-B14F-4D97-AF65-F5344CB8AC3E}">
        <p14:creationId xmlns:p14="http://schemas.microsoft.com/office/powerpoint/2010/main" val="1745061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052" name="Picture 4" descr="https://scontent.xx.fbcdn.net/hphotos-ash2/v/t1.0-9/999110_10151767536868886_800155060_n.jpg?oh=bd538cf67687e65ddfe04aab38d46025&amp;oe=562B16B7"/>
          <p:cNvPicPr>
            <a:picLocks noChangeAspect="1" noChangeArrowheads="1"/>
          </p:cNvPicPr>
          <p:nvPr/>
        </p:nvPicPr>
        <p:blipFill rotWithShape="1">
          <a:blip r:embed="rId3">
            <a:extLst>
              <a:ext uri="{28A0092B-C50C-407E-A947-70E740481C1C}">
                <a14:useLocalDpi xmlns:a14="http://schemas.microsoft.com/office/drawing/2010/main" val="0"/>
              </a:ext>
            </a:extLst>
          </a:blip>
          <a:srcRect l="22624" r="27666"/>
          <a:stretch/>
        </p:blipFill>
        <p:spPr bwMode="auto">
          <a:xfrm>
            <a:off x="1394197" y="2743200"/>
            <a:ext cx="2054077" cy="3099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s-ES" sz="5400" dirty="0"/>
              <a:t>CONTROLA TU </a:t>
            </a:r>
            <a:r>
              <a:rPr lang="es-ES" sz="5400" dirty="0" smtClean="0"/>
              <a:t>PA.</a:t>
            </a:r>
            <a:endParaRPr lang="en-US" sz="5400" dirty="0"/>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95400"/>
            <a:ext cx="1279248" cy="1323439"/>
          </a:xfrm>
          <a:prstGeom prst="rect">
            <a:avLst/>
          </a:prstGeom>
          <a:noFill/>
        </p:spPr>
        <p:txBody>
          <a:bodyPr wrap="square" rtlCol="0" anchor="t">
            <a:spAutoFit/>
          </a:bodyPr>
          <a:lstStyle/>
          <a:p>
            <a:pPr algn="ctr"/>
            <a:r>
              <a:rPr lang="en-US" sz="8000" dirty="0" smtClean="0"/>
              <a:t>1</a:t>
            </a:r>
            <a:endParaRPr lang="en-US" sz="6000" dirty="0"/>
          </a:p>
        </p:txBody>
      </p:sp>
      <p:sp>
        <p:nvSpPr>
          <p:cNvPr id="8" name="Text Placeholder 2"/>
          <p:cNvSpPr txBox="1">
            <a:spLocks/>
          </p:cNvSpPr>
          <p:nvPr/>
        </p:nvSpPr>
        <p:spPr>
          <a:xfrm>
            <a:off x="3657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a:t>Adoptar un nuevo y diferente plan de </a:t>
            </a:r>
            <a:r>
              <a:rPr lang="es-MX" sz="4000" dirty="0" smtClean="0"/>
              <a:t>alimentación.</a:t>
            </a:r>
            <a:endParaRPr lang="en-US" sz="4000" dirty="0"/>
          </a:p>
        </p:txBody>
      </p:sp>
    </p:spTree>
    <p:extLst>
      <p:ext uri="{BB962C8B-B14F-4D97-AF65-F5344CB8AC3E}">
        <p14:creationId xmlns:p14="http://schemas.microsoft.com/office/powerpoint/2010/main" val="112073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CONTROLA TU </a:t>
            </a:r>
            <a:r>
              <a:rPr lang="es-ES" sz="5400" dirty="0" smtClean="0"/>
              <a:t>PA.</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95400"/>
            <a:ext cx="1279248" cy="1323439"/>
          </a:xfrm>
          <a:prstGeom prst="rect">
            <a:avLst/>
          </a:prstGeom>
          <a:noFill/>
        </p:spPr>
        <p:txBody>
          <a:bodyPr wrap="square" rtlCol="0" anchor="t">
            <a:spAutoFit/>
          </a:bodyPr>
          <a:lstStyle/>
          <a:p>
            <a:pPr algn="ctr"/>
            <a:r>
              <a:rPr lang="en-US" sz="8000" dirty="0" smtClean="0"/>
              <a:t>2</a:t>
            </a:r>
            <a:endParaRPr lang="en-US" sz="6000" dirty="0"/>
          </a:p>
        </p:txBody>
      </p:sp>
      <p:sp>
        <p:nvSpPr>
          <p:cNvPr id="7" name="Text Placeholder 2"/>
          <p:cNvSpPr txBox="1">
            <a:spLocks/>
          </p:cNvSpPr>
          <p:nvPr/>
        </p:nvSpPr>
        <p:spPr>
          <a:xfrm>
            <a:off x="1371600" y="2743200"/>
            <a:ext cx="4837113" cy="3124200"/>
          </a:xfrm>
          <a:prstGeom prst="rect">
            <a:avLst/>
          </a:prstGeom>
        </p:spPr>
        <p:txBody>
          <a:bodyPr vert="horz" anchor="ctr">
            <a:normAutofit lnSpcReduction="1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smtClean="0"/>
              <a:t>Disfrutar </a:t>
            </a:r>
            <a:r>
              <a:rPr lang="es-MX" sz="4000" dirty="0"/>
              <a:t>de </a:t>
            </a:r>
            <a:r>
              <a:rPr lang="es-MX" sz="4000" dirty="0" smtClean="0"/>
              <a:t>actividad </a:t>
            </a:r>
            <a:r>
              <a:rPr lang="es-MX" sz="4000" dirty="0"/>
              <a:t>física regular </a:t>
            </a:r>
            <a:r>
              <a:rPr lang="es-MX" sz="4000" dirty="0" smtClean="0"/>
              <a:t>por lo menos </a:t>
            </a:r>
            <a:r>
              <a:rPr lang="es-MX" sz="4000" dirty="0"/>
              <a:t>30 minutos al </a:t>
            </a:r>
            <a:r>
              <a:rPr lang="es-MX" sz="4000" dirty="0" smtClean="0"/>
              <a:t>día.</a:t>
            </a:r>
            <a:endParaRPr lang="es-MX" sz="4000" dirty="0"/>
          </a:p>
        </p:txBody>
      </p:sp>
      <p:pic>
        <p:nvPicPr>
          <p:cNvPr id="8" name="Picture 3" descr="C:\Documents and Settings\vanessa saldana\Local Settings\Temporary Internet Files\Content.IE5\MG8NWR4P\MP900422325[1].jpg"/>
          <p:cNvPicPr>
            <a:picLocks noChangeArrowheads="1"/>
          </p:cNvPicPr>
          <p:nvPr/>
        </p:nvPicPr>
        <p:blipFill>
          <a:blip r:embed="rId4" cstate="print"/>
          <a:srcRect/>
          <a:stretch>
            <a:fillRect/>
          </a:stretch>
        </p:blipFill>
        <p:spPr bwMode="auto">
          <a:xfrm>
            <a:off x="6400800" y="2743201"/>
            <a:ext cx="2083726" cy="3124199"/>
          </a:xfrm>
          <a:prstGeom prst="rect">
            <a:avLst/>
          </a:prstGeom>
          <a:noFill/>
        </p:spPr>
      </p:pic>
      <p:pic>
        <p:nvPicPr>
          <p:cNvPr id="3076" name="Picture 4" descr="https://scontent.xx.fbcdn.net/hphotos-xpa1/v/t1.0-9/10489838_500897403375047_375747897599013973_n.jpg?oh=b4064f49303f21f4f4e3055155b39de8&amp;oe=5621F33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22" r="2178"/>
          <a:stretch/>
        </p:blipFill>
        <p:spPr bwMode="auto">
          <a:xfrm>
            <a:off x="6400800" y="2743200"/>
            <a:ext cx="208372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25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CONTROLA TU </a:t>
            </a:r>
            <a:r>
              <a:rPr lang="es-ES" sz="5400" dirty="0" smtClean="0"/>
              <a:t>PA.</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19200"/>
            <a:ext cx="1279248" cy="1323439"/>
          </a:xfrm>
          <a:prstGeom prst="rect">
            <a:avLst/>
          </a:prstGeom>
          <a:noFill/>
        </p:spPr>
        <p:txBody>
          <a:bodyPr wrap="square" rtlCol="0" anchor="ctr">
            <a:spAutoFit/>
          </a:bodyPr>
          <a:lstStyle/>
          <a:p>
            <a:pPr algn="ctr"/>
            <a:r>
              <a:rPr lang="en-US" sz="8000" dirty="0" smtClean="0"/>
              <a:t>3</a:t>
            </a:r>
            <a:endParaRPr lang="en-US" sz="6000" dirty="0"/>
          </a:p>
        </p:txBody>
      </p:sp>
      <p:pic>
        <p:nvPicPr>
          <p:cNvPr id="7" name="Picture 4" descr="https://scontent.xx.fbcdn.net/hphotos-ash2/v/t1.0-9/999110_10151767536868886_800155060_n.jpg?oh=bd538cf67687e65ddfe04aab38d46025&amp;oe=562B16B7"/>
          <p:cNvPicPr>
            <a:picLocks noChangeAspect="1" noChangeArrowheads="1"/>
          </p:cNvPicPr>
          <p:nvPr/>
        </p:nvPicPr>
        <p:blipFill rotWithShape="1">
          <a:blip r:embed="rId4">
            <a:extLst>
              <a:ext uri="{28A0092B-C50C-407E-A947-70E740481C1C}">
                <a14:useLocalDpi xmlns:a14="http://schemas.microsoft.com/office/drawing/2010/main" val="0"/>
              </a:ext>
            </a:extLst>
          </a:blip>
          <a:srcRect l="22624" r="27666"/>
          <a:stretch/>
        </p:blipFill>
        <p:spPr bwMode="auto">
          <a:xfrm>
            <a:off x="1394197" y="2743200"/>
            <a:ext cx="2054077" cy="309912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a:xfrm>
            <a:off x="3657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smtClean="0"/>
              <a:t>Mantener </a:t>
            </a:r>
            <a:r>
              <a:rPr lang="es-MX" sz="4000" dirty="0"/>
              <a:t>un peso </a:t>
            </a:r>
            <a:r>
              <a:rPr lang="es-MX" sz="4000" dirty="0" smtClean="0"/>
              <a:t>saludable.</a:t>
            </a:r>
            <a:endParaRPr lang="es-MX" sz="4000" dirty="0"/>
          </a:p>
        </p:txBody>
      </p:sp>
      <p:pic>
        <p:nvPicPr>
          <p:cNvPr id="4098" name="Picture 2" descr="https://scontent.xx.fbcdn.net/hphotos-xpf1/v/t1.0-9/10171801_726275667425315_3407638550847540240_n.jpg?oh=a6a8bc6223ec29db209005ed1cefa34c&amp;oe=565AB118"/>
          <p:cNvPicPr>
            <a:picLocks noChangeAspect="1" noChangeArrowheads="1"/>
          </p:cNvPicPr>
          <p:nvPr/>
        </p:nvPicPr>
        <p:blipFill rotWithShape="1">
          <a:blip r:embed="rId5">
            <a:extLst>
              <a:ext uri="{28A0092B-C50C-407E-A947-70E740481C1C}">
                <a14:useLocalDpi xmlns:a14="http://schemas.microsoft.com/office/drawing/2010/main" val="0"/>
              </a:ext>
            </a:extLst>
          </a:blip>
          <a:srcRect l="17447" t="6984" r="17000" b="18238"/>
          <a:stretch/>
        </p:blipFill>
        <p:spPr bwMode="auto">
          <a:xfrm>
            <a:off x="1394198" y="2743200"/>
            <a:ext cx="205407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20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S" sz="5400" dirty="0"/>
              <a:t>CONTROLA TU </a:t>
            </a:r>
            <a:r>
              <a:rPr lang="es-ES" sz="5400" dirty="0" smtClean="0"/>
              <a:t>PA.</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19200"/>
            <a:ext cx="1279248" cy="1323439"/>
          </a:xfrm>
          <a:prstGeom prst="rect">
            <a:avLst/>
          </a:prstGeom>
          <a:noFill/>
        </p:spPr>
        <p:txBody>
          <a:bodyPr wrap="square" rtlCol="0" anchor="ctr">
            <a:spAutoFit/>
          </a:bodyPr>
          <a:lstStyle/>
          <a:p>
            <a:pPr algn="ctr"/>
            <a:r>
              <a:rPr lang="en-US" sz="8000" dirty="0" smtClean="0"/>
              <a:t>4</a:t>
            </a:r>
            <a:endParaRPr lang="en-US" sz="6000" dirty="0"/>
          </a:p>
        </p:txBody>
      </p:sp>
      <p:sp>
        <p:nvSpPr>
          <p:cNvPr id="7" name="Text Placeholder 2"/>
          <p:cNvSpPr txBox="1">
            <a:spLocks/>
          </p:cNvSpPr>
          <p:nvPr/>
        </p:nvSpPr>
        <p:spPr>
          <a:xfrm>
            <a:off x="1371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4000" dirty="0" err="1" smtClean="0"/>
              <a:t>Reducir</a:t>
            </a:r>
            <a:r>
              <a:rPr lang="en-US" sz="4000" dirty="0" smtClean="0"/>
              <a:t> el </a:t>
            </a:r>
            <a:r>
              <a:rPr lang="es-US" sz="4000" dirty="0" smtClean="0"/>
              <a:t>consumo</a:t>
            </a:r>
            <a:r>
              <a:rPr lang="en-US" sz="4000" dirty="0" smtClean="0"/>
              <a:t> de </a:t>
            </a:r>
            <a:r>
              <a:rPr lang="en-US" sz="4000" dirty="0" err="1" smtClean="0"/>
              <a:t>sal</a:t>
            </a:r>
            <a:r>
              <a:rPr lang="en-US" sz="4000" dirty="0" smtClean="0"/>
              <a:t>.</a:t>
            </a:r>
            <a:endParaRPr lang="en-US" sz="4000" dirty="0"/>
          </a:p>
        </p:txBody>
      </p:sp>
      <p:pic>
        <p:nvPicPr>
          <p:cNvPr id="8" name="Picture 4" descr="https://scontent.xx.fbcdn.net/hphotos-xpa1/v/t1.0-9/10489838_500897403375047_375747897599013973_n.jpg?oh=b4064f49303f21f4f4e3055155b39de8&amp;oe=5621F33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22" r="2178"/>
          <a:stretch/>
        </p:blipFill>
        <p:spPr bwMode="auto">
          <a:xfrm>
            <a:off x="6400800" y="2743200"/>
            <a:ext cx="208372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upload.wikimedia.org/wikipedia/commons/7/78/Salt_shaker_on_white_backgroun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86" t="14383" r="29486" b="3710"/>
          <a:stretch/>
        </p:blipFill>
        <p:spPr bwMode="auto">
          <a:xfrm>
            <a:off x="6397897" y="2743200"/>
            <a:ext cx="208662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33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CONTROLA TU PA.</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19200"/>
            <a:ext cx="1279248" cy="1323439"/>
          </a:xfrm>
          <a:prstGeom prst="rect">
            <a:avLst/>
          </a:prstGeom>
          <a:noFill/>
        </p:spPr>
        <p:txBody>
          <a:bodyPr wrap="square" rtlCol="0" anchor="ctr">
            <a:spAutoFit/>
          </a:bodyPr>
          <a:lstStyle/>
          <a:p>
            <a:pPr algn="ctr"/>
            <a:r>
              <a:rPr lang="en-US" sz="8000" dirty="0" smtClean="0"/>
              <a:t>5</a:t>
            </a:r>
            <a:endParaRPr lang="en-US" sz="6000" dirty="0"/>
          </a:p>
        </p:txBody>
      </p:sp>
      <p:pic>
        <p:nvPicPr>
          <p:cNvPr id="6146" name="Picture 2" descr="http://www.hercampus.com/sites/default/files/2015/05/11/stressed-stud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29000" t="250" r="27772" b="1478"/>
          <a:stretch/>
        </p:blipFill>
        <p:spPr bwMode="auto">
          <a:xfrm>
            <a:off x="1394199" y="2743200"/>
            <a:ext cx="2054076"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3657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US" sz="4000" dirty="0" smtClean="0"/>
              <a:t>Controlar su estrés. </a:t>
            </a:r>
            <a:endParaRPr lang="es-US" sz="4000" dirty="0"/>
          </a:p>
        </p:txBody>
      </p:sp>
    </p:spTree>
    <p:extLst>
      <p:ext uri="{BB962C8B-B14F-4D97-AF65-F5344CB8AC3E}">
        <p14:creationId xmlns:p14="http://schemas.microsoft.com/office/powerpoint/2010/main" val="3397102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1266" name="Picture 2" descr="http://www.aitonline.tv/pix/NewsImages/29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
          <a:stretch/>
        </p:blipFill>
        <p:spPr bwMode="auto">
          <a:xfrm>
            <a:off x="6397896" y="2743200"/>
            <a:ext cx="2086629"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5400" dirty="0"/>
              <a:t>CONTROLA TU PA.</a:t>
            </a:r>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343561"/>
            <a:ext cx="1279248" cy="1323439"/>
          </a:xfrm>
          <a:prstGeom prst="rect">
            <a:avLst/>
          </a:prstGeom>
          <a:noFill/>
        </p:spPr>
        <p:txBody>
          <a:bodyPr wrap="square" rtlCol="0" anchor="ctr">
            <a:spAutoFit/>
          </a:bodyPr>
          <a:lstStyle/>
          <a:p>
            <a:pPr algn="ctr"/>
            <a:r>
              <a:rPr lang="en-US" sz="8000" dirty="0" smtClean="0"/>
              <a:t>6</a:t>
            </a:r>
            <a:endParaRPr lang="en-US" sz="6000" dirty="0"/>
          </a:p>
        </p:txBody>
      </p:sp>
      <p:sp>
        <p:nvSpPr>
          <p:cNvPr id="7" name="Text Placeholder 2"/>
          <p:cNvSpPr txBox="1">
            <a:spLocks/>
          </p:cNvSpPr>
          <p:nvPr/>
        </p:nvSpPr>
        <p:spPr>
          <a:xfrm>
            <a:off x="1371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4000" dirty="0" smtClean="0"/>
              <a:t>Evita </a:t>
            </a:r>
            <a:r>
              <a:rPr lang="en-US" sz="4000" dirty="0" err="1" smtClean="0"/>
              <a:t>consumir</a:t>
            </a:r>
            <a:r>
              <a:rPr lang="en-US" sz="4000" dirty="0" smtClean="0"/>
              <a:t> </a:t>
            </a:r>
            <a:r>
              <a:rPr lang="en-US" sz="4000" dirty="0" err="1" smtClean="0"/>
              <a:t>tabaco</a:t>
            </a:r>
            <a:r>
              <a:rPr lang="en-US" sz="4000" dirty="0" smtClean="0"/>
              <a:t>.</a:t>
            </a:r>
            <a:endParaRPr lang="en-US" sz="4000" dirty="0"/>
          </a:p>
        </p:txBody>
      </p:sp>
      <p:sp>
        <p:nvSpPr>
          <p:cNvPr id="3" name="&quot;No&quot; Symbol 2"/>
          <p:cNvSpPr/>
          <p:nvPr/>
        </p:nvSpPr>
        <p:spPr>
          <a:xfrm>
            <a:off x="6488710" y="3352800"/>
            <a:ext cx="1905000" cy="1905000"/>
          </a:xfrm>
          <a:prstGeom prst="noSmoking">
            <a:avLst>
              <a:gd name="adj" fmla="val 11608"/>
            </a:avLst>
          </a:prstGeom>
          <a:solidFill>
            <a:srgbClr val="E11111">
              <a:alpha val="6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8358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8194" name="Picture 2" descr="http://www.uscareerinstitute.edu/wp-content/uploads/2011/09/2670088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88" t="297" r="11044" b="-297"/>
          <a:stretch/>
        </p:blipFill>
        <p:spPr bwMode="auto">
          <a:xfrm>
            <a:off x="1394199" y="2743200"/>
            <a:ext cx="2054076"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5400" dirty="0"/>
              <a:t>CONTROLA TU PA.</a:t>
            </a:r>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19200"/>
            <a:ext cx="1279248" cy="1323439"/>
          </a:xfrm>
          <a:prstGeom prst="rect">
            <a:avLst/>
          </a:prstGeom>
          <a:noFill/>
        </p:spPr>
        <p:txBody>
          <a:bodyPr wrap="square" rtlCol="0" anchor="ctr">
            <a:spAutoFit/>
          </a:bodyPr>
          <a:lstStyle/>
          <a:p>
            <a:pPr algn="ctr"/>
            <a:r>
              <a:rPr lang="en-US" sz="8000" dirty="0" smtClean="0"/>
              <a:t>7</a:t>
            </a:r>
            <a:endParaRPr lang="en-US" sz="6000" dirty="0"/>
          </a:p>
        </p:txBody>
      </p:sp>
      <p:sp>
        <p:nvSpPr>
          <p:cNvPr id="8" name="Text Placeholder 2"/>
          <p:cNvSpPr txBox="1">
            <a:spLocks/>
          </p:cNvSpPr>
          <p:nvPr/>
        </p:nvSpPr>
        <p:spPr>
          <a:xfrm>
            <a:off x="3657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smtClean="0"/>
              <a:t>Sigue </a:t>
            </a:r>
            <a:r>
              <a:rPr lang="es-MX" sz="4000" dirty="0"/>
              <a:t>las instrucciones de sus medicamentos </a:t>
            </a:r>
            <a:r>
              <a:rPr lang="es-MX" sz="4000" dirty="0" smtClean="0"/>
              <a:t>recetados.</a:t>
            </a:r>
            <a:endParaRPr lang="es-MX" sz="4000" dirty="0"/>
          </a:p>
        </p:txBody>
      </p:sp>
    </p:spTree>
    <p:extLst>
      <p:ext uri="{BB962C8B-B14F-4D97-AF65-F5344CB8AC3E}">
        <p14:creationId xmlns:p14="http://schemas.microsoft.com/office/powerpoint/2010/main" val="2591077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242" name="Picture 2" descr="http://www.euractiv.com/sites/default/files/gallery/alcohol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20" t="6924" r="42774"/>
          <a:stretch/>
        </p:blipFill>
        <p:spPr bwMode="auto">
          <a:xfrm>
            <a:off x="6397898" y="2743200"/>
            <a:ext cx="2086628"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5400" dirty="0"/>
              <a:t>CONTROLA TU PA.</a:t>
            </a:r>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371600"/>
            <a:ext cx="1279248" cy="1323439"/>
          </a:xfrm>
          <a:prstGeom prst="rect">
            <a:avLst/>
          </a:prstGeom>
          <a:noFill/>
        </p:spPr>
        <p:txBody>
          <a:bodyPr wrap="square" rtlCol="0" anchor="ctr">
            <a:spAutoFit/>
          </a:bodyPr>
          <a:lstStyle/>
          <a:p>
            <a:pPr algn="ctr"/>
            <a:r>
              <a:rPr lang="en-US" sz="8000" dirty="0" smtClean="0"/>
              <a:t>8</a:t>
            </a:r>
            <a:endParaRPr lang="en-US" sz="6000" dirty="0"/>
          </a:p>
        </p:txBody>
      </p:sp>
      <p:sp>
        <p:nvSpPr>
          <p:cNvPr id="7" name="Text Placeholder 2"/>
          <p:cNvSpPr txBox="1">
            <a:spLocks/>
          </p:cNvSpPr>
          <p:nvPr/>
        </p:nvSpPr>
        <p:spPr>
          <a:xfrm>
            <a:off x="1371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4000" dirty="0" err="1" smtClean="0"/>
              <a:t>Limita</a:t>
            </a:r>
            <a:r>
              <a:rPr lang="en-US" sz="4000" dirty="0" smtClean="0"/>
              <a:t> el </a:t>
            </a:r>
            <a:r>
              <a:rPr lang="en-US" sz="4000" dirty="0" err="1" smtClean="0"/>
              <a:t>consumo</a:t>
            </a:r>
            <a:r>
              <a:rPr lang="en-US" sz="4000" dirty="0" smtClean="0"/>
              <a:t> de alcohol.</a:t>
            </a:r>
            <a:endParaRPr lang="en-US" sz="4000" dirty="0"/>
          </a:p>
        </p:txBody>
      </p:sp>
    </p:spTree>
    <p:extLst>
      <p:ext uri="{BB962C8B-B14F-4D97-AF65-F5344CB8AC3E}">
        <p14:creationId xmlns:p14="http://schemas.microsoft.com/office/powerpoint/2010/main" val="3450661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170" name="Picture 2" descr="http://www.yorkcoymca.org/PublishingImages/Spanish%20Family%20Group%20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36" r="11692" b="3056"/>
          <a:stretch/>
        </p:blipFill>
        <p:spPr bwMode="auto">
          <a:xfrm>
            <a:off x="1394199" y="2743200"/>
            <a:ext cx="2054076"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5400" dirty="0"/>
              <a:t>CONTROLA TU PA.</a:t>
            </a:r>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19200"/>
            <a:ext cx="1279248" cy="1323439"/>
          </a:xfrm>
          <a:prstGeom prst="rect">
            <a:avLst/>
          </a:prstGeom>
          <a:noFill/>
        </p:spPr>
        <p:txBody>
          <a:bodyPr wrap="square" rtlCol="0" anchor="ctr">
            <a:spAutoFit/>
          </a:bodyPr>
          <a:lstStyle/>
          <a:p>
            <a:pPr algn="ctr"/>
            <a:r>
              <a:rPr lang="en-US" sz="8000" dirty="0" smtClean="0"/>
              <a:t>9</a:t>
            </a:r>
            <a:endParaRPr lang="en-US" sz="6000" dirty="0"/>
          </a:p>
        </p:txBody>
      </p:sp>
      <p:sp>
        <p:nvSpPr>
          <p:cNvPr id="8" name="Text Placeholder 2"/>
          <p:cNvSpPr txBox="1">
            <a:spLocks/>
          </p:cNvSpPr>
          <p:nvPr/>
        </p:nvSpPr>
        <p:spPr>
          <a:xfrm>
            <a:off x="3657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4000" dirty="0" err="1" smtClean="0"/>
              <a:t>Busaca</a:t>
            </a:r>
            <a:r>
              <a:rPr lang="en-US" sz="4000" dirty="0" smtClean="0"/>
              <a:t> </a:t>
            </a:r>
            <a:r>
              <a:rPr lang="en-US" sz="4000" dirty="0" err="1" smtClean="0"/>
              <a:t>tu</a:t>
            </a:r>
            <a:r>
              <a:rPr lang="en-US" sz="4000" dirty="0" smtClean="0"/>
              <a:t> </a:t>
            </a:r>
            <a:r>
              <a:rPr lang="en-US" sz="4000" dirty="0" err="1" smtClean="0"/>
              <a:t>sistema</a:t>
            </a:r>
            <a:r>
              <a:rPr lang="en-US" sz="4000" dirty="0" smtClean="0"/>
              <a:t> de </a:t>
            </a:r>
            <a:r>
              <a:rPr lang="en-US" sz="4000" dirty="0" err="1" smtClean="0"/>
              <a:t>apoyo</a:t>
            </a:r>
            <a:r>
              <a:rPr lang="en-US" sz="4000" dirty="0" smtClean="0"/>
              <a:t>.</a:t>
            </a:r>
            <a:endParaRPr lang="en-US" sz="4000" dirty="0"/>
          </a:p>
        </p:txBody>
      </p:sp>
    </p:spTree>
    <p:extLst>
      <p:ext uri="{BB962C8B-B14F-4D97-AF65-F5344CB8AC3E}">
        <p14:creationId xmlns:p14="http://schemas.microsoft.com/office/powerpoint/2010/main" val="66783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4" name="Rectangle 23"/>
          <p:cNvSpPr/>
          <p:nvPr/>
        </p:nvSpPr>
        <p:spPr>
          <a:xfrm>
            <a:off x="609601" y="1676400"/>
            <a:ext cx="8122918" cy="856488"/>
          </a:xfrm>
          <a:prstGeom prst="rect">
            <a:avLst/>
          </a:prstGeom>
          <a:solidFill>
            <a:schemeClr val="accent2"/>
          </a:solidFill>
          <a:ln>
            <a:solidFill>
              <a:srgbClr val="F5C2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s-ES" sz="5400" dirty="0" smtClean="0"/>
              <a:t>PRESIÓN SISTÓLICA</a:t>
            </a:r>
            <a:endParaRPr lang="en-US" sz="5400" dirty="0"/>
          </a:p>
        </p:txBody>
      </p:sp>
      <p:sp>
        <p:nvSpPr>
          <p:cNvPr id="3" name="Content Placeholder 2"/>
          <p:cNvSpPr>
            <a:spLocks noGrp="1"/>
          </p:cNvSpPr>
          <p:nvPr>
            <p:ph sz="quarter" idx="1"/>
          </p:nvPr>
        </p:nvSpPr>
        <p:spPr>
          <a:xfrm>
            <a:off x="609600" y="1589567"/>
            <a:ext cx="3886200" cy="1839433"/>
          </a:xfrm>
        </p:spPr>
        <p:txBody>
          <a:bodyPr anchor="ctr">
            <a:normAutofit fontScale="85000" lnSpcReduction="10000"/>
          </a:bodyPr>
          <a:lstStyle/>
          <a:p>
            <a:pPr marL="0" indent="0" algn="ctr">
              <a:buNone/>
            </a:pPr>
            <a:r>
              <a:rPr lang="en-US" sz="5400" dirty="0" smtClean="0"/>
              <a:t>SISTOLICA DIASTOLICA</a:t>
            </a:r>
            <a:endParaRPr lang="en-US" sz="5400" dirty="0"/>
          </a:p>
        </p:txBody>
      </p:sp>
      <p:sp>
        <p:nvSpPr>
          <p:cNvPr id="5" name="Content Placeholder 4"/>
          <p:cNvSpPr>
            <a:spLocks noGrp="1"/>
          </p:cNvSpPr>
          <p:nvPr>
            <p:ph sz="quarter" idx="2"/>
          </p:nvPr>
        </p:nvSpPr>
        <p:spPr>
          <a:xfrm>
            <a:off x="4844901" y="1589567"/>
            <a:ext cx="3886200" cy="1839433"/>
          </a:xfrm>
        </p:spPr>
        <p:txBody>
          <a:bodyPr anchor="ctr">
            <a:normAutofit fontScale="85000" lnSpcReduction="10000"/>
          </a:bodyPr>
          <a:lstStyle/>
          <a:p>
            <a:pPr marL="0" indent="0" algn="ctr">
              <a:buNone/>
            </a:pPr>
            <a:r>
              <a:rPr lang="en-US" sz="5400" dirty="0" smtClean="0"/>
              <a:t>120</a:t>
            </a:r>
          </a:p>
          <a:p>
            <a:pPr marL="0" indent="0" algn="ctr">
              <a:buNone/>
            </a:pPr>
            <a:r>
              <a:rPr lang="en-US" sz="5400" dirty="0" smtClean="0"/>
              <a:t>80</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cxnSp>
        <p:nvCxnSpPr>
          <p:cNvPr id="8" name="Straight Connector 7"/>
          <p:cNvCxnSpPr>
            <a:stCxn id="3" idx="1"/>
            <a:endCxn id="3" idx="3"/>
          </p:cNvCxnSpPr>
          <p:nvPr/>
        </p:nvCxnSpPr>
        <p:spPr>
          <a:xfrm>
            <a:off x="609600" y="2509284"/>
            <a:ext cx="38862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5" idx="1"/>
            <a:endCxn id="5" idx="3"/>
          </p:cNvCxnSpPr>
          <p:nvPr/>
        </p:nvCxnSpPr>
        <p:spPr>
          <a:xfrm>
            <a:off x="4844901" y="2509284"/>
            <a:ext cx="38862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609600" y="3438525"/>
            <a:ext cx="8153400" cy="2657475"/>
          </a:xfrm>
          <a:prstGeom prst="rect">
            <a:avLst/>
          </a:prstGeom>
        </p:spPr>
        <p:txBody>
          <a:bodyPr vert="horz" anchor="ct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s-MX" sz="3200" dirty="0"/>
              <a:t>El primer numero es la presión arterial </a:t>
            </a:r>
            <a:r>
              <a:rPr lang="es-MX" sz="3200" b="1" dirty="0" smtClean="0"/>
              <a:t>sistólica</a:t>
            </a:r>
            <a:r>
              <a:rPr lang="es-MX" sz="3200" dirty="0" smtClean="0"/>
              <a:t>.</a:t>
            </a:r>
            <a:r>
              <a:rPr lang="es-MX" sz="3200" dirty="0"/>
              <a:t/>
            </a:r>
            <a:br>
              <a:rPr lang="es-MX" sz="3200" dirty="0"/>
            </a:br>
            <a:r>
              <a:rPr lang="es-MX" sz="3200" dirty="0"/>
              <a:t>Es la presión cuando el </a:t>
            </a:r>
            <a:r>
              <a:rPr lang="es-MX" sz="3200" dirty="0" smtClean="0"/>
              <a:t>corazón </a:t>
            </a:r>
            <a:r>
              <a:rPr lang="es-MX" sz="3200" dirty="0"/>
              <a:t>late, impulsando la sangre en el cuerpo.</a:t>
            </a:r>
            <a:br>
              <a:rPr lang="es-MX" sz="3200" dirty="0"/>
            </a:br>
            <a:endParaRPr lang="en-US" sz="3200" dirty="0"/>
          </a:p>
        </p:txBody>
      </p:sp>
    </p:spTree>
    <p:extLst>
      <p:ext uri="{BB962C8B-B14F-4D97-AF65-F5344CB8AC3E}">
        <p14:creationId xmlns:p14="http://schemas.microsoft.com/office/powerpoint/2010/main" val="1399650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9218" name="Picture 2" descr="http://i.huffpost.com/gen/1549289/images/o-MAN-YAWN-face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07" r="27999"/>
          <a:stretch/>
        </p:blipFill>
        <p:spPr bwMode="auto">
          <a:xfrm>
            <a:off x="6397896" y="2743200"/>
            <a:ext cx="2086629"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5400" dirty="0"/>
              <a:t>CONTROLA TU PA.</a:t>
            </a:r>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5" name="TextBox 4"/>
          <p:cNvSpPr txBox="1"/>
          <p:nvPr/>
        </p:nvSpPr>
        <p:spPr>
          <a:xfrm>
            <a:off x="16152" y="1295400"/>
            <a:ext cx="1279248" cy="1323439"/>
          </a:xfrm>
          <a:prstGeom prst="rect">
            <a:avLst/>
          </a:prstGeom>
          <a:noFill/>
        </p:spPr>
        <p:txBody>
          <a:bodyPr wrap="square" rtlCol="0" anchor="ctr">
            <a:spAutoFit/>
          </a:bodyPr>
          <a:lstStyle/>
          <a:p>
            <a:pPr algn="ctr"/>
            <a:r>
              <a:rPr lang="en-US" sz="8000" dirty="0" smtClean="0"/>
              <a:t>10</a:t>
            </a:r>
            <a:endParaRPr lang="en-US" sz="6000" dirty="0"/>
          </a:p>
        </p:txBody>
      </p:sp>
      <p:sp>
        <p:nvSpPr>
          <p:cNvPr id="7" name="Text Placeholder 2"/>
          <p:cNvSpPr txBox="1">
            <a:spLocks/>
          </p:cNvSpPr>
          <p:nvPr/>
        </p:nvSpPr>
        <p:spPr>
          <a:xfrm>
            <a:off x="1371600" y="2743200"/>
            <a:ext cx="4837113" cy="3124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MX" sz="4000" dirty="0"/>
              <a:t>Supere la barrera de falta de energía</a:t>
            </a:r>
            <a:endParaRPr lang="en-US" sz="4000" dirty="0"/>
          </a:p>
        </p:txBody>
      </p:sp>
    </p:spTree>
    <p:extLst>
      <p:ext uri="{BB962C8B-B14F-4D97-AF65-F5344CB8AC3E}">
        <p14:creationId xmlns:p14="http://schemas.microsoft.com/office/powerpoint/2010/main" val="1372425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TENGA EL CONTROL</a:t>
            </a:r>
            <a:endParaRPr lang="en-US" sz="60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6" name="Text Placeholder 5"/>
          <p:cNvSpPr>
            <a:spLocks noGrp="1"/>
          </p:cNvSpPr>
          <p:nvPr>
            <p:ph type="body" idx="1"/>
          </p:nvPr>
        </p:nvSpPr>
        <p:spPr>
          <a:xfrm>
            <a:off x="1371600" y="2743200"/>
            <a:ext cx="7123113" cy="3124200"/>
          </a:xfrm>
        </p:spPr>
        <p:txBody>
          <a:bodyPr>
            <a:normAutofit lnSpcReduction="10000"/>
          </a:bodyPr>
          <a:lstStyle/>
          <a:p>
            <a:r>
              <a:rPr lang="en-US" sz="4000" u="sng" dirty="0" err="1" smtClean="0"/>
              <a:t>Situación</a:t>
            </a:r>
            <a:r>
              <a:rPr lang="en-US" sz="4000" u="sng" dirty="0" smtClean="0"/>
              <a:t>:</a:t>
            </a:r>
            <a:r>
              <a:rPr lang="en-US" sz="4000" dirty="0" smtClean="0"/>
              <a:t> </a:t>
            </a:r>
          </a:p>
          <a:p>
            <a:pPr algn="ctr"/>
            <a:r>
              <a:rPr lang="en-US" sz="4000" dirty="0" err="1" smtClean="0"/>
              <a:t>Cada</a:t>
            </a:r>
            <a:r>
              <a:rPr lang="en-US" sz="4000" dirty="0" smtClean="0"/>
              <a:t> </a:t>
            </a:r>
            <a:r>
              <a:rPr lang="en-US" sz="4000" dirty="0" err="1" smtClean="0"/>
              <a:t>vez</a:t>
            </a:r>
            <a:r>
              <a:rPr lang="en-US" sz="4000" dirty="0" smtClean="0"/>
              <a:t> que </a:t>
            </a:r>
            <a:r>
              <a:rPr lang="en-US" sz="4000" dirty="0" err="1" smtClean="0"/>
              <a:t>cocinas</a:t>
            </a:r>
            <a:r>
              <a:rPr lang="en-US" sz="4000" dirty="0" smtClean="0"/>
              <a:t> o </a:t>
            </a:r>
            <a:r>
              <a:rPr lang="en-US" sz="4000" dirty="0" err="1" smtClean="0"/>
              <a:t>te</a:t>
            </a:r>
            <a:r>
              <a:rPr lang="en-US" sz="4000" dirty="0" smtClean="0"/>
              <a:t> </a:t>
            </a:r>
            <a:r>
              <a:rPr lang="en-US" sz="4000" dirty="0" err="1" smtClean="0"/>
              <a:t>sientas</a:t>
            </a:r>
            <a:r>
              <a:rPr lang="en-US" sz="4000" dirty="0" smtClean="0"/>
              <a:t> a comer lo primero que </a:t>
            </a:r>
            <a:r>
              <a:rPr lang="en-US" sz="4000" dirty="0" err="1" smtClean="0"/>
              <a:t>hace</a:t>
            </a:r>
            <a:r>
              <a:rPr lang="en-US" sz="4000" dirty="0" smtClean="0"/>
              <a:t> </a:t>
            </a:r>
            <a:r>
              <a:rPr lang="en-US" sz="4000" dirty="0" err="1" smtClean="0"/>
              <a:t>es</a:t>
            </a:r>
            <a:r>
              <a:rPr lang="en-US" sz="4000" dirty="0" smtClean="0"/>
              <a:t> </a:t>
            </a:r>
            <a:r>
              <a:rPr lang="en-US" sz="4000" dirty="0" err="1" smtClean="0"/>
              <a:t>agregarle</a:t>
            </a:r>
            <a:r>
              <a:rPr lang="en-US" sz="4000" dirty="0" smtClean="0"/>
              <a:t> </a:t>
            </a:r>
            <a:r>
              <a:rPr lang="en-US" sz="4000" dirty="0" err="1" smtClean="0"/>
              <a:t>sal</a:t>
            </a:r>
            <a:r>
              <a:rPr lang="en-US" sz="4000" dirty="0" smtClean="0"/>
              <a:t> a </a:t>
            </a:r>
            <a:r>
              <a:rPr lang="en-US" sz="4000" dirty="0" err="1" smtClean="0"/>
              <a:t>tus</a:t>
            </a:r>
            <a:r>
              <a:rPr lang="en-US" sz="4000" dirty="0" smtClean="0"/>
              <a:t> </a:t>
            </a:r>
            <a:r>
              <a:rPr lang="en-US" sz="4000" dirty="0" err="1" smtClean="0"/>
              <a:t>alimentos</a:t>
            </a:r>
            <a:r>
              <a:rPr lang="en-US" sz="4000" dirty="0" smtClean="0"/>
              <a:t>. </a:t>
            </a:r>
            <a:r>
              <a:rPr lang="es-ES" sz="4000" dirty="0"/>
              <a:t>¿Que debes hacer?</a:t>
            </a:r>
            <a:endParaRPr lang="en-US" sz="4000" dirty="0" smtClean="0"/>
          </a:p>
        </p:txBody>
      </p:sp>
    </p:spTree>
    <p:extLst>
      <p:ext uri="{BB962C8B-B14F-4D97-AF65-F5344CB8AC3E}">
        <p14:creationId xmlns:p14="http://schemas.microsoft.com/office/powerpoint/2010/main" val="1229167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REFERENCES</a:t>
            </a:r>
            <a:endParaRPr lang="en-US" sz="5400" dirty="0"/>
          </a:p>
        </p:txBody>
      </p:sp>
      <p:sp>
        <p:nvSpPr>
          <p:cNvPr id="6" name="Text Placeholder 5"/>
          <p:cNvSpPr>
            <a:spLocks noGrp="1"/>
          </p:cNvSpPr>
          <p:nvPr>
            <p:ph sz="quarter" idx="1"/>
          </p:nvPr>
        </p:nvSpPr>
        <p:spPr/>
        <p:txBody>
          <a:bodyPr>
            <a:noAutofit/>
          </a:bodyPr>
          <a:lstStyle/>
          <a:p>
            <a:r>
              <a:rPr lang="en-US" sz="3200" dirty="0"/>
              <a:t>Center for Disease Control</a:t>
            </a:r>
          </a:p>
          <a:p>
            <a:r>
              <a:rPr lang="en-US" sz="3200" dirty="0"/>
              <a:t>American Heart Association</a:t>
            </a:r>
          </a:p>
          <a:p>
            <a:r>
              <a:rPr lang="en-US" sz="3200" dirty="0"/>
              <a:t>U.S. Department of Health &amp; Human Services, National Institutes of </a:t>
            </a:r>
            <a:r>
              <a:rPr lang="en-US" sz="3200" dirty="0" smtClean="0"/>
              <a:t>Health </a:t>
            </a:r>
          </a:p>
          <a:p>
            <a:pPr lvl="1"/>
            <a:r>
              <a:rPr lang="en-US" sz="2800" i="1" dirty="0" smtClean="0"/>
              <a:t>The </a:t>
            </a:r>
            <a:r>
              <a:rPr lang="en-US" sz="2800" i="1" dirty="0"/>
              <a:t>Seventh Report of the Joint National Committee on Prevention, Detection, Evaluation and Treatment of High Blood Pressure</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410652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4" name="Rectangle 23"/>
          <p:cNvSpPr/>
          <p:nvPr/>
        </p:nvSpPr>
        <p:spPr>
          <a:xfrm>
            <a:off x="609600" y="2478024"/>
            <a:ext cx="8122918" cy="874776"/>
          </a:xfrm>
          <a:prstGeom prst="rect">
            <a:avLst/>
          </a:prstGeom>
          <a:solidFill>
            <a:srgbClr val="F5C201"/>
          </a:solidFill>
          <a:ln>
            <a:solidFill>
              <a:srgbClr val="F5C2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s-ES" sz="5400" dirty="0" smtClean="0"/>
              <a:t>PRESIÓN DIASTÓLICA</a:t>
            </a:r>
            <a:endParaRPr lang="en-US" sz="5400" dirty="0"/>
          </a:p>
        </p:txBody>
      </p:sp>
      <p:sp>
        <p:nvSpPr>
          <p:cNvPr id="3" name="Content Placeholder 2"/>
          <p:cNvSpPr>
            <a:spLocks noGrp="1"/>
          </p:cNvSpPr>
          <p:nvPr>
            <p:ph sz="quarter" idx="1"/>
          </p:nvPr>
        </p:nvSpPr>
        <p:spPr>
          <a:xfrm>
            <a:off x="609600" y="1589567"/>
            <a:ext cx="3886200" cy="1839433"/>
          </a:xfrm>
        </p:spPr>
        <p:txBody>
          <a:bodyPr anchor="ctr">
            <a:normAutofit fontScale="85000" lnSpcReduction="10000"/>
          </a:bodyPr>
          <a:lstStyle/>
          <a:p>
            <a:pPr marL="0" indent="0" algn="ctr">
              <a:buNone/>
            </a:pPr>
            <a:r>
              <a:rPr lang="en-US" sz="5400" dirty="0" smtClean="0"/>
              <a:t>SISTOLICA</a:t>
            </a:r>
          </a:p>
          <a:p>
            <a:pPr marL="0" indent="0" algn="ctr">
              <a:buNone/>
            </a:pPr>
            <a:r>
              <a:rPr lang="en-US" sz="5400" dirty="0" smtClean="0"/>
              <a:t>DIASTOLICA</a:t>
            </a:r>
            <a:endParaRPr lang="en-US" sz="5400" dirty="0"/>
          </a:p>
        </p:txBody>
      </p:sp>
      <p:sp>
        <p:nvSpPr>
          <p:cNvPr id="5" name="Content Placeholder 4"/>
          <p:cNvSpPr>
            <a:spLocks noGrp="1"/>
          </p:cNvSpPr>
          <p:nvPr>
            <p:ph sz="quarter" idx="2"/>
          </p:nvPr>
        </p:nvSpPr>
        <p:spPr>
          <a:xfrm>
            <a:off x="4844901" y="1589567"/>
            <a:ext cx="3886200" cy="1839433"/>
          </a:xfrm>
        </p:spPr>
        <p:txBody>
          <a:bodyPr anchor="ctr">
            <a:normAutofit fontScale="85000" lnSpcReduction="10000"/>
          </a:bodyPr>
          <a:lstStyle/>
          <a:p>
            <a:pPr marL="0" indent="0" algn="ctr">
              <a:buNone/>
            </a:pPr>
            <a:r>
              <a:rPr lang="en-US" sz="5400" dirty="0" smtClean="0"/>
              <a:t>120</a:t>
            </a:r>
          </a:p>
          <a:p>
            <a:pPr marL="0" indent="0" algn="ctr">
              <a:buNone/>
            </a:pPr>
            <a:r>
              <a:rPr lang="en-US" sz="5400" dirty="0" smtClean="0"/>
              <a:t>80</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cxnSp>
        <p:nvCxnSpPr>
          <p:cNvPr id="8" name="Straight Connector 7"/>
          <p:cNvCxnSpPr>
            <a:stCxn id="3" idx="1"/>
            <a:endCxn id="3" idx="3"/>
          </p:cNvCxnSpPr>
          <p:nvPr/>
        </p:nvCxnSpPr>
        <p:spPr>
          <a:xfrm>
            <a:off x="609600" y="2509284"/>
            <a:ext cx="3886200"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609600" y="3438525"/>
            <a:ext cx="8153400" cy="2657475"/>
          </a:xfrm>
          <a:prstGeom prst="rect">
            <a:avLst/>
          </a:prstGeom>
        </p:spPr>
        <p:txBody>
          <a:bodyPr vert="horz" anchor="ct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s-MX" sz="3200" dirty="0" smtClean="0"/>
              <a:t>El </a:t>
            </a:r>
            <a:r>
              <a:rPr lang="es-MX" sz="3200" dirty="0"/>
              <a:t>segundo numero es la presión arterial </a:t>
            </a:r>
            <a:r>
              <a:rPr lang="es-MX" sz="3200" b="1" dirty="0" smtClean="0"/>
              <a:t>diastólica</a:t>
            </a:r>
            <a:r>
              <a:rPr lang="es-MX" sz="3200" dirty="0" smtClean="0"/>
              <a:t>, es </a:t>
            </a:r>
            <a:r>
              <a:rPr lang="es-MX" sz="3200" dirty="0"/>
              <a:t>la presión del flujo sanguíneo cuando el corazón descansa entre latidos.</a:t>
            </a:r>
          </a:p>
        </p:txBody>
      </p:sp>
      <p:cxnSp>
        <p:nvCxnSpPr>
          <p:cNvPr id="7" name="Straight Connector 6"/>
          <p:cNvCxnSpPr>
            <a:stCxn id="5" idx="1"/>
            <a:endCxn id="5" idx="3"/>
          </p:cNvCxnSpPr>
          <p:nvPr/>
        </p:nvCxnSpPr>
        <p:spPr>
          <a:xfrm>
            <a:off x="4844901" y="2509284"/>
            <a:ext cx="3886200"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4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2" name="Picture 2" descr="http://upload.wikimedia.org/wikipedia/commons/thumb/d/dd/Achtung.svg/2000px-Achtung.svg.png"/>
          <p:cNvPicPr>
            <a:picLocks noChangeAspect="1" noChangeArrowheads="1"/>
          </p:cNvPicPr>
          <p:nvPr/>
        </p:nvPicPr>
        <p:blipFill>
          <a:blip r:embed="rId3" cstate="print">
            <a:alphaModFix amt="40000"/>
            <a:extLst>
              <a:ext uri="{28A0092B-C50C-407E-A947-70E740481C1C}">
                <a14:useLocalDpi xmlns:a14="http://schemas.microsoft.com/office/drawing/2010/main" val="0"/>
              </a:ext>
            </a:extLst>
          </a:blip>
          <a:srcRect/>
          <a:stretch>
            <a:fillRect/>
          </a:stretch>
        </p:blipFill>
        <p:spPr bwMode="auto">
          <a:xfrm>
            <a:off x="1099459" y="2590800"/>
            <a:ext cx="2873828" cy="25146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5"/>
          <p:cNvSpPr>
            <a:spLocks noGrp="1"/>
          </p:cNvSpPr>
          <p:nvPr>
            <p:ph sz="quarter" idx="1"/>
          </p:nvPr>
        </p:nvSpPr>
        <p:spPr>
          <a:xfrm>
            <a:off x="609600" y="2209799"/>
            <a:ext cx="3886200" cy="3951767"/>
          </a:xfrm>
        </p:spPr>
        <p:txBody>
          <a:bodyPr anchor="ctr">
            <a:normAutofit/>
          </a:bodyPr>
          <a:lstStyle/>
          <a:p>
            <a:pPr marL="0" indent="0" algn="ctr">
              <a:buNone/>
            </a:pPr>
            <a:r>
              <a:rPr lang="en-US" sz="2800" dirty="0"/>
              <a:t>Mas de 180 </a:t>
            </a:r>
            <a:r>
              <a:rPr lang="en-US" sz="2800" u="sng" dirty="0" err="1"/>
              <a:t>sistólica</a:t>
            </a:r>
            <a:r>
              <a:rPr lang="en-US" sz="2800" dirty="0"/>
              <a:t> o mas de 110 </a:t>
            </a:r>
            <a:r>
              <a:rPr lang="en-US" sz="2800" u="sng" dirty="0" err="1"/>
              <a:t>diastólica</a:t>
            </a:r>
            <a:r>
              <a:rPr lang="en-US" sz="2800" dirty="0"/>
              <a:t> </a:t>
            </a:r>
            <a:r>
              <a:rPr lang="en-US" sz="2800" dirty="0" err="1"/>
              <a:t>es</a:t>
            </a:r>
            <a:r>
              <a:rPr lang="en-US" sz="2800" dirty="0"/>
              <a:t> crisis </a:t>
            </a:r>
            <a:r>
              <a:rPr lang="en-US" sz="2800" dirty="0" err="1"/>
              <a:t>hipertensiva</a:t>
            </a:r>
            <a:r>
              <a:rPr lang="en-US" sz="2800" dirty="0"/>
              <a:t> y se </a:t>
            </a:r>
            <a:r>
              <a:rPr lang="en-US" sz="2800" dirty="0" err="1"/>
              <a:t>necesita</a:t>
            </a:r>
            <a:r>
              <a:rPr lang="en-US" sz="2800" dirty="0"/>
              <a:t> </a:t>
            </a:r>
            <a:r>
              <a:rPr lang="en-US" sz="2800" dirty="0" err="1"/>
              <a:t>ayuda</a:t>
            </a:r>
            <a:r>
              <a:rPr lang="en-US" sz="2800" dirty="0"/>
              <a:t> </a:t>
            </a:r>
            <a:r>
              <a:rPr lang="en-US" sz="2800" dirty="0" err="1"/>
              <a:t>medica</a:t>
            </a:r>
            <a:r>
              <a:rPr lang="en-US" sz="2800" dirty="0"/>
              <a:t> </a:t>
            </a:r>
          </a:p>
          <a:p>
            <a:pPr marL="0" indent="0" algn="ctr">
              <a:buNone/>
            </a:pPr>
            <a:endParaRPr lang="en-US" sz="2800" dirty="0"/>
          </a:p>
        </p:txBody>
      </p:sp>
      <p:sp>
        <p:nvSpPr>
          <p:cNvPr id="2" name="Title 1"/>
          <p:cNvSpPr>
            <a:spLocks noGrp="1"/>
          </p:cNvSpPr>
          <p:nvPr>
            <p:ph type="title"/>
          </p:nvPr>
        </p:nvSpPr>
        <p:spPr>
          <a:xfrm>
            <a:off x="152400" y="228600"/>
            <a:ext cx="8991600" cy="990600"/>
          </a:xfrm>
        </p:spPr>
        <p:txBody>
          <a:bodyPr>
            <a:normAutofit fontScale="90000"/>
          </a:bodyPr>
          <a:lstStyle/>
          <a:p>
            <a:pPr algn="ctr"/>
            <a:r>
              <a:rPr lang="es-ES" sz="5400" dirty="0" smtClean="0"/>
              <a:t>NIVELES DE PRESIÓN ARTERIAL</a:t>
            </a:r>
            <a:endParaRPr lang="en-US" sz="5400" dirty="0"/>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grpSp>
        <p:nvGrpSpPr>
          <p:cNvPr id="12" name="Group 11"/>
          <p:cNvGrpSpPr/>
          <p:nvPr/>
        </p:nvGrpSpPr>
        <p:grpSpPr>
          <a:xfrm>
            <a:off x="4191000" y="1219200"/>
            <a:ext cx="5195032" cy="4596497"/>
            <a:chOff x="2438400" y="1371600"/>
            <a:chExt cx="4672519" cy="4191000"/>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371600"/>
              <a:ext cx="4672519" cy="4191000"/>
            </a:xfrm>
            <a:prstGeom prst="rect">
              <a:avLst/>
            </a:prstGeom>
          </p:spPr>
        </p:pic>
        <p:grpSp>
          <p:nvGrpSpPr>
            <p:cNvPr id="14" name="Group 13"/>
            <p:cNvGrpSpPr/>
            <p:nvPr/>
          </p:nvGrpSpPr>
          <p:grpSpPr>
            <a:xfrm>
              <a:off x="2743199" y="2280011"/>
              <a:ext cx="2304714" cy="2711585"/>
              <a:chOff x="2743199" y="2280011"/>
              <a:chExt cx="2304714" cy="2711585"/>
            </a:xfrm>
          </p:grpSpPr>
          <p:sp>
            <p:nvSpPr>
              <p:cNvPr id="15" name="TextBox 14"/>
              <p:cNvSpPr txBox="1"/>
              <p:nvPr/>
            </p:nvSpPr>
            <p:spPr>
              <a:xfrm>
                <a:off x="2743200" y="2280011"/>
                <a:ext cx="2304713" cy="477062"/>
              </a:xfrm>
              <a:prstGeom prst="rect">
                <a:avLst/>
              </a:prstGeom>
              <a:solidFill>
                <a:srgbClr val="FF0000"/>
              </a:solidFill>
            </p:spPr>
            <p:txBody>
              <a:bodyPr wrap="square" rtlCol="0">
                <a:spAutoFit/>
              </a:bodyPr>
              <a:lstStyle/>
              <a:p>
                <a:r>
                  <a:rPr lang="es-ES" sz="1400" b="1" dirty="0">
                    <a:solidFill>
                      <a:schemeClr val="bg1"/>
                    </a:solidFill>
                  </a:rPr>
                  <a:t>Sistólica de 140 o mas</a:t>
                </a:r>
                <a:br>
                  <a:rPr lang="es-ES" sz="1400" b="1" dirty="0">
                    <a:solidFill>
                      <a:schemeClr val="bg1"/>
                    </a:solidFill>
                  </a:rPr>
                </a:br>
                <a:r>
                  <a:rPr lang="es-ES" sz="1400" b="1" dirty="0">
                    <a:solidFill>
                      <a:schemeClr val="bg1"/>
                    </a:solidFill>
                  </a:rPr>
                  <a:t>Diastólica de 90 o mas</a:t>
                </a:r>
                <a:endParaRPr lang="en-US" sz="1400" b="1" dirty="0">
                  <a:solidFill>
                    <a:schemeClr val="bg1"/>
                  </a:solidFill>
                </a:endParaRPr>
              </a:p>
            </p:txBody>
          </p:sp>
          <p:sp>
            <p:nvSpPr>
              <p:cNvPr id="17" name="TextBox 16"/>
              <p:cNvSpPr txBox="1"/>
              <p:nvPr/>
            </p:nvSpPr>
            <p:spPr>
              <a:xfrm>
                <a:off x="2743199" y="3312055"/>
                <a:ext cx="2304714" cy="477062"/>
              </a:xfrm>
              <a:prstGeom prst="rect">
                <a:avLst/>
              </a:prstGeom>
              <a:solidFill>
                <a:srgbClr val="FFFF00"/>
              </a:solidFill>
            </p:spPr>
            <p:txBody>
              <a:bodyPr wrap="square" rtlCol="0">
                <a:spAutoFit/>
              </a:bodyPr>
              <a:lstStyle/>
              <a:p>
                <a:r>
                  <a:rPr lang="es-ES" sz="1400" b="1" dirty="0">
                    <a:solidFill>
                      <a:schemeClr val="bg1"/>
                    </a:solidFill>
                  </a:rPr>
                  <a:t>Sistólica</a:t>
                </a:r>
                <a:r>
                  <a:rPr lang="en-US" sz="1400" b="1" dirty="0" smtClean="0">
                    <a:solidFill>
                      <a:schemeClr val="bg1"/>
                    </a:solidFill>
                  </a:rPr>
                  <a:t> entre 120-139 o </a:t>
                </a:r>
              </a:p>
              <a:p>
                <a:r>
                  <a:rPr lang="es-ES" sz="1400" b="1" dirty="0">
                    <a:solidFill>
                      <a:schemeClr val="bg1"/>
                    </a:solidFill>
                  </a:rPr>
                  <a:t>Diastólica </a:t>
                </a:r>
                <a:r>
                  <a:rPr lang="en-US" sz="1400" b="1" dirty="0" smtClean="0">
                    <a:solidFill>
                      <a:schemeClr val="bg1"/>
                    </a:solidFill>
                  </a:rPr>
                  <a:t>entre 80-89</a:t>
                </a:r>
                <a:endParaRPr lang="en-US" sz="1400" b="1" dirty="0">
                  <a:solidFill>
                    <a:schemeClr val="bg1"/>
                  </a:solidFill>
                </a:endParaRPr>
              </a:p>
            </p:txBody>
          </p:sp>
          <p:sp>
            <p:nvSpPr>
              <p:cNvPr id="18" name="TextBox 17"/>
              <p:cNvSpPr txBox="1"/>
              <p:nvPr/>
            </p:nvSpPr>
            <p:spPr>
              <a:xfrm>
                <a:off x="2789862" y="4514534"/>
                <a:ext cx="2211388" cy="477062"/>
              </a:xfrm>
              <a:prstGeom prst="rect">
                <a:avLst/>
              </a:prstGeom>
              <a:solidFill>
                <a:srgbClr val="00B050"/>
              </a:solidFill>
            </p:spPr>
            <p:txBody>
              <a:bodyPr wrap="square" rtlCol="0">
                <a:spAutoFit/>
              </a:bodyPr>
              <a:lstStyle/>
              <a:p>
                <a:r>
                  <a:rPr lang="es-ES" sz="1400" b="1" dirty="0" smtClean="0">
                    <a:solidFill>
                      <a:schemeClr val="bg1"/>
                    </a:solidFill>
                  </a:rPr>
                  <a:t>Sistólica</a:t>
                </a:r>
                <a:r>
                  <a:rPr lang="en-US" sz="1400" b="1" dirty="0" smtClean="0">
                    <a:solidFill>
                      <a:schemeClr val="bg1"/>
                    </a:solidFill>
                  </a:rPr>
                  <a:t> 119 o </a:t>
                </a:r>
                <a:r>
                  <a:rPr lang="en-US" sz="1400" b="1" dirty="0" err="1" smtClean="0">
                    <a:solidFill>
                      <a:schemeClr val="bg1"/>
                    </a:solidFill>
                  </a:rPr>
                  <a:t>menos</a:t>
                </a:r>
                <a:endParaRPr lang="en-US" sz="1400" b="1" dirty="0" smtClean="0">
                  <a:solidFill>
                    <a:schemeClr val="bg1"/>
                  </a:solidFill>
                </a:endParaRPr>
              </a:p>
              <a:p>
                <a:r>
                  <a:rPr lang="es-ES" sz="1400" b="1" dirty="0">
                    <a:solidFill>
                      <a:schemeClr val="bg1"/>
                    </a:solidFill>
                  </a:rPr>
                  <a:t>Diastólica</a:t>
                </a:r>
                <a:r>
                  <a:rPr lang="en-US" sz="1400" b="1" dirty="0" smtClean="0">
                    <a:solidFill>
                      <a:schemeClr val="bg1"/>
                    </a:solidFill>
                  </a:rPr>
                  <a:t> 79 o </a:t>
                </a:r>
                <a:r>
                  <a:rPr lang="en-US" sz="1400" b="1" dirty="0" err="1" smtClean="0">
                    <a:solidFill>
                      <a:schemeClr val="bg1"/>
                    </a:solidFill>
                  </a:rPr>
                  <a:t>menos</a:t>
                </a:r>
                <a:endParaRPr lang="en-US" sz="1400" b="1" dirty="0">
                  <a:solidFill>
                    <a:schemeClr val="bg1"/>
                  </a:solidFill>
                </a:endParaRPr>
              </a:p>
            </p:txBody>
          </p:sp>
        </p:grpSp>
      </p:grpSp>
    </p:spTree>
    <p:extLst>
      <p:ext uri="{BB962C8B-B14F-4D97-AF65-F5344CB8AC3E}">
        <p14:creationId xmlns:p14="http://schemas.microsoft.com/office/powerpoint/2010/main" val="1002475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5400" dirty="0" smtClean="0"/>
              <a:t>PREHIPERTENSIÓN</a:t>
            </a:r>
            <a:endParaRPr lang="en-US" sz="5400" dirty="0"/>
          </a:p>
        </p:txBody>
      </p:sp>
      <p:sp>
        <p:nvSpPr>
          <p:cNvPr id="6" name="Content Placeholder 5"/>
          <p:cNvSpPr>
            <a:spLocks noGrp="1"/>
          </p:cNvSpPr>
          <p:nvPr>
            <p:ph sz="quarter" idx="1"/>
          </p:nvPr>
        </p:nvSpPr>
        <p:spPr/>
        <p:txBody>
          <a:bodyPr anchor="ctr">
            <a:normAutofit/>
          </a:bodyPr>
          <a:lstStyle/>
          <a:p>
            <a:pPr marL="0" indent="0" algn="ctr">
              <a:buNone/>
            </a:pPr>
            <a:r>
              <a:rPr lang="es-ES" sz="3600" dirty="0"/>
              <a:t>Si </a:t>
            </a:r>
            <a:r>
              <a:rPr lang="es-ES" sz="3600" dirty="0" smtClean="0"/>
              <a:t>tu </a:t>
            </a:r>
            <a:r>
              <a:rPr lang="es-ES" sz="3600" dirty="0"/>
              <a:t>presión arterial mide regularmente entre 120 a 140 sistólica y diastólica 80-89, </a:t>
            </a:r>
            <a:r>
              <a:rPr lang="es-ES" sz="3600" dirty="0" smtClean="0"/>
              <a:t> estas </a:t>
            </a:r>
            <a:r>
              <a:rPr lang="es-ES" sz="3600" dirty="0"/>
              <a:t>en alto riesgo de presión arterial alta.</a:t>
            </a:r>
            <a:endParaRPr lang="en-US" sz="36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Tree>
    <p:extLst>
      <p:ext uri="{BB962C8B-B14F-4D97-AF65-F5344CB8AC3E}">
        <p14:creationId xmlns:p14="http://schemas.microsoft.com/office/powerpoint/2010/main" val="3877482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MITOS</a:t>
            </a:r>
            <a:endParaRPr lang="en-US" sz="5400" dirty="0"/>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3" name="Text Placeholder 2"/>
          <p:cNvSpPr>
            <a:spLocks noGrp="1"/>
          </p:cNvSpPr>
          <p:nvPr>
            <p:ph type="body" idx="1"/>
          </p:nvPr>
        </p:nvSpPr>
        <p:spPr>
          <a:xfrm>
            <a:off x="1371600" y="2743200"/>
            <a:ext cx="7123113" cy="2362200"/>
          </a:xfrm>
        </p:spPr>
        <p:txBody>
          <a:bodyPr>
            <a:noAutofit/>
          </a:bodyPr>
          <a:lstStyle/>
          <a:p>
            <a:pPr algn="ctr"/>
            <a:r>
              <a:rPr lang="es-ES" sz="3600" dirty="0" smtClean="0"/>
              <a:t>Los siguientes mitos se  cree,  </a:t>
            </a:r>
            <a:r>
              <a:rPr lang="es-ES" sz="3600" dirty="0"/>
              <a:t>comúnmente </a:t>
            </a:r>
            <a:r>
              <a:rPr lang="es-ES" sz="3600" dirty="0" smtClean="0"/>
              <a:t>que son verdaderos, </a:t>
            </a:r>
            <a:r>
              <a:rPr lang="es-ES" sz="3600" dirty="0"/>
              <a:t>pero en realidad son </a:t>
            </a:r>
            <a:r>
              <a:rPr lang="es-ES" sz="3600" dirty="0" smtClean="0"/>
              <a:t>falsos</a:t>
            </a:r>
            <a:r>
              <a:rPr lang="es-ES" sz="3600" dirty="0"/>
              <a:t>.</a:t>
            </a:r>
            <a:endParaRPr lang="en-US" sz="3600" dirty="0"/>
          </a:p>
        </p:txBody>
      </p:sp>
    </p:spTree>
    <p:extLst>
      <p:ext uri="{BB962C8B-B14F-4D97-AF65-F5344CB8AC3E}">
        <p14:creationId xmlns:p14="http://schemas.microsoft.com/office/powerpoint/2010/main" val="2180894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1600" y="2743200"/>
            <a:ext cx="2081760" cy="3125765"/>
          </a:xfrm>
          <a:prstGeom prst="rect">
            <a:avLst/>
          </a:prstGeom>
        </p:spPr>
      </p:pic>
      <p:sp>
        <p:nvSpPr>
          <p:cNvPr id="2" name="Title 1"/>
          <p:cNvSpPr>
            <a:spLocks noGrp="1"/>
          </p:cNvSpPr>
          <p:nvPr>
            <p:ph type="title"/>
          </p:nvPr>
        </p:nvSpPr>
        <p:spPr/>
        <p:txBody>
          <a:bodyPr>
            <a:noAutofit/>
          </a:bodyPr>
          <a:lstStyle/>
          <a:p>
            <a:pPr algn="ctr"/>
            <a:r>
              <a:rPr lang="en-US" sz="6000" dirty="0" smtClean="0"/>
              <a:t>MITO #1</a:t>
            </a:r>
            <a:endParaRPr lang="en-US" sz="6000" dirty="0"/>
          </a:p>
        </p:txBody>
      </p:sp>
      <p:pic>
        <p:nvPicPr>
          <p:cNvPr id="4" name="Picture 3" descr="Tu Salud Tra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672" y="6172200"/>
            <a:ext cx="768928" cy="457200"/>
          </a:xfrm>
          <a:prstGeom prst="rect">
            <a:avLst/>
          </a:prstGeom>
        </p:spPr>
      </p:pic>
      <p:sp>
        <p:nvSpPr>
          <p:cNvPr id="3" name="Text Placeholder 2"/>
          <p:cNvSpPr>
            <a:spLocks noGrp="1"/>
          </p:cNvSpPr>
          <p:nvPr>
            <p:ph type="body" idx="1"/>
          </p:nvPr>
        </p:nvSpPr>
        <p:spPr>
          <a:xfrm>
            <a:off x="3657600" y="2743200"/>
            <a:ext cx="4837113" cy="3124200"/>
          </a:xfrm>
        </p:spPr>
        <p:txBody>
          <a:bodyPr anchor="ctr">
            <a:normAutofit/>
          </a:bodyPr>
          <a:lstStyle/>
          <a:p>
            <a:pPr algn="ctr"/>
            <a:r>
              <a:rPr lang="es-MX" sz="4000" dirty="0"/>
              <a:t>"Un dolor de cabeza indica que mi presión arterial esta alta."</a:t>
            </a:r>
          </a:p>
          <a:p>
            <a:pPr algn="ctr"/>
            <a:endParaRPr lang="en-US" sz="4000" dirty="0"/>
          </a:p>
        </p:txBody>
      </p:sp>
    </p:spTree>
    <p:extLst>
      <p:ext uri="{BB962C8B-B14F-4D97-AF65-F5344CB8AC3E}">
        <p14:creationId xmlns:p14="http://schemas.microsoft.com/office/powerpoint/2010/main" val="333676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1610</TotalTime>
  <Words>1837</Words>
  <Application>Microsoft Macintosh PowerPoint</Application>
  <PresentationFormat>On-screen Show (4:3)</PresentationFormat>
  <Paragraphs>220</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Georgia</vt:lpstr>
      <vt:lpstr>Trebuchet MS</vt:lpstr>
      <vt:lpstr>Wingdings</vt:lpstr>
      <vt:lpstr>Wingdings 2</vt:lpstr>
      <vt:lpstr>Median</vt:lpstr>
      <vt:lpstr>Alta Presion Arterial</vt:lpstr>
      <vt:lpstr>ALTA PRESION ARTERIAL</vt:lpstr>
      <vt:lpstr>PRESION SANGUINEA</vt:lpstr>
      <vt:lpstr>PRESIÓN SISTÓLICA</vt:lpstr>
      <vt:lpstr>PRESIÓN DIASTÓLICA</vt:lpstr>
      <vt:lpstr>NIVELES DE PRESIÓN ARTERIAL</vt:lpstr>
      <vt:lpstr>PREHIPERTENSIÓN</vt:lpstr>
      <vt:lpstr>MITOS</vt:lpstr>
      <vt:lpstr>MITO #1</vt:lpstr>
      <vt:lpstr>MITO #1: FALSO</vt:lpstr>
      <vt:lpstr>MITO #2</vt:lpstr>
      <vt:lpstr>MITO #2: FALSO</vt:lpstr>
      <vt:lpstr>MITOS #3</vt:lpstr>
      <vt:lpstr>MITO #3: FALSO</vt:lpstr>
      <vt:lpstr>SIEMPRE BUSQUE AYUDA</vt:lpstr>
      <vt:lpstr>IMPORTANTE FACTOR DE RIESGO</vt:lpstr>
      <vt:lpstr>EL “ASESINO SILENCIOSO”</vt:lpstr>
      <vt:lpstr>PREVALENCIA</vt:lpstr>
      <vt:lpstr>ESTADÍSTICAS</vt:lpstr>
      <vt:lpstr>ESTADÍSTICAS</vt:lpstr>
      <vt:lpstr>ESTADÍSTICAS</vt:lpstr>
      <vt:lpstr>CONSECUENCIAS</vt:lpstr>
      <vt:lpstr>DERRAME CEREBRAL</vt:lpstr>
      <vt:lpstr>ATAQUE DEL CORAZON</vt:lpstr>
      <vt:lpstr>INSUFICIENCIA CARDIACA CONGESTIVA</vt:lpstr>
      <vt:lpstr>ALTERACION DE LA VISION </vt:lpstr>
      <vt:lpstr>LAS ARTERIAS</vt:lpstr>
      <vt:lpstr>DAÑO RENAL </vt:lpstr>
      <vt:lpstr>COMPORTAMIENTOS Y FACTORES DE RIESGO</vt:lpstr>
      <vt:lpstr>CONTROLA TU PA.</vt:lpstr>
      <vt:lpstr>CONTROLA TU PA.</vt:lpstr>
      <vt:lpstr>CONTROLA TU PA.</vt:lpstr>
      <vt:lpstr>CONTROLA TU PA.</vt:lpstr>
      <vt:lpstr>CONTROLA TU PA.</vt:lpstr>
      <vt:lpstr>CONTROLA TU PA.</vt:lpstr>
      <vt:lpstr>CONTROLA TU PA.</vt:lpstr>
      <vt:lpstr>CONTROLA TU PA.</vt:lpstr>
      <vt:lpstr>CONTROLA TU PA.</vt:lpstr>
      <vt:lpstr>CONTROLA TU PA.</vt:lpstr>
      <vt:lpstr>CONTROLA TU PA.</vt:lpstr>
      <vt:lpstr>TENGA EL CONTROL</vt:lpstr>
      <vt:lpstr>REFERENCES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PORTIONS</dc:title>
  <dc:creator>UTBStudents</dc:creator>
  <cp:lastModifiedBy>Lexie Trevino</cp:lastModifiedBy>
  <cp:revision>84</cp:revision>
  <dcterms:created xsi:type="dcterms:W3CDTF">2015-07-08T14:57:20Z</dcterms:created>
  <dcterms:modified xsi:type="dcterms:W3CDTF">2017-03-23T20:19:04Z</dcterms:modified>
</cp:coreProperties>
</file>