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6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B_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36"/>
  </p:notesMasterIdLst>
  <p:sldIdLst>
    <p:sldId id="402" r:id="rId5"/>
    <p:sldId id="413" r:id="rId6"/>
    <p:sldId id="262" r:id="rId7"/>
    <p:sldId id="401" r:id="rId8"/>
    <p:sldId id="400" r:id="rId9"/>
    <p:sldId id="415" r:id="rId10"/>
    <p:sldId id="390" r:id="rId11"/>
    <p:sldId id="379" r:id="rId12"/>
    <p:sldId id="420" r:id="rId13"/>
    <p:sldId id="382" r:id="rId14"/>
    <p:sldId id="421" r:id="rId15"/>
    <p:sldId id="424" r:id="rId16"/>
    <p:sldId id="422" r:id="rId17"/>
    <p:sldId id="398" r:id="rId18"/>
    <p:sldId id="275" r:id="rId19"/>
    <p:sldId id="281" r:id="rId20"/>
    <p:sldId id="416" r:id="rId21"/>
    <p:sldId id="417" r:id="rId22"/>
    <p:sldId id="405" r:id="rId23"/>
    <p:sldId id="419" r:id="rId24"/>
    <p:sldId id="303" r:id="rId25"/>
    <p:sldId id="418" r:id="rId26"/>
    <p:sldId id="290" r:id="rId27"/>
    <p:sldId id="368" r:id="rId28"/>
    <p:sldId id="425" r:id="rId29"/>
    <p:sldId id="299" r:id="rId30"/>
    <p:sldId id="423" r:id="rId31"/>
    <p:sldId id="372" r:id="rId32"/>
    <p:sldId id="373" r:id="rId33"/>
    <p:sldId id="298" r:id="rId34"/>
    <p:sldId id="321" r:id="rId35"/>
  </p:sldIdLst>
  <p:sldSz cx="18288000" cy="10287000"/>
  <p:notesSz cx="6858000" cy="9144000"/>
  <p:embeddedFontLst>
    <p:embeddedFont>
      <p:font typeface="Consolas" panose="020B0609020204030204" pitchFamily="49" charset="0"/>
      <p:regular r:id="rId37"/>
      <p:bold r:id="rId38"/>
      <p:italic r:id="rId39"/>
      <p:boldItalic r:id="rId40"/>
    </p:embeddedFont>
    <p:embeddedFont>
      <p:font typeface="Glacial Indifference" panose="020B0604020202020204" charset="0"/>
      <p:regular r:id="rId41"/>
    </p:embeddedFont>
    <p:embeddedFont>
      <p:font typeface="HK Grotesk Light Bold" panose="020B0604020202020204" charset="0"/>
      <p:regular r:id="rId42"/>
    </p:embeddedFont>
    <p:embeddedFont>
      <p:font typeface="Source Sans Pro" panose="020B0503030403020204" pitchFamily="34" charset="0"/>
      <p:regular r:id="rId43"/>
      <p:bold r:id="rId44"/>
      <p:italic r:id="rId45"/>
      <p:boldItalic r:id="rId46"/>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E4204-20FD-F9DA-4132-C5627876C785}" name="Saldana, Mayra" initials="SM" userId="S::mayra.v.saldana@uth.tmc.edu::de1b2290-bd50-4a20-ae97-a57e2d391acf" providerId="AD"/>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B"/>
    <a:srgbClr val="28986B"/>
    <a:srgbClr val="003399"/>
    <a:srgbClr val="EEF2F1"/>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614E5-57C1-4044-B98D-FBB7363B2E31}" v="10" dt="2024-04-10T19:43:19.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V" userId="S::mayra.v.saldana@uth.tmc.edu::de1b2290-bd50-4a20-ae97-a57e2d391acf" providerId="AD" clId="Web-{BFA0EFAC-C8F3-45A8-B805-CF15A2504858}"/>
    <pc:docChg chg="modSld">
      <pc:chgData name="Saldana, Mayra V" userId="S::mayra.v.saldana@uth.tmc.edu::de1b2290-bd50-4a20-ae97-a57e2d391acf" providerId="AD" clId="Web-{BFA0EFAC-C8F3-45A8-B805-CF15A2504858}" dt="2024-04-01T20:42:10.357" v="21" actId="1076"/>
      <pc:docMkLst>
        <pc:docMk/>
      </pc:docMkLst>
      <pc:sldChg chg="addSp modSp">
        <pc:chgData name="Saldana, Mayra V" userId="S::mayra.v.saldana@uth.tmc.edu::de1b2290-bd50-4a20-ae97-a57e2d391acf" providerId="AD" clId="Web-{BFA0EFAC-C8F3-45A8-B805-CF15A2504858}" dt="2024-04-01T20:42:10.357" v="21" actId="1076"/>
        <pc:sldMkLst>
          <pc:docMk/>
          <pc:sldMk cId="3806884573" sldId="423"/>
        </pc:sldMkLst>
        <pc:spChg chg="add mod">
          <ac:chgData name="Saldana, Mayra V" userId="S::mayra.v.saldana@uth.tmc.edu::de1b2290-bd50-4a20-ae97-a57e2d391acf" providerId="AD" clId="Web-{BFA0EFAC-C8F3-45A8-B805-CF15A2504858}" dt="2024-04-01T20:41:50.340" v="16" actId="1076"/>
          <ac:spMkLst>
            <pc:docMk/>
            <pc:sldMk cId="3806884573" sldId="423"/>
            <ac:spMk id="3" creationId="{4AF48AA1-743E-7EF5-8A2F-23D25ECC38F3}"/>
          </ac:spMkLst>
        </pc:spChg>
        <pc:spChg chg="add mod">
          <ac:chgData name="Saldana, Mayra V" userId="S::mayra.v.saldana@uth.tmc.edu::de1b2290-bd50-4a20-ae97-a57e2d391acf" providerId="AD" clId="Web-{BFA0EFAC-C8F3-45A8-B805-CF15A2504858}" dt="2024-04-01T20:42:10.357" v="21" actId="1076"/>
          <ac:spMkLst>
            <pc:docMk/>
            <pc:sldMk cId="3806884573" sldId="423"/>
            <ac:spMk id="4" creationId="{A84D8531-0B7D-FBD5-FE92-20CCFDC9985D}"/>
          </ac:spMkLst>
        </pc:spChg>
        <pc:picChg chg="mod">
          <ac:chgData name="Saldana, Mayra V" userId="S::mayra.v.saldana@uth.tmc.edu::de1b2290-bd50-4a20-ae97-a57e2d391acf" providerId="AD" clId="Web-{BFA0EFAC-C8F3-45A8-B805-CF15A2504858}" dt="2024-04-01T20:41:36.261" v="14" actId="1076"/>
          <ac:picMkLst>
            <pc:docMk/>
            <pc:sldMk cId="3806884573" sldId="423"/>
            <ac:picMk id="2" creationId="{FF3CC12A-7161-A64E-CF26-43844147EF43}"/>
          </ac:picMkLst>
        </pc:picChg>
      </pc:sldChg>
    </pc:docChg>
  </pc:docChgLst>
  <pc:docChgLst>
    <pc:chgData name="Muniz, Angelica L" userId="S::angelica.l.muniz@uth.tmc.edu::ef6ae7a1-7f92-4539-89d4-2de28a3f1c63" providerId="AD" clId="Web-{640E62DF-0649-4ED3-AC42-67CA7B78298F}"/>
    <pc:docChg chg="sldOrd">
      <pc:chgData name="Muniz, Angelica L" userId="S::angelica.l.muniz@uth.tmc.edu::ef6ae7a1-7f92-4539-89d4-2de28a3f1c63" providerId="AD" clId="Web-{640E62DF-0649-4ED3-AC42-67CA7B78298F}" dt="2024-04-02T02:10:10.603" v="0"/>
      <pc:docMkLst>
        <pc:docMk/>
      </pc:docMkLst>
      <pc:sldChg chg="ord">
        <pc:chgData name="Muniz, Angelica L" userId="S::angelica.l.muniz@uth.tmc.edu::ef6ae7a1-7f92-4539-89d4-2de28a3f1c63" providerId="AD" clId="Web-{640E62DF-0649-4ED3-AC42-67CA7B78298F}" dt="2024-04-02T02:10:10.603" v="0"/>
        <pc:sldMkLst>
          <pc:docMk/>
          <pc:sldMk cId="728725738" sldId="421"/>
        </pc:sldMkLst>
      </pc:sldChg>
    </pc:docChg>
  </pc:docChgLst>
  <pc:docChgLst>
    <pc:chgData name="Saldana, Mayra V" userId="S::mayra.v.saldana@uth.tmc.edu::de1b2290-bd50-4a20-ae97-a57e2d391acf" providerId="AD" clId="Web-{77FAEBD9-82F6-4786-AF87-5F9285AF449C}"/>
    <pc:docChg chg="modSld">
      <pc:chgData name="Saldana, Mayra V" userId="S::mayra.v.saldana@uth.tmc.edu::de1b2290-bd50-4a20-ae97-a57e2d391acf" providerId="AD" clId="Web-{77FAEBD9-82F6-4786-AF87-5F9285AF449C}" dt="2024-04-01T20:34:14.226" v="3" actId="1076"/>
      <pc:docMkLst>
        <pc:docMk/>
      </pc:docMkLst>
      <pc:sldChg chg="delSp modSp">
        <pc:chgData name="Saldana, Mayra V" userId="S::mayra.v.saldana@uth.tmc.edu::de1b2290-bd50-4a20-ae97-a57e2d391acf" providerId="AD" clId="Web-{77FAEBD9-82F6-4786-AF87-5F9285AF449C}" dt="2024-04-01T20:34:14.226" v="3" actId="1076"/>
        <pc:sldMkLst>
          <pc:docMk/>
          <pc:sldMk cId="2891162216" sldId="368"/>
        </pc:sldMkLst>
        <pc:spChg chg="mod">
          <ac:chgData name="Saldana, Mayra V" userId="S::mayra.v.saldana@uth.tmc.edu::de1b2290-bd50-4a20-ae97-a57e2d391acf" providerId="AD" clId="Web-{77FAEBD9-82F6-4786-AF87-5F9285AF449C}" dt="2024-04-01T20:34:14.226" v="3" actId="1076"/>
          <ac:spMkLst>
            <pc:docMk/>
            <pc:sldMk cId="2891162216" sldId="368"/>
            <ac:spMk id="4" creationId="{40F8D81C-FEFC-4652-A9ED-E14F867984FD}"/>
          </ac:spMkLst>
        </pc:spChg>
        <pc:graphicFrameChg chg="mod modGraphic">
          <ac:chgData name="Saldana, Mayra V" userId="S::mayra.v.saldana@uth.tmc.edu::de1b2290-bd50-4a20-ae97-a57e2d391acf" providerId="AD" clId="Web-{77FAEBD9-82F6-4786-AF87-5F9285AF449C}" dt="2024-04-01T20:34:08.382" v="2"/>
          <ac:graphicFrameMkLst>
            <pc:docMk/>
            <pc:sldMk cId="2891162216" sldId="368"/>
            <ac:graphicFrameMk id="7" creationId="{BEDEAF5E-3D3D-6804-EFD8-33F30E03864A}"/>
          </ac:graphicFrameMkLst>
        </pc:graphicFrameChg>
        <pc:picChg chg="del">
          <ac:chgData name="Saldana, Mayra V" userId="S::mayra.v.saldana@uth.tmc.edu::de1b2290-bd50-4a20-ae97-a57e2d391acf" providerId="AD" clId="Web-{77FAEBD9-82F6-4786-AF87-5F9285AF449C}" dt="2024-04-01T20:33:53.459" v="0"/>
          <ac:picMkLst>
            <pc:docMk/>
            <pc:sldMk cId="2891162216" sldId="368"/>
            <ac:picMk id="9" creationId="{F46970C0-AE17-5D7D-502B-B512946AC273}"/>
          </ac:picMkLst>
        </pc:picChg>
      </pc:sldChg>
    </pc:docChg>
  </pc:docChgLst>
  <pc:docChgLst>
    <pc:chgData name="Saldana, Mayra V" userId="S::mayra.v.saldana@uth.tmc.edu::de1b2290-bd50-4a20-ae97-a57e2d391acf" providerId="AD" clId="Web-{289614E5-57C1-4044-B98D-FBB7363B2E31}"/>
    <pc:docChg chg="addSld modSld">
      <pc:chgData name="Saldana, Mayra V" userId="S::mayra.v.saldana@uth.tmc.edu::de1b2290-bd50-4a20-ae97-a57e2d391acf" providerId="AD" clId="Web-{289614E5-57C1-4044-B98D-FBB7363B2E31}" dt="2024-04-10T19:43:19.756" v="6" actId="1076"/>
      <pc:docMkLst>
        <pc:docMk/>
      </pc:docMkLst>
      <pc:sldChg chg="addSp modSp add replId">
        <pc:chgData name="Saldana, Mayra V" userId="S::mayra.v.saldana@uth.tmc.edu::de1b2290-bd50-4a20-ae97-a57e2d391acf" providerId="AD" clId="Web-{289614E5-57C1-4044-B98D-FBB7363B2E31}" dt="2024-04-10T19:43:19.756" v="6" actId="1076"/>
        <pc:sldMkLst>
          <pc:docMk/>
          <pc:sldMk cId="2794193782" sldId="425"/>
        </pc:sldMkLst>
        <pc:picChg chg="add mod">
          <ac:chgData name="Saldana, Mayra V" userId="S::mayra.v.saldana@uth.tmc.edu::de1b2290-bd50-4a20-ae97-a57e2d391acf" providerId="AD" clId="Web-{289614E5-57C1-4044-B98D-FBB7363B2E31}" dt="2024-04-10T19:42:45.255" v="1"/>
          <ac:picMkLst>
            <pc:docMk/>
            <pc:sldMk cId="2794193782" sldId="425"/>
            <ac:picMk id="5" creationId="{C3222F28-806E-5B5D-197E-712B7F07CBD9}"/>
          </ac:picMkLst>
        </pc:picChg>
        <pc:picChg chg="add mod">
          <ac:chgData name="Saldana, Mayra V" userId="S::mayra.v.saldana@uth.tmc.edu::de1b2290-bd50-4a20-ae97-a57e2d391acf" providerId="AD" clId="Web-{289614E5-57C1-4044-B98D-FBB7363B2E31}" dt="2024-04-10T19:43:19.756" v="6" actId="1076"/>
          <ac:picMkLst>
            <pc:docMk/>
            <pc:sldMk cId="2794193782" sldId="425"/>
            <ac:picMk id="9" creationId="{1EE34C67-1C6B-68FA-9FB3-78CC35D24A2D}"/>
          </ac:picMkLst>
        </pc:picChg>
        <pc:picChg chg="add mod">
          <ac:chgData name="Saldana, Mayra V" userId="S::mayra.v.saldana@uth.tmc.edu::de1b2290-bd50-4a20-ae97-a57e2d391acf" providerId="AD" clId="Web-{289614E5-57C1-4044-B98D-FBB7363B2E31}" dt="2024-04-10T19:43:12.521" v="5" actId="1076"/>
          <ac:picMkLst>
            <pc:docMk/>
            <pc:sldMk cId="2794193782" sldId="425"/>
            <ac:picMk id="12" creationId="{45A3CEC3-3B64-F8E3-2247-AE8E613B2F50}"/>
          </ac:picMkLst>
        </pc:picChg>
      </pc:sldChg>
    </pc:docChg>
  </pc:docChgLst>
  <pc:docChgLst>
    <pc:chgData name="Ramirez, Arisve" userId="S::arisve.ramirez@uth.tmc.edu::4850bf7d-73d7-4500-acf4-f53c4fbdcc95" providerId="AD" clId="Web-{B8882F85-5F60-480A-8D02-0449F58A437D}"/>
    <pc:docChg chg="modSld">
      <pc:chgData name="Ramirez, Arisve" userId="S::arisve.ramirez@uth.tmc.edu::4850bf7d-73d7-4500-acf4-f53c4fbdcc95" providerId="AD" clId="Web-{B8882F85-5F60-480A-8D02-0449F58A437D}" dt="2024-03-27T16:13:53.927" v="0" actId="1076"/>
      <pc:docMkLst>
        <pc:docMk/>
      </pc:docMkLst>
      <pc:sldChg chg="modSp">
        <pc:chgData name="Ramirez, Arisve" userId="S::arisve.ramirez@uth.tmc.edu::4850bf7d-73d7-4500-acf4-f53c4fbdcc95" providerId="AD" clId="Web-{B8882F85-5F60-480A-8D02-0449F58A437D}" dt="2024-03-27T16:13:53.927" v="0" actId="1076"/>
        <pc:sldMkLst>
          <pc:docMk/>
          <pc:sldMk cId="4160982208" sldId="379"/>
        </pc:sldMkLst>
        <pc:picChg chg="mod">
          <ac:chgData name="Ramirez, Arisve" userId="S::arisve.ramirez@uth.tmc.edu::4850bf7d-73d7-4500-acf4-f53c4fbdcc95" providerId="AD" clId="Web-{B8882F85-5F60-480A-8D02-0449F58A437D}" dt="2024-03-27T16:13:53.927" v="0" actId="1076"/>
          <ac:picMkLst>
            <pc:docMk/>
            <pc:sldMk cId="4160982208" sldId="379"/>
            <ac:picMk id="12" creationId="{DC758920-4535-4611-B393-537A45118EA0}"/>
          </ac:picMkLst>
        </pc:picChg>
      </pc:sldChg>
    </pc:docChg>
  </pc:docChgLst>
</pc:chgInfo>
</file>

<file path=ppt/comments/modernComment_106_0.xml><?xml version="1.0" encoding="utf-8"?>
<p188:cmLst xmlns:a="http://schemas.openxmlformats.org/drawingml/2006/main" xmlns:r="http://schemas.openxmlformats.org/officeDocument/2006/relationships" xmlns:p188="http://schemas.microsoft.com/office/powerpoint/2018/8/main">
  <p188:cm id="{8CA0C64B-F3E7-411A-9429-2BB8B47DFF85}" authorId="{FA582280-24CD-B7E9-C7E0-F5B7A86A54B1}" status="resolved" created="2023-09-05T05:22:23.091" complete="100000">
    <pc:sldMkLst xmlns:pc="http://schemas.microsoft.com/office/powerpoint/2013/main/command">
      <pc:docMk/>
      <pc:sldMk cId="0" sldId="262"/>
    </pc:sldMkLst>
    <p188:replyLst>
      <p188:reply id="{4E4DEBFB-C24C-457B-9D42-FA7222BF469C}" authorId="{317E4204-20FD-F9DA-4132-C5627876C785}" created="2023-09-05T16:35:09.504">
        <p188:txBody>
          <a:bodyPr/>
          <a:lstStyle/>
          <a:p>
            <a:r>
              <a:rPr lang="en-US"/>
              <a:t>[@Reininger, Belinda M] All other modules are linked to a health risk or consequence from doing (alcohol, PA, sugar, overeating) or not doing the behavior (lack of intake of f&amp;v). They all follow the same structure of first proving some context on current outcome of consumption or lack of consumption and then again on section 2 (slides 24-26) the link with cancer is discussed as well as risk and benefits of making a change. If you feel slides 5 and 6 make more sense in section 2 (24-26) I can do that for all other modules too.</a:t>
            </a:r>
          </a:p>
        </p188:txBody>
      </p188:reply>
    </p188:replyLst>
    <p188:txBody>
      <a:bodyPr/>
      <a:lstStyle/>
      <a:p>
        <a:r>
          <a:rPr lang="en-US"/>
          <a:t>The slides look good - but will you double check the ordering of slides 5 - 20.   It seems to jump back and forth around weight loss.   Couldn't all that be more aligned?</a:t>
        </a:r>
      </a:p>
    </p188:txBody>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len="4">
        <ac:context len="5" hash="87112720"/>
      </ac:txMk>
    </ac:txMkLst>
    <p188:pos x="2911415" y="517584"/>
    <p188:txBody>
      <a:bodyPr/>
      <a:lstStyle/>
      <a:p>
        <a:r>
          <a:rPr lang="en-US"/>
          <a:t>make the goal the specific behavior, action how you are going to achieve that behavior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ns.usda.gov/usda-food-patter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ns.usda.gov/usda-food-patter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cancer.gov/about-cancer/causes-prevention/risk/obesity/obesity-fact-sheet#r34" TargetMode="External"/><Relationship Id="rId13" Type="http://schemas.openxmlformats.org/officeDocument/2006/relationships/hyperlink" Target="https://www.cancer.gov/about-cancer/causes-prevention/risk/obesity/obesity-fact-sheet#r36" TargetMode="External"/><Relationship Id="rId3" Type="http://schemas.openxmlformats.org/officeDocument/2006/relationships/hyperlink" Target="https://www.cancer.gov/about-cancer/causes-prevention/risk/obesity/obesity-fact-sheet#r32" TargetMode="External"/><Relationship Id="rId7" Type="http://schemas.openxmlformats.org/officeDocument/2006/relationships/hyperlink" Target="https://www.cancer.gov/Common/PopUps/popDefinition.aspx?id=CDR0000653119&amp;version=Patient&amp;language=en" TargetMode="External"/><Relationship Id="rId12" Type="http://schemas.openxmlformats.org/officeDocument/2006/relationships/hyperlink" Target="https://www.cancer.gov/Common/PopUps/popDefinition.aspx?id=CDR0000559456&amp;version=Patient&amp;language=e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ancer.gov/Common/PopUps/popDefinition.aspx?id=CDR0000046187&amp;version=Patient&amp;language=en" TargetMode="External"/><Relationship Id="rId11" Type="http://schemas.openxmlformats.org/officeDocument/2006/relationships/hyperlink" Target="https://www.cancer.gov/about-cancer/causes-prevention/risk/obesity/obesity-fact-sheet#r35" TargetMode="External"/><Relationship Id="rId5" Type="http://schemas.openxmlformats.org/officeDocument/2006/relationships/hyperlink" Target="https://www.cancer.gov/Common/PopUps/popDefinition.aspx?id=CDR0000046076&amp;version=Patient&amp;language=en" TargetMode="External"/><Relationship Id="rId15" Type="http://schemas.openxmlformats.org/officeDocument/2006/relationships/hyperlink" Target="https://www.cancer.gov/Common/PopUps/popDefinition.aspx?id=CDR0000653127&amp;version=Patient&amp;language=en" TargetMode="External"/><Relationship Id="rId10" Type="http://schemas.openxmlformats.org/officeDocument/2006/relationships/hyperlink" Target="https://www.cancer.gov/Common/PopUps/popDefinition.aspx?id=CDR0000044072&amp;version=Patient&amp;language=en" TargetMode="External"/><Relationship Id="rId4" Type="http://schemas.openxmlformats.org/officeDocument/2006/relationships/hyperlink" Target="https://www.cancer.gov/about-cancer/causes-prevention/risk/obesity/obesity-fact-sheet#r33" TargetMode="External"/><Relationship Id="rId9" Type="http://schemas.openxmlformats.org/officeDocument/2006/relationships/hyperlink" Target="https://www.cancer.gov/Common/PopUps/popDefinition.aspx?id=CDR0000322135&amp;version=Patient&amp;language=en" TargetMode="External"/><Relationship Id="rId14" Type="http://schemas.openxmlformats.org/officeDocument/2006/relationships/hyperlink" Target="https://www.cancer.gov/Common/PopUps/popDefinition.aspx?id=CDR0000046479&amp;version=Patient&amp;language=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err="1">
                <a:ea typeface="Calibri"/>
                <a:cs typeface="Calibri"/>
              </a:rPr>
              <a:t>Opciones</a:t>
            </a:r>
            <a:r>
              <a:rPr lang="en-US" b="1">
                <a:ea typeface="Calibri"/>
                <a:cs typeface="Calibri"/>
              </a:rPr>
              <a:t> de </a:t>
            </a:r>
            <a:r>
              <a:rPr lang="en-US" b="1" err="1">
                <a:ea typeface="Calibri"/>
                <a:cs typeface="Calibri"/>
              </a:rPr>
              <a:t>preguntas</a:t>
            </a:r>
            <a:r>
              <a:rPr lang="en-US" b="1">
                <a:ea typeface="Calibri"/>
                <a:cs typeface="Calibri"/>
              </a:rPr>
              <a:t> </a:t>
            </a:r>
            <a:r>
              <a:rPr lang="en-US" b="1" err="1">
                <a:ea typeface="Calibri"/>
                <a:cs typeface="Calibri"/>
              </a:rPr>
              <a:t>abiertas</a:t>
            </a:r>
            <a:r>
              <a:rPr lang="en-US" b="1">
                <a:ea typeface="Calibri"/>
                <a:cs typeface="Calibri"/>
              </a:rPr>
              <a:t> para </a:t>
            </a:r>
            <a:r>
              <a:rPr lang="en-US" b="1" err="1">
                <a:ea typeface="Calibri"/>
                <a:cs typeface="Calibri"/>
              </a:rPr>
              <a:t>comenzar</a:t>
            </a:r>
            <a:r>
              <a:rPr lang="en-US" b="1">
                <a:ea typeface="Calibri"/>
                <a:cs typeface="Calibri"/>
              </a:rPr>
              <a:t> modulo</a:t>
            </a:r>
          </a:p>
          <a:p>
            <a:pPr marL="171450" indent="-171450">
              <a:buFont typeface="Arial"/>
              <a:buChar char="•"/>
            </a:pPr>
            <a:r>
              <a:rPr lang="en-US" err="1">
                <a:ea typeface="Calibri"/>
                <a:cs typeface="Calibri"/>
              </a:rPr>
              <a:t>Porque</a:t>
            </a:r>
            <a:r>
              <a:rPr lang="en-US">
                <a:ea typeface="Calibri"/>
                <a:cs typeface="Calibri"/>
              </a:rPr>
              <a:t> </a:t>
            </a:r>
            <a:r>
              <a:rPr lang="en-US" err="1">
                <a:ea typeface="Calibri"/>
                <a:cs typeface="Calibri"/>
              </a:rPr>
              <a:t>conocer</a:t>
            </a:r>
            <a:r>
              <a:rPr lang="en-US">
                <a:ea typeface="Calibri"/>
                <a:cs typeface="Calibri"/>
              </a:rPr>
              <a:t> </a:t>
            </a:r>
            <a:r>
              <a:rPr lang="en-US" err="1">
                <a:ea typeface="Calibri"/>
                <a:cs typeface="Calibri"/>
              </a:rPr>
              <a:t>acerca</a:t>
            </a:r>
            <a:r>
              <a:rPr lang="en-US">
                <a:ea typeface="Calibri"/>
                <a:cs typeface="Calibri"/>
              </a:rPr>
              <a:t> del </a:t>
            </a:r>
            <a:r>
              <a:rPr lang="en-US" err="1">
                <a:ea typeface="Calibri"/>
                <a:cs typeface="Calibri"/>
              </a:rPr>
              <a:t>tema</a:t>
            </a:r>
            <a:r>
              <a:rPr lang="en-US">
                <a:ea typeface="Calibri"/>
                <a:cs typeface="Calibri"/>
              </a:rPr>
              <a:t> de </a:t>
            </a:r>
            <a:r>
              <a:rPr lang="en-US" err="1">
                <a:ea typeface="Calibri"/>
                <a:cs typeface="Calibri"/>
              </a:rPr>
              <a:t>porciones</a:t>
            </a:r>
            <a:r>
              <a:rPr lang="en-US">
                <a:ea typeface="Calibri"/>
                <a:cs typeface="Calibri"/>
              </a:rPr>
              <a:t>?</a:t>
            </a:r>
          </a:p>
          <a:p>
            <a:pPr marL="171450" indent="-171450">
              <a:buFont typeface="Arial"/>
              <a:buChar char="•"/>
            </a:pPr>
            <a:r>
              <a:rPr lang="en-US">
                <a:ea typeface="Calibri"/>
                <a:cs typeface="Calibri"/>
              </a:rPr>
              <a:t>Que </a:t>
            </a:r>
            <a:r>
              <a:rPr lang="en-US" err="1">
                <a:ea typeface="Calibri"/>
                <a:cs typeface="Calibri"/>
              </a:rPr>
              <a:t>significa</a:t>
            </a:r>
            <a:r>
              <a:rPr lang="en-US">
                <a:ea typeface="Calibri"/>
                <a:cs typeface="Calibri"/>
              </a:rPr>
              <a:t> </a:t>
            </a:r>
            <a:r>
              <a:rPr lang="en-US" err="1">
                <a:ea typeface="Calibri"/>
                <a:cs typeface="Calibri"/>
              </a:rPr>
              <a:t>porciones</a:t>
            </a:r>
            <a:r>
              <a:rPr lang="en-US">
                <a:ea typeface="Calibri"/>
                <a:cs typeface="Calibri"/>
              </a:rPr>
              <a:t> de </a:t>
            </a:r>
            <a:r>
              <a:rPr lang="en-US" err="1">
                <a:ea typeface="Calibri"/>
                <a:cs typeface="Calibri"/>
              </a:rPr>
              <a:t>alimentos</a:t>
            </a:r>
            <a:r>
              <a:rPr lang="en-US">
                <a:ea typeface="Calibri"/>
                <a:cs typeface="Calibri"/>
              </a:rPr>
              <a: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2893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15135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289285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4183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spcBef>
                <a:spcPct val="20000"/>
              </a:spcBef>
              <a:buFont typeface="Arial"/>
              <a:buChar char="•"/>
              <a:defRPr/>
            </a:pPr>
            <a:r>
              <a:rPr lang="en-US" err="1"/>
              <a:t>En</a:t>
            </a:r>
            <a:r>
              <a:rPr lang="en-US"/>
              <a:t> que </a:t>
            </a:r>
            <a:r>
              <a:rPr lang="en-US" err="1"/>
              <a:t>te</a:t>
            </a:r>
            <a:r>
              <a:rPr lang="en-US"/>
              <a:t> </a:t>
            </a:r>
            <a:r>
              <a:rPr lang="en-US" err="1"/>
              <a:t>puedes</a:t>
            </a:r>
            <a:r>
              <a:rPr lang="en-US"/>
              <a:t> </a:t>
            </a:r>
            <a:r>
              <a:rPr lang="en-US" err="1"/>
              <a:t>identificar</a:t>
            </a:r>
            <a:r>
              <a:rPr lang="en-US"/>
              <a:t> con la </a:t>
            </a:r>
            <a:r>
              <a:rPr lang="en-US" err="1"/>
              <a:t>historia</a:t>
            </a:r>
            <a:r>
              <a:rPr lang="en-US"/>
              <a:t> ?</a:t>
            </a:r>
          </a:p>
          <a:p>
            <a:pPr marL="171450" indent="-171450">
              <a:spcBef>
                <a:spcPct val="20000"/>
              </a:spcBef>
              <a:buFont typeface="Arial"/>
              <a:buChar char="•"/>
              <a:defRPr/>
            </a:pPr>
            <a:r>
              <a:rPr lang="en-US" err="1"/>
              <a:t>En</a:t>
            </a:r>
            <a:r>
              <a:rPr lang="en-US"/>
              <a:t> que es </a:t>
            </a:r>
            <a:r>
              <a:rPr lang="en-US" err="1"/>
              <a:t>diferente</a:t>
            </a:r>
            <a:r>
              <a:rPr lang="en-US"/>
              <a:t> la </a:t>
            </a:r>
            <a:r>
              <a:rPr lang="en-US" err="1"/>
              <a:t>historia</a:t>
            </a:r>
            <a:r>
              <a:rPr lang="en-US"/>
              <a:t> a </a:t>
            </a:r>
            <a:r>
              <a:rPr lang="en-US" err="1"/>
              <a:t>tu</a:t>
            </a:r>
            <a:r>
              <a:rPr lang="en-US"/>
              <a:t> </a:t>
            </a:r>
            <a:r>
              <a:rPr lang="en-US" err="1"/>
              <a:t>vidaen</a:t>
            </a:r>
            <a:r>
              <a:rPr lang="en-US"/>
              <a:t> </a:t>
            </a:r>
            <a:r>
              <a:rPr lang="en-US" err="1"/>
              <a:t>cuanto</a:t>
            </a:r>
            <a:r>
              <a:rPr lang="en-US"/>
              <a:t> a </a:t>
            </a:r>
            <a:r>
              <a:rPr lang="en-US" err="1"/>
              <a:t>barreras</a:t>
            </a:r>
            <a:r>
              <a:rPr lang="en-US"/>
              <a:t> que </a:t>
            </a:r>
            <a:r>
              <a:rPr lang="en-US" err="1"/>
              <a:t>tendrias</a:t>
            </a:r>
            <a:r>
              <a:rPr lang="en-US"/>
              <a:t> para </a:t>
            </a:r>
            <a:r>
              <a:rPr lang="en-US" err="1"/>
              <a:t>hacer</a:t>
            </a:r>
            <a:r>
              <a:rPr lang="en-US"/>
              <a:t> un </a:t>
            </a:r>
            <a:r>
              <a:rPr lang="en-US" err="1"/>
              <a:t>cambio</a:t>
            </a:r>
            <a:r>
              <a:rPr lang="en-US"/>
              <a:t> </a:t>
            </a:r>
            <a:r>
              <a:rPr lang="en-US" err="1"/>
              <a:t>en</a:t>
            </a:r>
            <a:r>
              <a:rPr lang="en-US"/>
              <a:t> </a:t>
            </a:r>
            <a:r>
              <a:rPr lang="en-US" err="1"/>
              <a:t>tu</a:t>
            </a:r>
            <a:r>
              <a:rPr lang="en-US"/>
              <a:t> </a:t>
            </a:r>
            <a:r>
              <a:rPr lang="en-US" err="1"/>
              <a:t>alimentacion</a:t>
            </a:r>
            <a:r>
              <a:rPr lang="en-US"/>
              <a:t>?</a:t>
            </a:r>
            <a:endParaRPr lang="en-US">
              <a:cs typeface="Calibri"/>
            </a:endParaRPr>
          </a:p>
          <a:p>
            <a:pPr marL="171450" indent="-171450">
              <a:spcBef>
                <a:spcPct val="20000"/>
              </a:spcBef>
              <a:buFont typeface="Arial"/>
              <a:buChar char="•"/>
              <a:defRPr/>
            </a:pPr>
            <a:r>
              <a:rPr lang="en-US"/>
              <a:t>Que </a:t>
            </a:r>
            <a:r>
              <a:rPr lang="en-US" err="1"/>
              <a:t>limitaciones</a:t>
            </a:r>
            <a:r>
              <a:rPr lang="en-US"/>
              <a:t> y </a:t>
            </a:r>
            <a:r>
              <a:rPr lang="en-US" err="1"/>
              <a:t>motivaciones</a:t>
            </a:r>
            <a:r>
              <a:rPr lang="en-US"/>
              <a:t> </a:t>
            </a:r>
            <a:r>
              <a:rPr lang="en-US" err="1"/>
              <a:t>tienes</a:t>
            </a:r>
            <a:r>
              <a:rPr lang="en-US"/>
              <a:t> para </a:t>
            </a:r>
            <a:r>
              <a:rPr lang="en-US" err="1"/>
              <a:t>hacer</a:t>
            </a:r>
            <a:r>
              <a:rPr lang="en-US"/>
              <a:t> un </a:t>
            </a:r>
            <a:r>
              <a:rPr lang="en-US" err="1"/>
              <a:t>cambio</a:t>
            </a:r>
            <a:r>
              <a:rPr lang="en-US"/>
              <a:t>?</a:t>
            </a:r>
            <a:endParaRPr lang="es-DO"/>
          </a:p>
        </p:txBody>
      </p:sp>
      <p:sp>
        <p:nvSpPr>
          <p:cNvPr id="4" name="Slide Number Placeholder 3"/>
          <p:cNvSpPr>
            <a:spLocks noGrp="1"/>
          </p:cNvSpPr>
          <p:nvPr>
            <p:ph type="sldNum" sz="quarter" idx="10"/>
          </p:nvPr>
        </p:nvSpPr>
        <p:spPr/>
        <p:txBody>
          <a:bodyPr/>
          <a:lstStyle/>
          <a:p>
            <a:fld id="{2F9CA3A7-F5C9-409E-8257-1081D2680B14}" type="slidenum">
              <a:rPr lang="en-US" smtClean="0"/>
              <a:t>24</a:t>
            </a:fld>
            <a:endParaRPr lang="en-US"/>
          </a:p>
        </p:txBody>
      </p:sp>
    </p:spTree>
    <p:extLst>
      <p:ext uri="{BB962C8B-B14F-4D97-AF65-F5344CB8AC3E}">
        <p14:creationId xmlns:p14="http://schemas.microsoft.com/office/powerpoint/2010/main" val="188980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spcBef>
                <a:spcPct val="20000"/>
              </a:spcBef>
              <a:buFont typeface="Arial"/>
              <a:buChar char="•"/>
              <a:defRPr/>
            </a:pPr>
            <a:r>
              <a:rPr lang="en-US" err="1"/>
              <a:t>En</a:t>
            </a:r>
            <a:r>
              <a:rPr lang="en-US"/>
              <a:t> que </a:t>
            </a:r>
            <a:r>
              <a:rPr lang="en-US" err="1"/>
              <a:t>te</a:t>
            </a:r>
            <a:r>
              <a:rPr lang="en-US"/>
              <a:t> </a:t>
            </a:r>
            <a:r>
              <a:rPr lang="en-US" err="1"/>
              <a:t>puedes</a:t>
            </a:r>
            <a:r>
              <a:rPr lang="en-US"/>
              <a:t> </a:t>
            </a:r>
            <a:r>
              <a:rPr lang="en-US" err="1"/>
              <a:t>identificar</a:t>
            </a:r>
            <a:r>
              <a:rPr lang="en-US"/>
              <a:t> con la </a:t>
            </a:r>
            <a:r>
              <a:rPr lang="en-US" err="1"/>
              <a:t>historia</a:t>
            </a:r>
            <a:r>
              <a:rPr lang="en-US"/>
              <a:t> ?</a:t>
            </a:r>
          </a:p>
          <a:p>
            <a:pPr marL="171450" indent="-171450">
              <a:spcBef>
                <a:spcPct val="20000"/>
              </a:spcBef>
              <a:buFont typeface="Arial"/>
              <a:buChar char="•"/>
              <a:defRPr/>
            </a:pPr>
            <a:r>
              <a:rPr lang="en-US" err="1"/>
              <a:t>En</a:t>
            </a:r>
            <a:r>
              <a:rPr lang="en-US"/>
              <a:t> que es </a:t>
            </a:r>
            <a:r>
              <a:rPr lang="en-US" err="1"/>
              <a:t>diferente</a:t>
            </a:r>
            <a:r>
              <a:rPr lang="en-US"/>
              <a:t> la </a:t>
            </a:r>
            <a:r>
              <a:rPr lang="en-US" err="1"/>
              <a:t>historia</a:t>
            </a:r>
            <a:r>
              <a:rPr lang="en-US"/>
              <a:t> a </a:t>
            </a:r>
            <a:r>
              <a:rPr lang="en-US" err="1"/>
              <a:t>tu</a:t>
            </a:r>
            <a:r>
              <a:rPr lang="en-US"/>
              <a:t> </a:t>
            </a:r>
            <a:r>
              <a:rPr lang="en-US" err="1"/>
              <a:t>vidaen</a:t>
            </a:r>
            <a:r>
              <a:rPr lang="en-US"/>
              <a:t> </a:t>
            </a:r>
            <a:r>
              <a:rPr lang="en-US" err="1"/>
              <a:t>cuanto</a:t>
            </a:r>
            <a:r>
              <a:rPr lang="en-US"/>
              <a:t> a </a:t>
            </a:r>
            <a:r>
              <a:rPr lang="en-US" err="1"/>
              <a:t>barreras</a:t>
            </a:r>
            <a:r>
              <a:rPr lang="en-US"/>
              <a:t> que </a:t>
            </a:r>
            <a:r>
              <a:rPr lang="en-US" err="1"/>
              <a:t>tendrias</a:t>
            </a:r>
            <a:r>
              <a:rPr lang="en-US"/>
              <a:t> para </a:t>
            </a:r>
            <a:r>
              <a:rPr lang="en-US" err="1"/>
              <a:t>hacer</a:t>
            </a:r>
            <a:r>
              <a:rPr lang="en-US"/>
              <a:t> un </a:t>
            </a:r>
            <a:r>
              <a:rPr lang="en-US" err="1"/>
              <a:t>cambio</a:t>
            </a:r>
            <a:r>
              <a:rPr lang="en-US"/>
              <a:t> </a:t>
            </a:r>
            <a:r>
              <a:rPr lang="en-US" err="1"/>
              <a:t>en</a:t>
            </a:r>
            <a:r>
              <a:rPr lang="en-US"/>
              <a:t> </a:t>
            </a:r>
            <a:r>
              <a:rPr lang="en-US" err="1"/>
              <a:t>tu</a:t>
            </a:r>
            <a:r>
              <a:rPr lang="en-US"/>
              <a:t> </a:t>
            </a:r>
            <a:r>
              <a:rPr lang="en-US" err="1"/>
              <a:t>alimentacion</a:t>
            </a:r>
            <a:r>
              <a:rPr lang="en-US"/>
              <a:t>?</a:t>
            </a:r>
            <a:endParaRPr lang="en-US">
              <a:cs typeface="Calibri"/>
            </a:endParaRPr>
          </a:p>
          <a:p>
            <a:pPr marL="171450" indent="-171450">
              <a:spcBef>
                <a:spcPct val="20000"/>
              </a:spcBef>
              <a:buFont typeface="Arial"/>
              <a:buChar char="•"/>
              <a:defRPr/>
            </a:pPr>
            <a:r>
              <a:rPr lang="en-US"/>
              <a:t>Que </a:t>
            </a:r>
            <a:r>
              <a:rPr lang="en-US" err="1"/>
              <a:t>limitaciones</a:t>
            </a:r>
            <a:r>
              <a:rPr lang="en-US"/>
              <a:t> y </a:t>
            </a:r>
            <a:r>
              <a:rPr lang="en-US" err="1"/>
              <a:t>motivaciones</a:t>
            </a:r>
            <a:r>
              <a:rPr lang="en-US"/>
              <a:t> </a:t>
            </a:r>
            <a:r>
              <a:rPr lang="en-US" err="1"/>
              <a:t>tienes</a:t>
            </a:r>
            <a:r>
              <a:rPr lang="en-US"/>
              <a:t> para </a:t>
            </a:r>
            <a:r>
              <a:rPr lang="en-US" err="1"/>
              <a:t>hacer</a:t>
            </a:r>
            <a:r>
              <a:rPr lang="en-US"/>
              <a:t> un </a:t>
            </a:r>
            <a:r>
              <a:rPr lang="en-US" err="1"/>
              <a:t>cambio</a:t>
            </a:r>
            <a:r>
              <a:rPr lang="en-US"/>
              <a:t>?</a:t>
            </a:r>
            <a:endParaRPr lang="es-DO"/>
          </a:p>
        </p:txBody>
      </p:sp>
      <p:sp>
        <p:nvSpPr>
          <p:cNvPr id="4" name="Slide Number Placeholder 3"/>
          <p:cNvSpPr>
            <a:spLocks noGrp="1"/>
          </p:cNvSpPr>
          <p:nvPr>
            <p:ph type="sldNum" sz="quarter" idx="10"/>
          </p:nvPr>
        </p:nvSpPr>
        <p:spPr/>
        <p:txBody>
          <a:bodyPr/>
          <a:lstStyle/>
          <a:p>
            <a:fld id="{2F9CA3A7-F5C9-409E-8257-1081D2680B14}" type="slidenum">
              <a:rPr lang="en-US" smtClean="0"/>
              <a:t>25</a:t>
            </a:fld>
            <a:endParaRPr lang="en-US"/>
          </a:p>
        </p:txBody>
      </p:sp>
    </p:spTree>
    <p:extLst>
      <p:ext uri="{BB962C8B-B14F-4D97-AF65-F5344CB8AC3E}">
        <p14:creationId xmlns:p14="http://schemas.microsoft.com/office/powerpoint/2010/main" val="225772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b="0" i="0" kern="1200">
                <a:solidFill>
                  <a:schemeClr val="tx1"/>
                </a:solidFill>
                <a:effectLst/>
                <a:latin typeface="+mn-lt"/>
                <a:ea typeface="+mn-ea"/>
                <a:cs typeface="+mn-cs"/>
              </a:rPr>
              <a:t>Treating obesity includes making changes to diet and incorporating regular exercise into ones daily routine. By making these changes, you reduce the risk of developing serious health conditions, such as high blood pressure, high cholesterol, diabetes, heart disease, stroke and cancer.</a:t>
            </a:r>
            <a:endParaRPr lang="es-MX"/>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ea typeface="Calibri"/>
                <a:cs typeface="Calibri"/>
              </a:rPr>
              <a:t>En </a:t>
            </a:r>
            <a:r>
              <a:rPr lang="en-US" err="1">
                <a:ea typeface="Calibri"/>
                <a:cs typeface="Calibri"/>
              </a:rPr>
              <a:t>referencia</a:t>
            </a:r>
            <a:r>
              <a:rPr lang="en-US">
                <a:ea typeface="Calibri"/>
                <a:cs typeface="Calibri"/>
              </a:rPr>
              <a:t> a </a:t>
            </a:r>
            <a:r>
              <a:rPr lang="en-US" err="1">
                <a:ea typeface="Calibri"/>
                <a:cs typeface="Calibri"/>
              </a:rPr>
              <a:t>tu</a:t>
            </a:r>
            <a:r>
              <a:rPr lang="en-US">
                <a:ea typeface="Calibri"/>
                <a:cs typeface="Calibri"/>
              </a:rPr>
              <a:t> comida mas </a:t>
            </a:r>
            <a:r>
              <a:rPr lang="en-US" err="1">
                <a:ea typeface="Calibri"/>
                <a:cs typeface="Calibri"/>
              </a:rPr>
              <a:t>fuerte</a:t>
            </a:r>
            <a:r>
              <a:rPr lang="en-US">
                <a:ea typeface="Calibri"/>
                <a:cs typeface="Calibri"/>
              </a:rPr>
              <a:t> del </a:t>
            </a:r>
            <a:r>
              <a:rPr lang="en-US" err="1">
                <a:ea typeface="Calibri"/>
                <a:cs typeface="Calibri"/>
              </a:rPr>
              <a:t>dia</a:t>
            </a:r>
            <a:r>
              <a:rPr lang="en-US">
                <a:ea typeface="Calibri"/>
                <a:cs typeface="Calibri"/>
              </a:rPr>
              <a:t> de </a:t>
            </a:r>
            <a:r>
              <a:rPr lang="en-US" err="1">
                <a:ea typeface="Calibri"/>
                <a:cs typeface="Calibri"/>
              </a:rPr>
              <a:t>ayer</a:t>
            </a:r>
          </a:p>
          <a:p>
            <a:r>
              <a:rPr lang="en-US">
                <a:ea typeface="Calibri"/>
                <a:cs typeface="Calibri"/>
              </a:rPr>
              <a:t>Pasos para </a:t>
            </a:r>
            <a:r>
              <a:rPr lang="en-US" err="1">
                <a:ea typeface="Calibri"/>
                <a:cs typeface="Calibri"/>
              </a:rPr>
              <a:t>desarrollar</a:t>
            </a:r>
            <a:r>
              <a:rPr lang="en-US">
                <a:ea typeface="Calibri"/>
                <a:cs typeface="Calibri"/>
              </a:rPr>
              <a:t> </a:t>
            </a:r>
            <a:r>
              <a:rPr lang="en-US" err="1">
                <a:ea typeface="Calibri"/>
                <a:cs typeface="Calibri"/>
              </a:rPr>
              <a:t>actividad</a:t>
            </a:r>
          </a:p>
          <a:p>
            <a:pPr marL="228600" indent="-228600">
              <a:buAutoNum type="arabicPeriod"/>
            </a:pPr>
            <a:r>
              <a:rPr lang="en-US" err="1">
                <a:ea typeface="Calibri"/>
                <a:cs typeface="Calibri"/>
              </a:rPr>
              <a:t>Entregar</a:t>
            </a:r>
            <a:r>
              <a:rPr lang="en-US">
                <a:ea typeface="Calibri"/>
                <a:cs typeface="Calibri"/>
              </a:rPr>
              <a:t> </a:t>
            </a:r>
            <a:r>
              <a:rPr lang="en-US" err="1">
                <a:ea typeface="Calibri"/>
                <a:cs typeface="Calibri"/>
              </a:rPr>
              <a:t>platos</a:t>
            </a:r>
            <a:r>
              <a:rPr lang="en-US">
                <a:ea typeface="Calibri"/>
                <a:cs typeface="Calibri"/>
              </a:rPr>
              <a:t> de </a:t>
            </a:r>
            <a:r>
              <a:rPr lang="en-US" err="1">
                <a:ea typeface="Calibri"/>
                <a:cs typeface="Calibri"/>
              </a:rPr>
              <a:t>papel</a:t>
            </a:r>
            <a:r>
              <a:rPr lang="en-US">
                <a:ea typeface="Calibri"/>
                <a:cs typeface="Calibri"/>
              </a:rPr>
              <a:t> a </a:t>
            </a:r>
            <a:r>
              <a:rPr lang="en-US" err="1">
                <a:ea typeface="Calibri"/>
                <a:cs typeface="Calibri"/>
              </a:rPr>
              <a:t>cada</a:t>
            </a:r>
            <a:r>
              <a:rPr lang="en-US">
                <a:ea typeface="Calibri"/>
                <a:cs typeface="Calibri"/>
              </a:rPr>
              <a:t> </a:t>
            </a:r>
            <a:r>
              <a:rPr lang="en-US" err="1">
                <a:ea typeface="Calibri"/>
                <a:cs typeface="Calibri"/>
              </a:rPr>
              <a:t>participante</a:t>
            </a:r>
          </a:p>
          <a:p>
            <a:pPr marL="228600" indent="-228600">
              <a:buAutoNum type="arabicPeriod"/>
            </a:pPr>
            <a:r>
              <a:rPr lang="en-US" err="1">
                <a:ea typeface="Calibri"/>
                <a:cs typeface="Calibri"/>
              </a:rPr>
              <a:t>Repartir</a:t>
            </a:r>
            <a:r>
              <a:rPr lang="en-US">
                <a:ea typeface="Calibri"/>
                <a:cs typeface="Calibri"/>
              </a:rPr>
              <a:t> </a:t>
            </a:r>
            <a:r>
              <a:rPr lang="en-US" err="1">
                <a:ea typeface="Calibri"/>
                <a:cs typeface="Calibri"/>
              </a:rPr>
              <a:t>plumones</a:t>
            </a:r>
            <a:endParaRPr lang="en-US">
              <a:ea typeface="Calibri"/>
              <a:cs typeface="Calibri"/>
            </a:endParaRPr>
          </a:p>
          <a:p>
            <a:pPr marL="228600" indent="-2286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08723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Alimentos y bebidas de alta densidad nutricional: Son alimentos que proporcionan vitaminas, minerales, proteínas y otros nutrientes y componentes beneficiosos para la salud, con pocas azúcares añadidas, grasas saturadas y sodio. </a:t>
            </a:r>
          </a:p>
          <a:p>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9026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get started, we are going to talk about a basic framework, or guidance for eating. By show of hands, who recognizes this image? This is the USDA’s food guidance system for the country and can be used to guide your food choices. The plate represents each of the five food groups which are fruits, vegetables, protein, grains and dairy. The plate shows how each of the five food groups fits into a healthy meal. The concepts represented in this plate are: </a:t>
            </a:r>
          </a:p>
          <a:p>
            <a:r>
              <a:rPr lang="en-US"/>
              <a:t>1) Proportion: What do you notice about how each food group is represented on the plate? Wait five seconds for responses. The five food 3 groups are represented in different proportions that can be used to guide how you plan what types of foods are in your meals. The recommendation is to make half your plate fruits and vegetables; a little more than a quarter of your plate grains, choosing whole grains at least 50 percent of the time, and less than a quarter of your plate lean protein foods. Dairy foods are a good accompaniment to meals, and low-fat plain dairy foods are recommended for anyone over two years of age. </a:t>
            </a:r>
          </a:p>
          <a:p>
            <a:r>
              <a:rPr lang="en-US"/>
              <a:t>2) Variety: The meal represented on the plate contains all five food groups. While it may be difficult to eat food from all five groups at each meal, it’s important to include foods from each food group in the meals and snacks you eat throughout the day. Eating a variety of foods every day allows you to get all the nutrients your body needs.</a:t>
            </a:r>
            <a:endParaRPr lang="en-US">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r>
              <a:rPr lang="en-US" b="1">
                <a:solidFill>
                  <a:srgbClr val="000000"/>
                </a:solidFill>
                <a:latin typeface="Source Sans Pro"/>
                <a:ea typeface="Source Sans Pro"/>
              </a:rPr>
              <a:t>Purpose of Food Groups</a:t>
            </a:r>
            <a:br>
              <a:rPr lang="en-US">
                <a:latin typeface="Source Sans Pro" panose="020B0503030403020204" pitchFamily="34" charset="0"/>
              </a:rPr>
            </a:br>
            <a:r>
              <a:rPr lang="en-US">
                <a:solidFill>
                  <a:srgbClr val="000000"/>
                </a:solidFill>
                <a:latin typeface="Source Sans Pro"/>
                <a:ea typeface="Source Sans Pro"/>
              </a:rPr>
              <a:t>As nutrition science has progressed over time, scientists have discovered vitamins, minerals, and other components that make up our foods, and surely, there are more yet to be discovered. Food groups simplify dietary recommendations by focusing on foods instead of nutrients. For example, it’s much easier to try to eat two cups of fruit a day than 75 milligrams of vitamin C and 25 grams of fiber. The </a:t>
            </a:r>
            <a:r>
              <a:rPr lang="en-US" u="sng">
                <a:solidFill>
                  <a:srgbClr val="0071BC"/>
                </a:solidFill>
                <a:latin typeface="Source Sans Pro"/>
                <a:ea typeface="Source Sans Pro"/>
                <a:hlinkClick r:id="rId3"/>
              </a:rPr>
              <a:t>USDA Food Patterns</a:t>
            </a:r>
            <a:r>
              <a:rPr lang="en-US">
                <a:solidFill>
                  <a:srgbClr val="000000"/>
                </a:solidFill>
                <a:latin typeface="Source Sans Pro"/>
                <a:ea typeface="Source Sans Pro"/>
              </a:rPr>
              <a:t> provide the recommended amounts of each food group and subgroup at 12 different calorie levels, ranging from 1,000 to 3,200. These patterns are developed using food pattern modeling. By eating recommended amounts, individuals can meet their nutritional needs without having to track dozens of individual nutrients.</a:t>
            </a:r>
            <a:endParaRPr lang="en-US">
              <a:latin typeface="Source Sans Pro"/>
              <a:ea typeface="Source Sans Pro"/>
            </a:endParaRPr>
          </a:p>
          <a:p>
            <a:r>
              <a:rPr lang="en-US" b="1">
                <a:solidFill>
                  <a:srgbClr val="000000"/>
                </a:solidFill>
                <a:latin typeface="Source Sans Pro"/>
                <a:ea typeface="Source Sans Pro"/>
              </a:rPr>
              <a:t>Food Group Amounts</a:t>
            </a:r>
            <a:br>
              <a:rPr lang="en-US">
                <a:latin typeface="Source Sans Pro" panose="020B0503030403020204" pitchFamily="34" charset="0"/>
              </a:rPr>
            </a:br>
            <a:r>
              <a:rPr lang="en-US">
                <a:solidFill>
                  <a:srgbClr val="000000"/>
                </a:solidFill>
                <a:latin typeface="Source Sans Pro"/>
                <a:ea typeface="Source Sans Pro"/>
              </a:rPr>
              <a:t>The USDA Food Patterns specify targets for each food group in cup equivalents (for Fruits, Vegetables, and Dairy) and ounce equivalents (for Grains and Protein Foods). Each pattern also includes a limited number of calories (8-19%) that can be used in other ways, such as small amounts of added sugars and saturated fats. Americans are encouraged to choose foods in their most nutrient dense forms as often as possible, to keep added sugars and saturated fat intakes each below 10 percent of total calorie intake.</a:t>
            </a:r>
            <a:endParaRPr lang="en-US" b="0" i="0">
              <a:solidFill>
                <a:srgbClr val="000000"/>
              </a:solidFill>
              <a:effectLst/>
              <a:latin typeface="Source Sans Pro"/>
              <a:ea typeface="Source Sans Pro"/>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694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get started, we are going to talk about a basic framework, or guidance for eating. By show of hands, who recognizes this image? This is the USDA’s food guidance system for the country and can be used to guide your food choices. The plate represents each of the five food groups which are fruits, vegetables, protein, grains and dairy. The plate shows how each of the five food groups fits into a healthy meal. The concepts represented in this plate are: </a:t>
            </a:r>
          </a:p>
          <a:p>
            <a:r>
              <a:rPr lang="en-US"/>
              <a:t>1) Proportion: What do you notice about how each food group is represented on the plate? Wait five seconds for responses. The five food 3 groups are represented in different proportions that can be used to guide how you plan what types of foods are in your meals. The recommendation is to make half your plate fruits and vegetables; a little more than a quarter of your plate grains, choosing whole grains at least 50 percent of the time, and less than a quarter of your plate lean protein foods. Dairy foods are a good accompaniment to meals, and low-fat plain dairy foods are recommended for anyone over two years of age. </a:t>
            </a:r>
          </a:p>
          <a:p>
            <a:r>
              <a:rPr lang="en-US"/>
              <a:t>2) Variety: The meal represented on the plate contains all five food groups. While it may be difficult to eat food from all five groups at each meal, it’s important to include foods from each food group in the meals and snacks you eat throughout the day. Eating a variety of foods every day allows you to get all the nutrients your body needs.</a:t>
            </a:r>
            <a:endParaRPr lang="en-US">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endParaRPr lang="en-US">
              <a:solidFill>
                <a:srgbClr val="000000"/>
              </a:solidFill>
              <a:latin typeface="Calibri"/>
              <a:ea typeface="Source Sans Pro"/>
              <a:cs typeface="Calibri"/>
            </a:endParaRPr>
          </a:p>
          <a:p>
            <a:r>
              <a:rPr lang="en-US" b="1">
                <a:solidFill>
                  <a:srgbClr val="000000"/>
                </a:solidFill>
                <a:latin typeface="Source Sans Pro"/>
                <a:ea typeface="Source Sans Pro"/>
              </a:rPr>
              <a:t>Purpose of Food Groups</a:t>
            </a:r>
            <a:br>
              <a:rPr lang="en-US">
                <a:latin typeface="Source Sans Pro" panose="020B0503030403020204" pitchFamily="34" charset="0"/>
              </a:rPr>
            </a:br>
            <a:r>
              <a:rPr lang="en-US">
                <a:solidFill>
                  <a:srgbClr val="000000"/>
                </a:solidFill>
                <a:latin typeface="Source Sans Pro"/>
                <a:ea typeface="Source Sans Pro"/>
              </a:rPr>
              <a:t>As nutrition science has progressed over time, scientists have discovered vitamins, minerals, and other components that make up our foods, and surely, there are more yet to be discovered. Food groups simplify dietary recommendations by focusing on foods instead of nutrients. For example, it’s much easier to try to eat two cups of fruit a day than 75 milligrams of vitamin C and 25 grams of fiber. The </a:t>
            </a:r>
            <a:r>
              <a:rPr lang="en-US" u="sng">
                <a:solidFill>
                  <a:srgbClr val="0071BC"/>
                </a:solidFill>
                <a:latin typeface="Source Sans Pro"/>
                <a:ea typeface="Source Sans Pro"/>
                <a:hlinkClick r:id="rId3"/>
              </a:rPr>
              <a:t>USDA Food Patterns</a:t>
            </a:r>
            <a:r>
              <a:rPr lang="en-US">
                <a:solidFill>
                  <a:srgbClr val="000000"/>
                </a:solidFill>
                <a:latin typeface="Source Sans Pro"/>
                <a:ea typeface="Source Sans Pro"/>
              </a:rPr>
              <a:t> provide the recommended amounts of each food group and subgroup at 12 different calorie levels, ranging from 1,000 to 3,200. These patterns are developed using food pattern modeling. By eating recommended amounts, individuals can meet their nutritional needs without having to track dozens of individual nutrients.</a:t>
            </a:r>
            <a:endParaRPr lang="en-US">
              <a:latin typeface="Source Sans Pro"/>
              <a:ea typeface="Source Sans Pro"/>
            </a:endParaRPr>
          </a:p>
          <a:p>
            <a:r>
              <a:rPr lang="en-US" b="1">
                <a:solidFill>
                  <a:srgbClr val="000000"/>
                </a:solidFill>
                <a:latin typeface="Source Sans Pro"/>
                <a:ea typeface="Source Sans Pro"/>
              </a:rPr>
              <a:t>Food Group Amounts</a:t>
            </a:r>
            <a:br>
              <a:rPr lang="en-US">
                <a:latin typeface="Source Sans Pro" panose="020B0503030403020204" pitchFamily="34" charset="0"/>
              </a:rPr>
            </a:br>
            <a:r>
              <a:rPr lang="en-US">
                <a:solidFill>
                  <a:srgbClr val="000000"/>
                </a:solidFill>
                <a:latin typeface="Source Sans Pro"/>
                <a:ea typeface="Source Sans Pro"/>
              </a:rPr>
              <a:t>The USDA Food Patterns specify targets for each food group in cup equivalents (for Fruits, Vegetables, and Dairy) and ounce equivalents (for Grains and Protein Foods). Each pattern also includes a limited number of calories (8-19%) that can be used in other ways, such as small amounts of added sugars and saturated fats. Americans are encouraged to choose foods in their most nutrient dense forms as often as possible, to keep added sugars and saturated fat intakes each below 10 percent of total calorie intake.</a:t>
            </a:r>
            <a:endParaRPr lang="en-US" b="0" i="0">
              <a:solidFill>
                <a:srgbClr val="000000"/>
              </a:solidFill>
              <a:effectLst/>
              <a:latin typeface="Source Sans Pro"/>
              <a:ea typeface="Source Sans Pro"/>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2315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Patrón alimentario saludable Seguir un patrón alimentario saludable ayuda a cubrir las necesidades nutricionales, a mantener un peso saludable y reducir el riesgo de enfermedades crónicas. Esto puede beneficiar a todas las personas, independiente de estado actual de salud, su edad, raza u origen étnico. La información provista en esta Guía le ofrece alternativas de alimentos y bebidas de alta densidad nutricional, que pueden adaptarse a sus gustos y preferencias personales, las costumbres y platos tradicionales y al presupuesto disponible. En términos generales, las mujeres necesitan consumir menos calorías que los hombres. Las mujeres entre los 19 y 30 años necesitan consumir entre 1,800 y 2,400 calorías diarias, mientras que los hombres en este mismo grupo de edad requieren entre 2,400 y 3,000 calorías. Entre los 31 y 59 años, las mujeres requieren entre 1,600 y 2,200 calorías diarias y los hombres entre 2,200 y 3,000 calorías. Se observa, entonces, que durante la adultez las necesidades calóricas disminuyen debido a los cambios de metabolismo que acompañan el envejecimiento. Los niveles de actividad física, la composición corporal y la presencia de enfermedades crónicas, entre otros factores, afectan las necesidades calóricas.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621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err="1">
                <a:ea typeface="Calibri"/>
                <a:cs typeface="Calibri"/>
              </a:rPr>
              <a:t>Instrucciones</a:t>
            </a:r>
            <a:endParaRPr lang="en-US">
              <a:ea typeface="Calibri"/>
              <a:cs typeface="Calibri"/>
            </a:endParaRPr>
          </a:p>
          <a:p>
            <a:pPr marL="228600" indent="-228600">
              <a:buAutoNum type="arabicPeriod"/>
            </a:pPr>
            <a:r>
              <a:rPr lang="en-US" err="1">
                <a:ea typeface="Calibri"/>
                <a:cs typeface="Calibri"/>
              </a:rPr>
              <a:t>Autoevaluarce</a:t>
            </a:r>
            <a:r>
              <a:rPr lang="en-US">
                <a:ea typeface="Calibri"/>
                <a:cs typeface="Calibri"/>
              </a:rPr>
              <a:t> para </a:t>
            </a:r>
            <a:r>
              <a:rPr lang="en-US" err="1">
                <a:ea typeface="Calibri"/>
                <a:cs typeface="Calibri"/>
              </a:rPr>
              <a:t>determinar</a:t>
            </a:r>
            <a:r>
              <a:rPr lang="en-US">
                <a:ea typeface="Calibri"/>
                <a:cs typeface="Calibri"/>
              </a:rPr>
              <a:t> </a:t>
            </a:r>
            <a:r>
              <a:rPr lang="en-US" err="1">
                <a:ea typeface="Calibri"/>
                <a:cs typeface="Calibri"/>
              </a:rPr>
              <a:t>cantidad</a:t>
            </a:r>
            <a:r>
              <a:rPr lang="en-US">
                <a:ea typeface="Calibri"/>
                <a:cs typeface="Calibri"/>
              </a:rPr>
              <a:t> de </a:t>
            </a:r>
            <a:r>
              <a:rPr lang="en-US" err="1">
                <a:ea typeface="Calibri"/>
                <a:cs typeface="Calibri"/>
              </a:rPr>
              <a:t>calorias</a:t>
            </a:r>
            <a:r>
              <a:rPr lang="en-US">
                <a:ea typeface="Calibri"/>
                <a:cs typeface="Calibri"/>
              </a:rPr>
              <a:t> y </a:t>
            </a:r>
            <a:r>
              <a:rPr lang="en-US" err="1">
                <a:ea typeface="Calibri"/>
                <a:cs typeface="Calibri"/>
              </a:rPr>
              <a:t>porciones</a:t>
            </a:r>
            <a:r>
              <a:rPr lang="en-US">
                <a:ea typeface="Calibri"/>
                <a:cs typeface="Calibri"/>
              </a:rPr>
              <a:t> de los 5 </a:t>
            </a:r>
            <a:r>
              <a:rPr lang="en-US" err="1">
                <a:ea typeface="Calibri"/>
                <a:cs typeface="Calibri"/>
              </a:rPr>
              <a:t>grupos</a:t>
            </a:r>
            <a:r>
              <a:rPr lang="en-US">
                <a:ea typeface="Calibri"/>
                <a:cs typeface="Calibri"/>
              </a:rPr>
              <a:t> de </a:t>
            </a:r>
            <a:r>
              <a:rPr lang="en-US" err="1">
                <a:ea typeface="Calibri"/>
                <a:cs typeface="Calibri"/>
              </a:rPr>
              <a:t>alimentos</a:t>
            </a:r>
            <a:r>
              <a:rPr lang="en-US">
                <a:ea typeface="Calibri"/>
                <a:cs typeface="Calibri"/>
              </a:rPr>
              <a:t> </a:t>
            </a:r>
            <a:r>
              <a:rPr lang="en-US" err="1">
                <a:ea typeface="Calibri"/>
                <a:cs typeface="Calibri"/>
              </a:rPr>
              <a:t>adecuadas</a:t>
            </a:r>
            <a:r>
              <a:rPr lang="en-US">
                <a:ea typeface="Calibri"/>
                <a:cs typeface="Calibri"/>
              </a:rPr>
              <a:t> </a:t>
            </a:r>
            <a:r>
              <a:rPr lang="en-US" err="1">
                <a:ea typeface="Calibri"/>
                <a:cs typeface="Calibri"/>
              </a:rPr>
              <a:t>dependiendo</a:t>
            </a:r>
            <a:r>
              <a:rPr lang="en-US">
                <a:ea typeface="Calibri"/>
                <a:cs typeface="Calibri"/>
              </a:rPr>
              <a:t> el </a:t>
            </a:r>
            <a:r>
              <a:rPr lang="en-US" err="1">
                <a:ea typeface="Calibri"/>
                <a:cs typeface="Calibri"/>
              </a:rPr>
              <a:t>caso</a:t>
            </a:r>
            <a:r>
              <a:rPr lang="en-US">
                <a:ea typeface="Calibri"/>
                <a:cs typeface="Calibri"/>
              </a:rPr>
              <a:t>.</a:t>
            </a:r>
          </a:p>
          <a:p>
            <a:pPr marL="228600" indent="-228600">
              <a:buAutoNum type="arabicPeriod"/>
            </a:pPr>
            <a:r>
              <a:rPr lang="en-US">
                <a:ea typeface="Calibri"/>
                <a:cs typeface="Calibri"/>
              </a:rPr>
              <a:t>Dar 10 </a:t>
            </a:r>
            <a:r>
              <a:rPr lang="en-US" err="1">
                <a:ea typeface="Calibri"/>
                <a:cs typeface="Calibri"/>
              </a:rPr>
              <a:t>minutos</a:t>
            </a:r>
            <a:r>
              <a:rPr lang="en-US">
                <a:ea typeface="Calibri"/>
                <a:cs typeface="Calibri"/>
              </a:rPr>
              <a:t> para que </a:t>
            </a:r>
            <a:r>
              <a:rPr lang="en-US" err="1">
                <a:ea typeface="Calibri"/>
                <a:cs typeface="Calibri"/>
              </a:rPr>
              <a:t>cada</a:t>
            </a:r>
            <a:r>
              <a:rPr lang="en-US">
                <a:ea typeface="Calibri"/>
                <a:cs typeface="Calibri"/>
              </a:rPr>
              <a:t> </a:t>
            </a:r>
            <a:r>
              <a:rPr lang="en-US" err="1">
                <a:ea typeface="Calibri"/>
                <a:cs typeface="Calibri"/>
              </a:rPr>
              <a:t>participante</a:t>
            </a:r>
            <a:r>
              <a:rPr lang="en-US">
                <a:ea typeface="Calibri"/>
                <a:cs typeface="Calibri"/>
              </a:rPr>
              <a:t> </a:t>
            </a:r>
            <a:r>
              <a:rPr lang="en-US" err="1">
                <a:ea typeface="Calibri"/>
                <a:cs typeface="Calibri"/>
              </a:rPr>
              <a:t>tenga</a:t>
            </a:r>
            <a:r>
              <a:rPr lang="en-US">
                <a:ea typeface="Calibri"/>
                <a:cs typeface="Calibri"/>
              </a:rPr>
              <a:t> </a:t>
            </a:r>
            <a:r>
              <a:rPr lang="en-US" err="1">
                <a:ea typeface="Calibri"/>
                <a:cs typeface="Calibri"/>
              </a:rPr>
              <a:t>identificado</a:t>
            </a:r>
            <a:r>
              <a:rPr lang="en-US">
                <a:ea typeface="Calibri"/>
                <a:cs typeface="Calibri"/>
              </a:rPr>
              <a:t> </a:t>
            </a:r>
            <a:r>
              <a:rPr lang="en-US" err="1">
                <a:ea typeface="Calibri"/>
                <a:cs typeface="Calibri"/>
              </a:rPr>
              <a:t>su</a:t>
            </a:r>
            <a:r>
              <a:rPr lang="en-US">
                <a:ea typeface="Calibri"/>
                <a:cs typeface="Calibri"/>
              </a:rPr>
              <a:t> plan y </a:t>
            </a:r>
            <a:r>
              <a:rPr lang="en-US" err="1">
                <a:ea typeface="Calibri"/>
                <a:cs typeface="Calibri"/>
              </a:rPr>
              <a:t>llene</a:t>
            </a:r>
            <a:r>
              <a:rPr lang="en-US">
                <a:ea typeface="Calibri"/>
                <a:cs typeface="Calibri"/>
              </a:rPr>
              <a:t> las </a:t>
            </a:r>
            <a:r>
              <a:rPr lang="en-US" err="1">
                <a:ea typeface="Calibri"/>
                <a:cs typeface="Calibri"/>
              </a:rPr>
              <a:t>opciones</a:t>
            </a:r>
            <a:r>
              <a:rPr lang="en-US">
                <a:ea typeface="Calibri"/>
                <a:cs typeface="Calibri"/>
              </a:rPr>
              <a:t> de </a:t>
            </a:r>
            <a:r>
              <a:rPr lang="en-US" err="1">
                <a:ea typeface="Calibri"/>
                <a:cs typeface="Calibri"/>
              </a:rPr>
              <a:t>como</a:t>
            </a:r>
            <a:r>
              <a:rPr lang="en-US">
                <a:ea typeface="Calibri"/>
                <a:cs typeface="Calibri"/>
              </a:rPr>
              <a:t> </a:t>
            </a:r>
            <a:r>
              <a:rPr lang="en-US" err="1">
                <a:ea typeface="Calibri"/>
                <a:cs typeface="Calibri"/>
              </a:rPr>
              <a:t>serian</a:t>
            </a:r>
            <a:r>
              <a:rPr lang="en-US">
                <a:ea typeface="Calibri"/>
                <a:cs typeface="Calibri"/>
              </a:rPr>
              <a:t> los </a:t>
            </a:r>
            <a:r>
              <a:rPr lang="en-US" err="1">
                <a:ea typeface="Calibri"/>
                <a:cs typeface="Calibri"/>
              </a:rPr>
              <a:t>alimentos</a:t>
            </a:r>
            <a:r>
              <a:rPr lang="en-US">
                <a:ea typeface="Calibri"/>
                <a:cs typeface="Calibri"/>
              </a:rPr>
              <a:t> </a:t>
            </a:r>
            <a:r>
              <a:rPr lang="en-US" err="1">
                <a:ea typeface="Calibri"/>
                <a:cs typeface="Calibri"/>
              </a:rPr>
              <a:t>deacuerdo</a:t>
            </a:r>
            <a:r>
              <a:rPr lang="en-US">
                <a:ea typeface="Calibri"/>
                <a:cs typeface="Calibri"/>
              </a:rPr>
              <a:t> a sus </a:t>
            </a:r>
            <a:r>
              <a:rPr lang="en-US" err="1">
                <a:ea typeface="Calibri"/>
                <a:cs typeface="Calibri"/>
              </a:rPr>
              <a:t>gustos</a:t>
            </a:r>
            <a:r>
              <a:rPr lang="en-US">
                <a:ea typeface="Calibri"/>
                <a:cs typeface="Calibri"/>
              </a:rPr>
              <a:t>, </a:t>
            </a:r>
            <a:r>
              <a:rPr lang="en-US" err="1">
                <a:ea typeface="Calibri"/>
                <a:cs typeface="Calibri"/>
              </a:rPr>
              <a:t>necesidades</a:t>
            </a:r>
            <a:r>
              <a:rPr lang="en-US">
                <a:ea typeface="Calibri"/>
                <a:cs typeface="Calibri"/>
              </a:rPr>
              <a:t> y </a:t>
            </a:r>
            <a:r>
              <a:rPr lang="en-US" err="1">
                <a:ea typeface="Calibri"/>
                <a:cs typeface="Calibri"/>
              </a:rPr>
              <a:t>recursos</a:t>
            </a:r>
            <a:r>
              <a:rPr lang="en-US">
                <a:ea typeface="Calibri"/>
                <a:cs typeface="Calibri"/>
              </a:rPr>
              <a:t>.</a:t>
            </a:r>
          </a:p>
          <a:p>
            <a:pPr marL="228600" indent="-228600">
              <a:buAutoNum type="arabicPeriod"/>
            </a:pPr>
            <a:r>
              <a:rPr lang="en-US" err="1">
                <a:ea typeface="Calibri"/>
                <a:cs typeface="Calibri"/>
              </a:rPr>
              <a:t>Preguntar</a:t>
            </a:r>
            <a:r>
              <a:rPr lang="en-US">
                <a:ea typeface="Calibri"/>
                <a:cs typeface="Calibri"/>
              </a:rPr>
              <a:t> </a:t>
            </a:r>
            <a:r>
              <a:rPr lang="en-US" err="1">
                <a:ea typeface="Calibri"/>
                <a:cs typeface="Calibri"/>
              </a:rPr>
              <a:t>si</a:t>
            </a:r>
            <a:r>
              <a:rPr lang="en-US">
                <a:ea typeface="Calibri"/>
                <a:cs typeface="Calibri"/>
              </a:rPr>
              <a:t> </a:t>
            </a:r>
            <a:r>
              <a:rPr lang="en-US" err="1">
                <a:ea typeface="Calibri"/>
                <a:cs typeface="Calibri"/>
              </a:rPr>
              <a:t>alguien</a:t>
            </a:r>
            <a:r>
              <a:rPr lang="en-US">
                <a:ea typeface="Calibri"/>
                <a:cs typeface="Calibri"/>
              </a:rPr>
              <a:t> se </a:t>
            </a:r>
            <a:r>
              <a:rPr lang="en-US" err="1">
                <a:ea typeface="Calibri"/>
                <a:cs typeface="Calibri"/>
              </a:rPr>
              <a:t>siente</a:t>
            </a:r>
            <a:r>
              <a:rPr lang="en-US">
                <a:ea typeface="Calibri"/>
                <a:cs typeface="Calibri"/>
              </a:rPr>
              <a:t> </a:t>
            </a:r>
            <a:r>
              <a:rPr lang="en-US" err="1">
                <a:ea typeface="Calibri"/>
                <a:cs typeface="Calibri"/>
              </a:rPr>
              <a:t>agusto</a:t>
            </a:r>
            <a:r>
              <a:rPr lang="en-US">
                <a:ea typeface="Calibri"/>
                <a:cs typeface="Calibri"/>
              </a:rPr>
              <a:t> de </a:t>
            </a:r>
            <a:r>
              <a:rPr lang="en-US" err="1">
                <a:ea typeface="Calibri"/>
                <a:cs typeface="Calibri"/>
              </a:rPr>
              <a:t>compartir</a:t>
            </a:r>
            <a:r>
              <a:rPr lang="en-US">
                <a:ea typeface="Calibri"/>
                <a:cs typeface="Calibri"/>
              </a:rPr>
              <a:t> </a:t>
            </a:r>
            <a:r>
              <a:rPr lang="en-US" err="1">
                <a:ea typeface="Calibri"/>
                <a:cs typeface="Calibri"/>
              </a:rPr>
              <a:t>si</a:t>
            </a:r>
            <a:r>
              <a:rPr lang="en-US">
                <a:ea typeface="Calibri"/>
                <a:cs typeface="Calibri"/>
              </a:rPr>
              <a:t> no, la </a:t>
            </a:r>
            <a:r>
              <a:rPr lang="en-US" err="1">
                <a:ea typeface="Calibri"/>
                <a:cs typeface="Calibri"/>
              </a:rPr>
              <a:t>promotora</a:t>
            </a:r>
            <a:r>
              <a:rPr lang="en-US">
                <a:ea typeface="Calibri"/>
                <a:cs typeface="Calibri"/>
              </a:rPr>
              <a:t> </a:t>
            </a:r>
            <a:r>
              <a:rPr lang="en-US" err="1">
                <a:ea typeface="Calibri"/>
                <a:cs typeface="Calibri"/>
              </a:rPr>
              <a:t>comparta</a:t>
            </a:r>
            <a:r>
              <a:rPr lang="en-US">
                <a:ea typeface="Calibri"/>
                <a:cs typeface="Calibri"/>
              </a:rPr>
              <a:t> </a:t>
            </a:r>
            <a:r>
              <a:rPr lang="en-US" err="1">
                <a:ea typeface="Calibri"/>
                <a:cs typeface="Calibri"/>
              </a:rPr>
              <a:t>su</a:t>
            </a:r>
            <a:r>
              <a:rPr lang="en-US">
                <a:ea typeface="Calibri"/>
                <a:cs typeface="Calibri"/>
              </a:rPr>
              <a:t> plan.</a:t>
            </a:r>
          </a:p>
          <a:p>
            <a:endParaRPr lang="en-US">
              <a:ea typeface="Calibri"/>
              <a:cs typeface="Calibri"/>
            </a:endParaRPr>
          </a:p>
          <a:p>
            <a:r>
              <a:rPr lang="en-US" err="1">
                <a:ea typeface="Calibri"/>
                <a:cs typeface="Calibri"/>
              </a:rPr>
              <a:t>Instrucciones</a:t>
            </a:r>
            <a:r>
              <a:rPr lang="en-US">
                <a:ea typeface="Calibri"/>
                <a:cs typeface="Calibri"/>
              </a:rPr>
              <a:t> para la </a:t>
            </a:r>
            <a:r>
              <a:rPr lang="en-US" err="1">
                <a:ea typeface="Calibri"/>
                <a:cs typeface="Calibri"/>
              </a:rPr>
              <a:t>promotora</a:t>
            </a:r>
            <a:endParaRPr lang="en-US">
              <a:ea typeface="Calibri"/>
              <a:cs typeface="Calibri"/>
            </a:endParaRPr>
          </a:p>
          <a:p>
            <a:pPr marL="228600" indent="-228600">
              <a:buAutoNum type="arabicPeriod"/>
            </a:pPr>
            <a:r>
              <a:rPr lang="en-US">
                <a:ea typeface="Calibri"/>
                <a:cs typeface="Calibri"/>
              </a:rPr>
              <a:t>Tener </a:t>
            </a:r>
            <a:r>
              <a:rPr lang="en-US" err="1">
                <a:ea typeface="Calibri"/>
                <a:cs typeface="Calibri"/>
              </a:rPr>
              <a:t>impresos</a:t>
            </a:r>
            <a:r>
              <a:rPr lang="en-US">
                <a:ea typeface="Calibri"/>
                <a:cs typeface="Calibri"/>
              </a:rPr>
              <a:t> a </a:t>
            </a:r>
            <a:r>
              <a:rPr lang="en-US" err="1">
                <a:ea typeface="Calibri"/>
                <a:cs typeface="Calibri"/>
              </a:rPr>
              <a:t>colores</a:t>
            </a:r>
            <a:r>
              <a:rPr lang="en-US">
                <a:ea typeface="Calibri"/>
                <a:cs typeface="Calibri"/>
              </a:rPr>
              <a:t> plan de </a:t>
            </a:r>
            <a:r>
              <a:rPr lang="en-US" err="1">
                <a:ea typeface="Calibri"/>
                <a:cs typeface="Calibri"/>
              </a:rPr>
              <a:t>alimentos</a:t>
            </a:r>
            <a:r>
              <a:rPr lang="en-US">
                <a:ea typeface="Calibri"/>
                <a:cs typeface="Calibri"/>
              </a:rPr>
              <a:t> de 1,600, 1800 y 2000 </a:t>
            </a:r>
            <a:r>
              <a:rPr lang="en-US" err="1">
                <a:ea typeface="Calibri"/>
                <a:cs typeface="Calibri"/>
              </a:rPr>
              <a:t>calorias</a:t>
            </a:r>
            <a:r>
              <a:rPr lang="en-US">
                <a:ea typeface="Calibri"/>
                <a:cs typeface="Calibri"/>
              </a:rPr>
              <a:t>.</a:t>
            </a:r>
          </a:p>
          <a:p>
            <a:pPr marL="228600" indent="-228600">
              <a:buAutoNum type="arabicPeriod"/>
            </a:pPr>
            <a:r>
              <a:rPr lang="en-US" err="1">
                <a:ea typeface="Calibri"/>
                <a:cs typeface="Calibri"/>
              </a:rPr>
              <a:t>LLevar</a:t>
            </a:r>
            <a:r>
              <a:rPr lang="en-US">
                <a:ea typeface="Calibri"/>
                <a:cs typeface="Calibri"/>
              </a:rPr>
              <a:t> </a:t>
            </a:r>
            <a:r>
              <a:rPr lang="en-US" err="1">
                <a:ea typeface="Calibri"/>
                <a:cs typeface="Calibri"/>
              </a:rPr>
              <a:t>plumas</a:t>
            </a:r>
            <a:r>
              <a:rPr lang="en-US">
                <a:ea typeface="Calibri"/>
                <a:cs typeface="Calibri"/>
              </a:rPr>
              <a:t> para </a:t>
            </a:r>
            <a:r>
              <a:rPr lang="en-US" err="1">
                <a:ea typeface="Calibri"/>
                <a:cs typeface="Calibri"/>
              </a:rPr>
              <a:t>todos</a:t>
            </a:r>
            <a:r>
              <a:rPr lang="en-US">
                <a:ea typeface="Calibri"/>
                <a:cs typeface="Calibri"/>
              </a:rPr>
              <a:t> los </a:t>
            </a:r>
            <a:r>
              <a:rPr lang="en-US" err="1">
                <a:ea typeface="Calibri"/>
                <a:cs typeface="Calibri"/>
              </a:rPr>
              <a:t>participantes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7451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rtl="0"/>
            <a:r>
              <a:rPr lang="en-US" sz="1200" b="1" i="0" kern="1200">
                <a:solidFill>
                  <a:schemeClr val="tx1"/>
                </a:solidFill>
                <a:effectLst/>
                <a:latin typeface="+mn-lt"/>
                <a:ea typeface="+mn-ea"/>
                <a:cs typeface="+mn-cs"/>
              </a:rPr>
              <a:t>How might obesity increase the risk of cancer?</a:t>
            </a:r>
          </a:p>
          <a:p>
            <a:pPr rtl="0"/>
            <a:r>
              <a:rPr lang="en-US" sz="1200" b="0" i="0" kern="1200">
                <a:solidFill>
                  <a:schemeClr val="tx1"/>
                </a:solidFill>
                <a:effectLst/>
                <a:latin typeface="+mn-lt"/>
                <a:ea typeface="+mn-ea"/>
                <a:cs typeface="+mn-cs"/>
              </a:rPr>
              <a:t>Several possible mechanisms have been suggested to explain how obesity might increase the risks of some cancers (</a:t>
            </a:r>
            <a:r>
              <a:rPr lang="en-US" sz="1200" b="0" i="0" u="none" strike="noStrike" kern="1200">
                <a:solidFill>
                  <a:schemeClr val="tx1"/>
                </a:solidFill>
                <a:effectLst/>
                <a:latin typeface="+mn-lt"/>
                <a:ea typeface="+mn-ea"/>
                <a:cs typeface="+mn-cs"/>
                <a:hlinkClick r:id="rId3"/>
              </a:rPr>
              <a:t>32</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a:rPr>
              <a:t>33</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Fat tissue (also called adipose tissue) produces excess amounts of </a:t>
            </a:r>
            <a:r>
              <a:rPr lang="en-US" sz="1200" b="0" i="0" u="none" strike="noStrike" kern="1200">
                <a:solidFill>
                  <a:schemeClr val="tx1"/>
                </a:solidFill>
                <a:effectLst/>
                <a:latin typeface="+mn-lt"/>
                <a:ea typeface="+mn-ea"/>
                <a:cs typeface="+mn-cs"/>
                <a:hlinkClick r:id="rId5"/>
              </a:rPr>
              <a:t>estrogen</a:t>
            </a:r>
            <a:r>
              <a:rPr lang="en-US" sz="1200" b="0" i="0" kern="1200">
                <a:solidFill>
                  <a:schemeClr val="tx1"/>
                </a:solidFill>
                <a:effectLst/>
                <a:latin typeface="+mn-lt"/>
                <a:ea typeface="+mn-ea"/>
                <a:cs typeface="+mn-cs"/>
              </a:rPr>
              <a:t>, high levels of which have been associated with increased risks of breast, endometrial, ovarian, and some other cancers.</a:t>
            </a:r>
          </a:p>
          <a:p>
            <a:pPr rtl="0"/>
            <a:r>
              <a:rPr lang="en-US" sz="1200" b="0" i="0" kern="1200">
                <a:solidFill>
                  <a:schemeClr val="tx1"/>
                </a:solidFill>
                <a:effectLst/>
                <a:latin typeface="+mn-lt"/>
                <a:ea typeface="+mn-ea"/>
                <a:cs typeface="+mn-cs"/>
              </a:rPr>
              <a:t>People with obesity often have increased blood levels of </a:t>
            </a:r>
            <a:r>
              <a:rPr lang="en-US" sz="1200" b="0" i="0" u="none" strike="noStrike" kern="1200">
                <a:solidFill>
                  <a:schemeClr val="tx1"/>
                </a:solidFill>
                <a:effectLst/>
                <a:latin typeface="+mn-lt"/>
                <a:ea typeface="+mn-ea"/>
                <a:cs typeface="+mn-cs"/>
                <a:hlinkClick r:id="rId6"/>
              </a:rPr>
              <a:t>insulin</a:t>
            </a:r>
            <a:r>
              <a:rPr lang="en-US" sz="1200" b="0" i="0" kern="1200">
                <a:solidFill>
                  <a:schemeClr val="tx1"/>
                </a:solidFill>
                <a:effectLst/>
                <a:latin typeface="+mn-lt"/>
                <a:ea typeface="+mn-ea"/>
                <a:cs typeface="+mn-cs"/>
              </a:rPr>
              <a:t> and </a:t>
            </a:r>
            <a:r>
              <a:rPr lang="en-US" sz="1200" b="0" i="0" u="none" strike="noStrike" kern="1200">
                <a:solidFill>
                  <a:schemeClr val="tx1"/>
                </a:solidFill>
                <a:effectLst/>
                <a:latin typeface="+mn-lt"/>
                <a:ea typeface="+mn-ea"/>
                <a:cs typeface="+mn-cs"/>
                <a:hlinkClick r:id="rId7"/>
              </a:rPr>
              <a:t>insulin-like growth factor</a:t>
            </a:r>
            <a:r>
              <a:rPr lang="en-US" sz="1200" b="0" i="0" kern="1200">
                <a:solidFill>
                  <a:schemeClr val="tx1"/>
                </a:solidFill>
                <a:effectLst/>
                <a:latin typeface="+mn-lt"/>
                <a:ea typeface="+mn-ea"/>
                <a:cs typeface="+mn-cs"/>
              </a:rPr>
              <a:t>-1 (IGF-1). High levels of insulin, a condition known as hyperinsulinemia, is due to insulin resistance and precedes the development of type 2 diabetes, another known cancer risk factor. High levels of insulin and IGF-1 may promote the development of colon, kidney, prostate, and endometrial cancers (</a:t>
            </a:r>
            <a:r>
              <a:rPr lang="en-US" sz="1200" b="0" i="0" u="none" strike="noStrike" kern="1200">
                <a:solidFill>
                  <a:schemeClr val="tx1"/>
                </a:solidFill>
                <a:effectLst/>
                <a:latin typeface="+mn-lt"/>
                <a:ea typeface="+mn-ea"/>
                <a:cs typeface="+mn-cs"/>
                <a:hlinkClick r:id="rId8"/>
              </a:rPr>
              <a:t>34</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People with obesity often have chronic inflammatory conditions such as </a:t>
            </a:r>
            <a:r>
              <a:rPr lang="en-US" sz="1200" b="0" i="0" u="none" strike="noStrike" kern="1200">
                <a:solidFill>
                  <a:schemeClr val="tx1"/>
                </a:solidFill>
                <a:effectLst/>
                <a:latin typeface="+mn-lt"/>
                <a:ea typeface="+mn-ea"/>
                <a:cs typeface="+mn-cs"/>
                <a:hlinkClick r:id="rId9"/>
              </a:rPr>
              <a:t>gallstones</a:t>
            </a:r>
            <a:r>
              <a:rPr lang="en-US" sz="1200" b="0" i="0" kern="1200">
                <a:solidFill>
                  <a:schemeClr val="tx1"/>
                </a:solidFill>
                <a:effectLst/>
                <a:latin typeface="+mn-lt"/>
                <a:ea typeface="+mn-ea"/>
                <a:cs typeface="+mn-cs"/>
              </a:rPr>
              <a:t> or non-alcoholic fatty liver disease. These conditions can cause </a:t>
            </a:r>
            <a:r>
              <a:rPr lang="en-US" sz="1200" b="0" i="0" u="none" strike="noStrike" kern="1200">
                <a:solidFill>
                  <a:schemeClr val="tx1"/>
                </a:solidFill>
                <a:effectLst/>
                <a:latin typeface="+mn-lt"/>
                <a:ea typeface="+mn-ea"/>
                <a:cs typeface="+mn-cs"/>
                <a:hlinkClick r:id="rId10"/>
              </a:rPr>
              <a:t>oxidative stress</a:t>
            </a:r>
            <a:r>
              <a:rPr lang="en-US" sz="1200" b="0" i="0" kern="1200">
                <a:solidFill>
                  <a:schemeClr val="tx1"/>
                </a:solidFill>
                <a:effectLst/>
                <a:latin typeface="+mn-lt"/>
                <a:ea typeface="+mn-ea"/>
                <a:cs typeface="+mn-cs"/>
              </a:rPr>
              <a:t>, which leads to DNA damage (</a:t>
            </a:r>
            <a:r>
              <a:rPr lang="en-US" sz="1200" b="0" i="0" u="none" strike="noStrike" kern="1200">
                <a:solidFill>
                  <a:schemeClr val="tx1"/>
                </a:solidFill>
                <a:effectLst/>
                <a:latin typeface="+mn-lt"/>
                <a:ea typeface="+mn-ea"/>
                <a:cs typeface="+mn-cs"/>
                <a:hlinkClick r:id="rId11"/>
              </a:rPr>
              <a:t>35</a:t>
            </a:r>
            <a:r>
              <a:rPr lang="en-US" sz="1200" b="0" i="0" kern="1200">
                <a:solidFill>
                  <a:schemeClr val="tx1"/>
                </a:solidFill>
                <a:effectLst/>
                <a:latin typeface="+mn-lt"/>
                <a:ea typeface="+mn-ea"/>
                <a:cs typeface="+mn-cs"/>
              </a:rPr>
              <a:t>) and increases the risk of </a:t>
            </a:r>
            <a:r>
              <a:rPr lang="en-US" sz="1200" b="0" i="0" u="none" strike="noStrike" kern="1200">
                <a:solidFill>
                  <a:schemeClr val="tx1"/>
                </a:solidFill>
                <a:effectLst/>
                <a:latin typeface="+mn-lt"/>
                <a:ea typeface="+mn-ea"/>
                <a:cs typeface="+mn-cs"/>
                <a:hlinkClick r:id="rId12"/>
              </a:rPr>
              <a:t>biliary tract</a:t>
            </a:r>
            <a:r>
              <a:rPr lang="en-US" sz="1200" b="0" i="0" kern="1200">
                <a:solidFill>
                  <a:schemeClr val="tx1"/>
                </a:solidFill>
                <a:effectLst/>
                <a:latin typeface="+mn-lt"/>
                <a:ea typeface="+mn-ea"/>
                <a:cs typeface="+mn-cs"/>
              </a:rPr>
              <a:t> and other cancers (</a:t>
            </a:r>
            <a:r>
              <a:rPr lang="en-US" sz="1200" b="0" i="0" u="none" strike="noStrike" kern="1200">
                <a:solidFill>
                  <a:schemeClr val="tx1"/>
                </a:solidFill>
                <a:effectLst/>
                <a:latin typeface="+mn-lt"/>
                <a:ea typeface="+mn-ea"/>
                <a:cs typeface="+mn-cs"/>
                <a:hlinkClick r:id="rId13"/>
              </a:rPr>
              <a:t>36</a:t>
            </a:r>
            <a:r>
              <a:rPr lang="en-US" sz="1200" b="0" i="0" kern="1200">
                <a:solidFill>
                  <a:schemeClr val="tx1"/>
                </a:solidFill>
                <a:effectLst/>
                <a:latin typeface="+mn-lt"/>
                <a:ea typeface="+mn-ea"/>
                <a:cs typeface="+mn-cs"/>
              </a:rPr>
              <a:t>).</a:t>
            </a:r>
          </a:p>
          <a:p>
            <a:pPr rtl="0"/>
            <a:r>
              <a:rPr lang="en-US" sz="1200" b="0" i="0" kern="1200">
                <a:solidFill>
                  <a:schemeClr val="tx1"/>
                </a:solidFill>
                <a:effectLst/>
                <a:latin typeface="+mn-lt"/>
                <a:ea typeface="+mn-ea"/>
                <a:cs typeface="+mn-cs"/>
              </a:rPr>
              <a:t>Fat cells produce hormones called adipokines that can stimulate or inhibit cell growth. For example, the level of an adipokine called leptin in the blood increases with increasing body fat, and high levels of leptin can promote aberrant </a:t>
            </a:r>
            <a:r>
              <a:rPr lang="en-US" sz="1200" b="0" i="0" u="none" strike="noStrike" kern="1200">
                <a:solidFill>
                  <a:schemeClr val="tx1"/>
                </a:solidFill>
                <a:effectLst/>
                <a:latin typeface="+mn-lt"/>
                <a:ea typeface="+mn-ea"/>
                <a:cs typeface="+mn-cs"/>
                <a:hlinkClick r:id="rId14"/>
              </a:rPr>
              <a:t>cell proliferation</a:t>
            </a:r>
            <a:r>
              <a:rPr lang="en-US" sz="1200" b="0" i="0" kern="1200">
                <a:solidFill>
                  <a:schemeClr val="tx1"/>
                </a:solidFill>
                <a:effectLst/>
                <a:latin typeface="+mn-lt"/>
                <a:ea typeface="+mn-ea"/>
                <a:cs typeface="+mn-cs"/>
              </a:rPr>
              <a:t>. Another adipokine, adiponectin, is less abundant in people with obesity than in people with a healthy weight and may have antiproliferative effects that protect against tumor growth.</a:t>
            </a:r>
          </a:p>
          <a:p>
            <a:pPr rtl="0"/>
            <a:r>
              <a:rPr lang="en-US" sz="1200" b="0" i="0" kern="1200">
                <a:solidFill>
                  <a:schemeClr val="tx1"/>
                </a:solidFill>
                <a:effectLst/>
                <a:latin typeface="+mn-lt"/>
                <a:ea typeface="+mn-ea"/>
                <a:cs typeface="+mn-cs"/>
              </a:rPr>
              <a:t>Fat cells may also have direct and indirect effects on other cell growth and metabolic regulators, including </a:t>
            </a:r>
            <a:r>
              <a:rPr lang="en-US" sz="1200" b="0" i="0" u="none" strike="noStrike" kern="1200">
                <a:solidFill>
                  <a:schemeClr val="tx1"/>
                </a:solidFill>
                <a:effectLst/>
                <a:latin typeface="+mn-lt"/>
                <a:ea typeface="+mn-ea"/>
                <a:cs typeface="+mn-cs"/>
                <a:hlinkClick r:id="rId15"/>
              </a:rPr>
              <a:t>mammalian target of rapamycin</a:t>
            </a:r>
            <a:r>
              <a:rPr lang="en-US" sz="1200" b="0" i="0" kern="1200">
                <a:solidFill>
                  <a:schemeClr val="tx1"/>
                </a:solidFill>
                <a:effectLst/>
                <a:latin typeface="+mn-lt"/>
                <a:ea typeface="+mn-ea"/>
                <a:cs typeface="+mn-cs"/>
              </a:rPr>
              <a:t> (mTOR) and AMP-activated protein kinase.</a:t>
            </a: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6378-183A-4AC1-8A94-1C4B7BA09CB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s-MX"/>
          </a:p>
        </p:txBody>
      </p:sp>
      <p:sp>
        <p:nvSpPr>
          <p:cNvPr id="3" name="Subtitle 2">
            <a:extLst>
              <a:ext uri="{FF2B5EF4-FFF2-40B4-BE49-F238E27FC236}">
                <a16:creationId xmlns:a16="http://schemas.microsoft.com/office/drawing/2014/main" id="{48B2CCE0-B779-4D84-AB1D-B07A8B21D6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C2D7CFAC-7B80-4664-854A-DB98DD281AA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B1A43623-5F9F-4082-BD71-ECDCCF9F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A4611-5767-49FB-883D-D62C9C741DC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81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60E6-6355-4A74-A56E-6B67CA777051}"/>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EEFA1938-3B55-4369-9D1D-9ECF595B41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7D99430-412A-4E64-9886-40B09E09C61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F8E10E0F-A6A6-4E90-9194-D3BACFFA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EA681-21E2-434F-B911-DBD449731E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63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C2E33-DEEB-4B85-A875-60C236CB8F3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67BDC822-60C6-4917-853F-F411D2870CE7}"/>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33AB57C-3679-41ED-8583-9FAA89AF37C8}"/>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14F9E3FB-9058-4E3C-A61C-F74D82A10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B6343-533C-4185-B638-5D722D87ED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09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2C15-8954-410E-B75B-C8F6F47A6580}"/>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C8C4ED46-7CB8-4A07-AE71-F2B1F57663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47BC0CA6-279E-4639-84A7-28435305F51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AEA00502-F1C6-4EA1-BE7E-98CEE2CF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AD01D-9DD5-44BD-86AC-D68BE8B9E3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75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9867-8DB7-4723-891A-822D8E82ED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273A94A6-E23C-49A9-83A6-8D32BEBCAB4C}"/>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619B7F-3348-4D2F-914E-6436B2578AD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95D19C6A-5F71-4A2D-A8CC-262A1BC52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CAC57-94BC-4D03-85E7-DE2F80DB1F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897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89EE-FA77-48A2-908F-236D1B805E88}"/>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4E836363-4FBB-41D7-B5F7-463D5C4ADD03}"/>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6A711991-5474-4177-B7F5-CABA548FAC68}"/>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7104D842-F40B-454F-99A1-EC83147211C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28939849-6843-4603-B6AC-C96100132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7132D-6C18-44C9-8064-CA34AFA4588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63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FBF2-FD07-44F5-89DF-11C141667121}"/>
              </a:ext>
            </a:extLst>
          </p:cNvPr>
          <p:cNvSpPr>
            <a:spLocks noGrp="1"/>
          </p:cNvSpPr>
          <p:nvPr>
            <p:ph type="title"/>
          </p:nvPr>
        </p:nvSpPr>
        <p:spPr>
          <a:xfrm>
            <a:off x="1259682" y="547688"/>
            <a:ext cx="15773400" cy="1988345"/>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3E98E41F-5783-4FE4-93E2-3D0B6BC3AB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A6E0A720-F10E-454D-83A0-0C9DA652A221}"/>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88B3DA14-355E-4474-A69A-A335CE64874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9C49A6B4-123F-44E6-9D1E-104F86EAECDF}"/>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1AAAD198-6131-4FB0-B9B5-1AE6AFDD9E54}"/>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a:extLst>
              <a:ext uri="{FF2B5EF4-FFF2-40B4-BE49-F238E27FC236}">
                <a16:creationId xmlns:a16="http://schemas.microsoft.com/office/drawing/2014/main" id="{765A908F-0CEA-49B8-A71B-69573480C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D91F1-0C96-4FAD-BF76-377D08D555D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557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0F79-0D18-493B-A6C0-460742FEA67C}"/>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7D844D54-58C4-4ED3-B0A0-704182B5698B}"/>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a:extLst>
              <a:ext uri="{FF2B5EF4-FFF2-40B4-BE49-F238E27FC236}">
                <a16:creationId xmlns:a16="http://schemas.microsoft.com/office/drawing/2014/main" id="{5D83974F-1540-4444-8C4D-B2FC5B6BA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2D30B-9CE2-48A8-8D5E-9F0878ED89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534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5191-852A-4680-A8A4-04FC3BF400D9}"/>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a:extLst>
              <a:ext uri="{FF2B5EF4-FFF2-40B4-BE49-F238E27FC236}">
                <a16:creationId xmlns:a16="http://schemas.microsoft.com/office/drawing/2014/main" id="{7266E274-01CE-4D27-88D4-509339850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0E2E2-AFFB-4294-9D3A-DF7B9A7516D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31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AB2-AFFD-4690-AD8D-88041419427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FBB287C5-734F-4D8A-803C-6CDE1AFE9B1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73FC7F9C-5C8E-46ED-BD4E-327B4EDB5D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3A5B8B68-2328-42E1-B5F9-4B05749A947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BB04C0B8-93B4-4D40-870C-04E6ED104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18FB7-6379-468E-AB49-A478AA4F98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163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7E56-F02C-499E-A5EC-3F297717AD8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9E9D2BE0-FC6E-416B-ACD9-8FF97E950D4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MX"/>
          </a:p>
        </p:txBody>
      </p:sp>
      <p:sp>
        <p:nvSpPr>
          <p:cNvPr id="4" name="Text Placeholder 3">
            <a:extLst>
              <a:ext uri="{FF2B5EF4-FFF2-40B4-BE49-F238E27FC236}">
                <a16:creationId xmlns:a16="http://schemas.microsoft.com/office/drawing/2014/main" id="{881BCCCD-A5DF-4C9E-BC33-9F6FFD1E4C2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16DC473-820B-47C4-8F1D-18D35BAAB62F}"/>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3795C760-B0C4-419E-905F-580773AD0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E33D2-043F-4056-BC06-8B8F4F439D6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71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FB7D5-8A94-446F-BD01-2568C9E56EE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F90855F1-FDB8-46EF-B3BF-312A714905E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0E48E2C8-157A-44FA-9B30-53037C7B7F5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5056FF06-A0D0-4F34-80CD-27D1C6A3BED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9E9E1-8C89-4569-8207-5ADE7CC8546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6008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myplate.gov/es/myplate-plan"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ngimg.com/download/74808"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pngimg.com/download/92915"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5.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openxmlformats.org/officeDocument/2006/relationships/hyperlink" Target="https://vimeo.com/238992514" TargetMode="Externa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vimeo.com/897302369" TargetMode="External"/><Relationship Id="rId10" Type="http://schemas.openxmlformats.org/officeDocument/2006/relationships/hyperlink" Target="https://pngimg.com/download/92915" TargetMode="External"/><Relationship Id="rId4" Type="http://schemas.openxmlformats.org/officeDocument/2006/relationships/hyperlink" Target="https://vimeo.com/899952017"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13" Type="http://schemas.openxmlformats.org/officeDocument/2006/relationships/image" Target="../media/image29.png"/><Relationship Id="rId3" Type="http://schemas.openxmlformats.org/officeDocument/2006/relationships/hyperlink" Target="https://vimeo.com/238992514" TargetMode="External"/><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hyperlink" Target="https://vimeo.com/897302369" TargetMode="External"/><Relationship Id="rId10" Type="http://schemas.openxmlformats.org/officeDocument/2006/relationships/hyperlink" Target="https://pngimg.com/download/92915" TargetMode="External"/><Relationship Id="rId4" Type="http://schemas.openxmlformats.org/officeDocument/2006/relationships/hyperlink" Target="https://vimeo.com/899952017" TargetMode="Externa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12B_0.xml"/><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late of food with a fork and knife&#10;&#10;Description automatically generated">
            <a:extLst>
              <a:ext uri="{FF2B5EF4-FFF2-40B4-BE49-F238E27FC236}">
                <a16:creationId xmlns:a16="http://schemas.microsoft.com/office/drawing/2014/main" id="{A2F7AFAA-888C-9E46-6599-2566CC749F71}"/>
              </a:ext>
            </a:extLst>
          </p:cNvPr>
          <p:cNvPicPr>
            <a:picLocks noChangeAspect="1"/>
          </p:cNvPicPr>
          <p:nvPr/>
        </p:nvPicPr>
        <p:blipFill rotWithShape="1">
          <a:blip r:embed="rId3"/>
          <a:srcRect t="1765"/>
          <a:stretch/>
        </p:blipFill>
        <p:spPr>
          <a:xfrm>
            <a:off x="20" y="1923"/>
            <a:ext cx="18287980" cy="10285077"/>
          </a:xfrm>
          <a:prstGeom prst="rect">
            <a:avLst/>
          </a:prstGeom>
        </p:spPr>
      </p:pic>
      <p:sp>
        <p:nvSpPr>
          <p:cNvPr id="3" name="Rectangle 2">
            <a:extLst>
              <a:ext uri="{FF2B5EF4-FFF2-40B4-BE49-F238E27FC236}">
                <a16:creationId xmlns:a16="http://schemas.microsoft.com/office/drawing/2014/main" id="{19920DE3-C684-AFC2-D44A-674BC18CCF69}"/>
              </a:ext>
            </a:extLst>
          </p:cNvPr>
          <p:cNvSpPr/>
          <p:nvPr/>
        </p:nvSpPr>
        <p:spPr>
          <a:xfrm>
            <a:off x="-1321" y="4631186"/>
            <a:ext cx="18293796" cy="163990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38F872-DF6F-4D2D-EDA3-16F27DCFBAE7}"/>
              </a:ext>
            </a:extLst>
          </p:cNvPr>
          <p:cNvSpPr txBox="1"/>
          <p:nvPr/>
        </p:nvSpPr>
        <p:spPr>
          <a:xfrm>
            <a:off x="3159748" y="4727863"/>
            <a:ext cx="1471917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800" b="1">
                <a:solidFill>
                  <a:schemeClr val="bg1"/>
                </a:solidFill>
                <a:cs typeface="Calibri"/>
              </a:rPr>
              <a:t>CONTROL DE PORCIONES</a:t>
            </a:r>
            <a:endParaRPr lang="en-US" sz="8800" b="1">
              <a:solidFill>
                <a:schemeClr val="bg1"/>
              </a:solidFill>
              <a:ea typeface="Calibri"/>
              <a:cs typeface="Calibri"/>
            </a:endParaRPr>
          </a:p>
        </p:txBody>
      </p:sp>
      <p:sp>
        <p:nvSpPr>
          <p:cNvPr id="5" name="Rectangle 4">
            <a:extLst>
              <a:ext uri="{FF2B5EF4-FFF2-40B4-BE49-F238E27FC236}">
                <a16:creationId xmlns:a16="http://schemas.microsoft.com/office/drawing/2014/main" id="{E2E67F12-25C3-104B-548F-49E35575E7B4}"/>
              </a:ext>
            </a:extLst>
          </p:cNvPr>
          <p:cNvSpPr/>
          <p:nvPr/>
        </p:nvSpPr>
        <p:spPr>
          <a:xfrm>
            <a:off x="-31172" y="8831488"/>
            <a:ext cx="18318780" cy="1455512"/>
          </a:xfrm>
          <a:prstGeom prst="rect">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1A85C6-4146-8CA5-FD52-EF2DC7CEF0A9}"/>
              </a:ext>
            </a:extLst>
          </p:cNvPr>
          <p:cNvSpPr txBox="1"/>
          <p:nvPr/>
        </p:nvSpPr>
        <p:spPr>
          <a:xfrm>
            <a:off x="4898635" y="9200321"/>
            <a:ext cx="151898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accent4"/>
                </a:solidFill>
                <a:latin typeface="+mj-lt"/>
                <a:cs typeface="Calibri"/>
              </a:rPr>
              <a:t>Un Modulo de </a:t>
            </a:r>
            <a:r>
              <a:rPr lang="en-US" sz="5400" b="1" err="1">
                <a:solidFill>
                  <a:schemeClr val="accent4"/>
                </a:solidFill>
                <a:latin typeface="+mj-lt"/>
                <a:cs typeface="Calibri"/>
              </a:rPr>
              <a:t>Entrenamiento</a:t>
            </a:r>
            <a:r>
              <a:rPr lang="en-US" sz="5400" b="1">
                <a:solidFill>
                  <a:schemeClr val="accent4"/>
                </a:solidFill>
                <a:latin typeface="+mj-lt"/>
                <a:cs typeface="Calibri"/>
              </a:rPr>
              <a:t> de Salud de TSSC</a:t>
            </a:r>
            <a:endParaRPr lang="en-US" sz="5400" b="1">
              <a:solidFill>
                <a:schemeClr val="accent4"/>
              </a:solidFill>
              <a:latin typeface="+mj-lt"/>
              <a:ea typeface="Calibri Light"/>
              <a:cs typeface="Calibri"/>
            </a:endParaRPr>
          </a:p>
        </p:txBody>
      </p:sp>
      <p:pic>
        <p:nvPicPr>
          <p:cNvPr id="6" name="Picture 5" descr="A black and orange text&#10;&#10;Description automatically generated">
            <a:extLst>
              <a:ext uri="{FF2B5EF4-FFF2-40B4-BE49-F238E27FC236}">
                <a16:creationId xmlns:a16="http://schemas.microsoft.com/office/drawing/2014/main" id="{350EAD0C-EC6F-3B9B-60BE-22AD0EB7119E}"/>
              </a:ext>
            </a:extLst>
          </p:cNvPr>
          <p:cNvPicPr>
            <a:picLocks noChangeAspect="1"/>
          </p:cNvPicPr>
          <p:nvPr/>
        </p:nvPicPr>
        <p:blipFill>
          <a:blip r:embed="rId4"/>
          <a:stretch>
            <a:fillRect/>
          </a:stretch>
        </p:blipFill>
        <p:spPr>
          <a:xfrm>
            <a:off x="-125859" y="9009785"/>
            <a:ext cx="4451278" cy="1116047"/>
          </a:xfrm>
          <a:prstGeom prst="rect">
            <a:avLst/>
          </a:prstGeom>
        </p:spPr>
      </p:pic>
    </p:spTree>
    <p:extLst>
      <p:ext uri="{BB962C8B-B14F-4D97-AF65-F5344CB8AC3E}">
        <p14:creationId xmlns:p14="http://schemas.microsoft.com/office/powerpoint/2010/main" val="271948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6651" y="-3352188"/>
            <a:ext cx="18281349" cy="536027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err="1">
                <a:solidFill>
                  <a:schemeClr val="accent4"/>
                </a:solidFill>
                <a:latin typeface="+mj-lt"/>
                <a:ea typeface="+mj-ea"/>
                <a:cs typeface="+mj-cs"/>
              </a:rPr>
              <a:t>Formas</a:t>
            </a:r>
            <a:r>
              <a:rPr lang="en-US" sz="6600" b="1" kern="1200">
                <a:solidFill>
                  <a:schemeClr val="accent4"/>
                </a:solidFill>
                <a:latin typeface="+mj-lt"/>
                <a:ea typeface="+mj-ea"/>
                <a:cs typeface="+mj-cs"/>
              </a:rPr>
              <a:t> </a:t>
            </a:r>
            <a:r>
              <a:rPr lang="en-US" sz="6600" b="1" kern="1200" err="1">
                <a:solidFill>
                  <a:schemeClr val="accent4"/>
                </a:solidFill>
                <a:latin typeface="+mj-lt"/>
                <a:ea typeface="+mj-ea"/>
                <a:cs typeface="+mj-cs"/>
              </a:rPr>
              <a:t>Faciles</a:t>
            </a:r>
            <a:r>
              <a:rPr lang="en-US" sz="6600" b="1" kern="1200">
                <a:solidFill>
                  <a:schemeClr val="accent4"/>
                </a:solidFill>
                <a:latin typeface="+mj-lt"/>
                <a:ea typeface="+mj-ea"/>
                <a:cs typeface="+mj-cs"/>
              </a:rPr>
              <a:t> Para </a:t>
            </a:r>
            <a:r>
              <a:rPr lang="en-US" sz="6600" b="1" kern="1200" err="1">
                <a:solidFill>
                  <a:schemeClr val="accent4"/>
                </a:solidFill>
                <a:latin typeface="+mj-lt"/>
                <a:ea typeface="+mj-ea"/>
                <a:cs typeface="+mj-cs"/>
              </a:rPr>
              <a:t>Formar</a:t>
            </a:r>
            <a:r>
              <a:rPr lang="en-US" sz="6600" b="1" kern="1200">
                <a:solidFill>
                  <a:schemeClr val="accent4"/>
                </a:solidFill>
                <a:latin typeface="+mj-lt"/>
                <a:ea typeface="+mj-ea"/>
                <a:cs typeface="+mj-cs"/>
              </a:rPr>
              <a:t> Tu Plato con las </a:t>
            </a:r>
            <a:r>
              <a:rPr lang="en-US" sz="6600" b="1" kern="1200" err="1">
                <a:solidFill>
                  <a:schemeClr val="accent4"/>
                </a:solidFill>
                <a:latin typeface="+mj-lt"/>
                <a:ea typeface="+mj-ea"/>
                <a:cs typeface="+mj-cs"/>
              </a:rPr>
              <a:t>Porciones</a:t>
            </a:r>
            <a:r>
              <a:rPr lang="en-US" sz="6600" b="1" kern="1200">
                <a:solidFill>
                  <a:schemeClr val="accent4"/>
                </a:solidFill>
                <a:latin typeface="+mj-lt"/>
                <a:ea typeface="+mj-ea"/>
                <a:cs typeface="+mj-cs"/>
              </a:rPr>
              <a:t> </a:t>
            </a:r>
            <a:r>
              <a:rPr lang="en-US" sz="6600" b="1" kern="1200" err="1">
                <a:solidFill>
                  <a:schemeClr val="accent4"/>
                </a:solidFill>
                <a:latin typeface="+mj-lt"/>
                <a:ea typeface="+mj-ea"/>
                <a:cs typeface="+mj-cs"/>
              </a:rPr>
              <a:t>Adecuadas</a:t>
            </a:r>
            <a:endParaRPr lang="en-US" sz="6600" b="1" kern="1200">
              <a:solidFill>
                <a:schemeClr val="accent4"/>
              </a:solidFill>
              <a:latin typeface="+mj-lt"/>
              <a:ea typeface="+mj-ea"/>
              <a:cs typeface="+mj-cs"/>
            </a:endParaRPr>
          </a:p>
        </p:txBody>
      </p:sp>
      <p:pic>
        <p:nvPicPr>
          <p:cNvPr id="12" name="Picture 11">
            <a:extLst>
              <a:ext uri="{FF2B5EF4-FFF2-40B4-BE49-F238E27FC236}">
                <a16:creationId xmlns:a16="http://schemas.microsoft.com/office/drawing/2014/main" id="{6251CB20-9C2B-4B92-934D-2B5F503CD065}"/>
              </a:ext>
            </a:extLst>
          </p:cNvPr>
          <p:cNvPicPr>
            <a:picLocks noChangeAspect="1"/>
          </p:cNvPicPr>
          <p:nvPr/>
        </p:nvPicPr>
        <p:blipFill rotWithShape="1">
          <a:blip r:embed="rId3"/>
          <a:srcRect l="48017" t="29198" r="35845" b="42364"/>
          <a:stretch/>
        </p:blipFill>
        <p:spPr>
          <a:xfrm>
            <a:off x="760034" y="1978319"/>
            <a:ext cx="7447769" cy="5886446"/>
          </a:xfrm>
          <a:prstGeom prst="rect">
            <a:avLst/>
          </a:prstGeom>
        </p:spPr>
      </p:pic>
      <p:sp>
        <p:nvSpPr>
          <p:cNvPr id="2" name="TextBox 1">
            <a:extLst>
              <a:ext uri="{FF2B5EF4-FFF2-40B4-BE49-F238E27FC236}">
                <a16:creationId xmlns:a16="http://schemas.microsoft.com/office/drawing/2014/main" id="{4E8D0BAB-FD7A-2DF6-0AEF-5A83054EA73F}"/>
              </a:ext>
            </a:extLst>
          </p:cNvPr>
          <p:cNvSpPr txBox="1"/>
          <p:nvPr/>
        </p:nvSpPr>
        <p:spPr>
          <a:xfrm>
            <a:off x="8207803" y="2906225"/>
            <a:ext cx="9835181" cy="286232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600" b="1" err="1">
                <a:cs typeface="Calibri"/>
              </a:rPr>
              <a:t>Comienza</a:t>
            </a:r>
            <a:r>
              <a:rPr lang="en-US" sz="3600" b="1">
                <a:cs typeface="Calibri"/>
              </a:rPr>
              <a:t> con un </a:t>
            </a:r>
            <a:r>
              <a:rPr lang="en-US" sz="3600" b="1" err="1">
                <a:cs typeface="Calibri"/>
              </a:rPr>
              <a:t>plato</a:t>
            </a:r>
            <a:r>
              <a:rPr lang="en-US" sz="3600" b="1">
                <a:cs typeface="Calibri"/>
              </a:rPr>
              <a:t> de 9 </a:t>
            </a:r>
            <a:r>
              <a:rPr lang="en-US" sz="3600" b="1" err="1">
                <a:cs typeface="Calibri"/>
              </a:rPr>
              <a:t>pulgadas</a:t>
            </a:r>
            <a:r>
              <a:rPr lang="en-US" sz="3600" b="1">
                <a:cs typeface="Calibri"/>
              </a:rPr>
              <a:t>.</a:t>
            </a:r>
          </a:p>
          <a:p>
            <a:pPr marL="342900" indent="-342900">
              <a:buAutoNum type="arabicPeriod"/>
            </a:pPr>
            <a:r>
              <a:rPr lang="en-US" sz="3600" b="1" err="1">
                <a:cs typeface="Calibri"/>
              </a:rPr>
              <a:t>Llena</a:t>
            </a:r>
            <a:r>
              <a:rPr lang="en-US" sz="3600" b="1">
                <a:cs typeface="Calibri"/>
              </a:rPr>
              <a:t> la </a:t>
            </a:r>
            <a:r>
              <a:rPr lang="en-US" sz="3600" b="1" err="1">
                <a:cs typeface="Calibri"/>
              </a:rPr>
              <a:t>mitad</a:t>
            </a:r>
            <a:r>
              <a:rPr lang="en-US" sz="3600" b="1">
                <a:cs typeface="Calibri"/>
              </a:rPr>
              <a:t> de </a:t>
            </a:r>
            <a:r>
              <a:rPr lang="en-US" sz="3600" b="1" err="1">
                <a:cs typeface="Calibri"/>
              </a:rPr>
              <a:t>tu</a:t>
            </a:r>
            <a:r>
              <a:rPr lang="en-US" sz="3600" b="1">
                <a:cs typeface="Calibri"/>
              </a:rPr>
              <a:t> </a:t>
            </a:r>
            <a:r>
              <a:rPr lang="en-US" sz="3600" b="1" err="1">
                <a:cs typeface="Calibri"/>
              </a:rPr>
              <a:t>plato</a:t>
            </a:r>
            <a:r>
              <a:rPr lang="en-US" sz="3600" b="1">
                <a:cs typeface="Calibri"/>
              </a:rPr>
              <a:t> con </a:t>
            </a:r>
            <a:r>
              <a:rPr lang="en-US" sz="3600" b="1" err="1">
                <a:cs typeface="Calibri"/>
              </a:rPr>
              <a:t>verduras</a:t>
            </a:r>
            <a:r>
              <a:rPr lang="en-US" sz="3600" b="1">
                <a:cs typeface="Calibri"/>
              </a:rPr>
              <a:t> y </a:t>
            </a:r>
            <a:r>
              <a:rPr lang="en-US" sz="3600" b="1" err="1">
                <a:cs typeface="Calibri"/>
              </a:rPr>
              <a:t>frutas</a:t>
            </a:r>
            <a:r>
              <a:rPr lang="en-US" sz="3600" b="1">
                <a:cs typeface="Calibri"/>
              </a:rPr>
              <a:t>.</a:t>
            </a:r>
          </a:p>
          <a:p>
            <a:pPr marL="342900" indent="-342900">
              <a:buAutoNum type="arabicPeriod"/>
            </a:pPr>
            <a:r>
              <a:rPr lang="en-US" sz="3600" b="1" err="1">
                <a:cs typeface="Calibri"/>
              </a:rPr>
              <a:t>Llena</a:t>
            </a:r>
            <a:r>
              <a:rPr lang="en-US" sz="3600" b="1">
                <a:cs typeface="Calibri"/>
              </a:rPr>
              <a:t> la </a:t>
            </a:r>
            <a:r>
              <a:rPr lang="en-US" sz="3600" b="1" err="1">
                <a:cs typeface="Calibri"/>
              </a:rPr>
              <a:t>cuarta</a:t>
            </a:r>
            <a:r>
              <a:rPr lang="en-US" sz="3600" b="1">
                <a:cs typeface="Calibri"/>
              </a:rPr>
              <a:t> </a:t>
            </a:r>
            <a:r>
              <a:rPr lang="en-US" sz="3600" b="1" err="1">
                <a:cs typeface="Calibri"/>
              </a:rPr>
              <a:t>parte</a:t>
            </a:r>
            <a:r>
              <a:rPr lang="en-US" sz="3600" b="1">
                <a:cs typeface="Calibri"/>
              </a:rPr>
              <a:t> de </a:t>
            </a:r>
            <a:r>
              <a:rPr lang="en-US" sz="3600" b="1" err="1">
                <a:cs typeface="Calibri"/>
              </a:rPr>
              <a:t>tu</a:t>
            </a:r>
            <a:r>
              <a:rPr lang="en-US" sz="3600" b="1">
                <a:cs typeface="Calibri"/>
              </a:rPr>
              <a:t> </a:t>
            </a:r>
            <a:r>
              <a:rPr lang="en-US" sz="3600" b="1" err="1">
                <a:cs typeface="Calibri"/>
              </a:rPr>
              <a:t>plato</a:t>
            </a:r>
            <a:r>
              <a:rPr lang="en-US" sz="3600" b="1">
                <a:cs typeface="Calibri"/>
              </a:rPr>
              <a:t> con </a:t>
            </a:r>
            <a:r>
              <a:rPr lang="en-US" sz="3600" b="1" err="1">
                <a:cs typeface="Calibri"/>
              </a:rPr>
              <a:t>proteina</a:t>
            </a:r>
            <a:r>
              <a:rPr lang="en-US" sz="3600" b="1">
                <a:cs typeface="Calibri"/>
              </a:rPr>
              <a:t> </a:t>
            </a:r>
            <a:r>
              <a:rPr lang="en-US" sz="3600" b="1" err="1">
                <a:cs typeface="Calibri"/>
              </a:rPr>
              <a:t>magra</a:t>
            </a:r>
            <a:r>
              <a:rPr lang="en-US" sz="3600" b="1">
                <a:cs typeface="Calibri"/>
              </a:rPr>
              <a:t>.</a:t>
            </a:r>
          </a:p>
          <a:p>
            <a:pPr marL="342900" indent="-342900">
              <a:buAutoNum type="arabicPeriod"/>
            </a:pPr>
            <a:r>
              <a:rPr lang="en-US" sz="3600" b="1" err="1">
                <a:cs typeface="Calibri"/>
              </a:rPr>
              <a:t>Llena</a:t>
            </a:r>
            <a:r>
              <a:rPr lang="en-US" sz="3600" b="1">
                <a:cs typeface="Calibri"/>
              </a:rPr>
              <a:t> la </a:t>
            </a:r>
            <a:r>
              <a:rPr lang="en-US" sz="3600" b="1" err="1">
                <a:cs typeface="Calibri"/>
              </a:rPr>
              <a:t>otra</a:t>
            </a:r>
            <a:r>
              <a:rPr lang="en-US" sz="3600" b="1">
                <a:cs typeface="Calibri"/>
              </a:rPr>
              <a:t> </a:t>
            </a:r>
            <a:r>
              <a:rPr lang="en-US" sz="3600" b="1" err="1">
                <a:cs typeface="Calibri"/>
              </a:rPr>
              <a:t>cuarta</a:t>
            </a:r>
            <a:r>
              <a:rPr lang="en-US" sz="3600" b="1">
                <a:cs typeface="Calibri"/>
              </a:rPr>
              <a:t> </a:t>
            </a:r>
            <a:r>
              <a:rPr lang="en-US" sz="3600" b="1" err="1">
                <a:cs typeface="Calibri"/>
              </a:rPr>
              <a:t>parte</a:t>
            </a:r>
            <a:r>
              <a:rPr lang="en-US" sz="3600" b="1">
                <a:cs typeface="Calibri"/>
              </a:rPr>
              <a:t> con </a:t>
            </a:r>
            <a:r>
              <a:rPr lang="en-US" sz="3600" b="1" err="1">
                <a:cs typeface="Calibri"/>
              </a:rPr>
              <a:t>granos</a:t>
            </a:r>
            <a:r>
              <a:rPr lang="en-US" sz="3600" b="1">
                <a:cs typeface="Calibri"/>
              </a:rPr>
              <a:t> </a:t>
            </a:r>
            <a:r>
              <a:rPr lang="en-US" sz="3600" b="1" err="1">
                <a:cs typeface="Calibri"/>
              </a:rPr>
              <a:t>enteros</a:t>
            </a:r>
            <a:r>
              <a:rPr lang="en-US" sz="3600" b="1">
                <a:cs typeface="Calibri"/>
              </a:rPr>
              <a:t>.</a:t>
            </a:r>
          </a:p>
        </p:txBody>
      </p:sp>
      <p:pic>
        <p:nvPicPr>
          <p:cNvPr id="7" name="Picture 32">
            <a:extLst>
              <a:ext uri="{FF2B5EF4-FFF2-40B4-BE49-F238E27FC236}">
                <a16:creationId xmlns:a16="http://schemas.microsoft.com/office/drawing/2014/main" id="{108094F9-3128-AC80-8E73-147F555DE74E}"/>
              </a:ext>
            </a:extLst>
          </p:cNvPr>
          <p:cNvPicPr>
            <a:picLocks noChangeAspect="1"/>
          </p:cNvPicPr>
          <p:nvPr/>
        </p:nvPicPr>
        <p:blipFill>
          <a:blip r:embed="rId4"/>
          <a:srcRect/>
          <a:stretch>
            <a:fillRect/>
          </a:stretch>
        </p:blipFill>
        <p:spPr>
          <a:xfrm>
            <a:off x="17046287" y="9529009"/>
            <a:ext cx="1235062" cy="762060"/>
          </a:xfrm>
          <a:prstGeom prst="rect">
            <a:avLst/>
          </a:prstGeom>
        </p:spPr>
      </p:pic>
      <p:sp>
        <p:nvSpPr>
          <p:cNvPr id="9" name="TextBox 1">
            <a:extLst>
              <a:ext uri="{FF2B5EF4-FFF2-40B4-BE49-F238E27FC236}">
                <a16:creationId xmlns:a16="http://schemas.microsoft.com/office/drawing/2014/main" id="{0469832A-13C0-77B7-D1CD-87D96101032B}"/>
              </a:ext>
            </a:extLst>
          </p:cNvPr>
          <p:cNvSpPr txBox="1"/>
          <p:nvPr/>
        </p:nvSpPr>
        <p:spPr>
          <a:xfrm>
            <a:off x="490905" y="8701478"/>
            <a:ext cx="941800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err="1">
                <a:cs typeface="Calibri"/>
              </a:rPr>
              <a:t>Evitar</a:t>
            </a:r>
            <a:r>
              <a:rPr lang="en-US" sz="5400" b="1">
                <a:cs typeface="Calibri"/>
              </a:rPr>
              <a:t> </a:t>
            </a:r>
            <a:r>
              <a:rPr lang="en-US" sz="5400" b="1" err="1">
                <a:cs typeface="Calibri"/>
              </a:rPr>
              <a:t>repetir</a:t>
            </a:r>
            <a:r>
              <a:rPr lang="en-US" sz="5400" b="1">
                <a:cs typeface="Calibri"/>
              </a:rPr>
              <a:t> un </a:t>
            </a:r>
            <a:r>
              <a:rPr lang="en-US" sz="5400" b="1" err="1">
                <a:cs typeface="Calibri"/>
              </a:rPr>
              <a:t>segundo</a:t>
            </a:r>
            <a:r>
              <a:rPr lang="en-US" sz="5400" b="1">
                <a:cs typeface="Calibri"/>
              </a:rPr>
              <a:t> </a:t>
            </a:r>
            <a:r>
              <a:rPr lang="en-US" sz="5400" b="1" err="1">
                <a:cs typeface="Calibri"/>
              </a:rPr>
              <a:t>plato</a:t>
            </a:r>
            <a:r>
              <a:rPr lang="en-US" sz="5400" b="1">
                <a:cs typeface="Calibri"/>
              </a:rPr>
              <a:t>!</a:t>
            </a:r>
          </a:p>
        </p:txBody>
      </p:sp>
      <p:pic>
        <p:nvPicPr>
          <p:cNvPr id="11" name="Picture 6" descr="https://www.diabetesfoodhub.org/system/user_files/Images/1837-diabetic-pecan-crusted-chicken-breast_JulAug20DF_clean-simple_061720.jpg">
            <a:extLst>
              <a:ext uri="{FF2B5EF4-FFF2-40B4-BE49-F238E27FC236}">
                <a16:creationId xmlns:a16="http://schemas.microsoft.com/office/drawing/2014/main" id="{255813AF-6D7B-4494-813A-51481C8DC98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46" r="4335"/>
          <a:stretch/>
        </p:blipFill>
        <p:spPr bwMode="auto">
          <a:xfrm>
            <a:off x="10367939" y="7042793"/>
            <a:ext cx="3263350" cy="3017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www.diabetesfoodhub.org/system/user_files/Images/1837-diabetic-pecan-crusted-chicken-breast_JulAug20DF_clean-simple_061720.jpg">
            <a:extLst>
              <a:ext uri="{FF2B5EF4-FFF2-40B4-BE49-F238E27FC236}">
                <a16:creationId xmlns:a16="http://schemas.microsoft.com/office/drawing/2014/main" id="{26E497CE-CD0E-4CC8-8797-B7FFF744AA7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146" r="4335"/>
          <a:stretch/>
        </p:blipFill>
        <p:spPr bwMode="auto">
          <a:xfrm>
            <a:off x="13924762" y="6977009"/>
            <a:ext cx="3263351" cy="3017352"/>
          </a:xfrm>
          <a:prstGeom prst="rect">
            <a:avLst/>
          </a:prstGeom>
          <a:noFill/>
          <a:extLst>
            <a:ext uri="{909E8E84-426E-40DD-AFC4-6F175D3DCCD1}">
              <a14:hiddenFill xmlns:a14="http://schemas.microsoft.com/office/drawing/2010/main">
                <a:solidFill>
                  <a:srgbClr val="FFFFFF"/>
                </a:solidFill>
              </a14:hiddenFill>
            </a:ext>
          </a:extLst>
        </p:spPr>
      </p:pic>
      <p:sp>
        <p:nvSpPr>
          <p:cNvPr id="14" name="Multiplication Sign 13">
            <a:extLst>
              <a:ext uri="{FF2B5EF4-FFF2-40B4-BE49-F238E27FC236}">
                <a16:creationId xmlns:a16="http://schemas.microsoft.com/office/drawing/2014/main" id="{C5EE565F-AA2E-4818-8170-F98D14005A6D}"/>
              </a:ext>
            </a:extLst>
          </p:cNvPr>
          <p:cNvSpPr/>
          <p:nvPr/>
        </p:nvSpPr>
        <p:spPr>
          <a:xfrm>
            <a:off x="13924762" y="7024498"/>
            <a:ext cx="3263352" cy="292237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75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BF0B1-120D-88BF-54C1-E5B78472BDB2}"/>
              </a:ext>
            </a:extLst>
          </p:cNvPr>
          <p:cNvSpPr txBox="1"/>
          <p:nvPr/>
        </p:nvSpPr>
        <p:spPr>
          <a:xfrm>
            <a:off x="578976" y="-51599"/>
            <a:ext cx="17084842" cy="28578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Aft>
                <a:spcPts val="600"/>
              </a:spcAft>
            </a:pPr>
            <a:r>
              <a:rPr lang="en-US" sz="6000" b="1"/>
              <a:t>Hay 3 </a:t>
            </a:r>
            <a:r>
              <a:rPr lang="en-US" sz="6000" b="1" err="1"/>
              <a:t>herramientas</a:t>
            </a:r>
            <a:r>
              <a:rPr lang="en-US" sz="6000" b="1"/>
              <a:t> para el control de </a:t>
            </a:r>
            <a:r>
              <a:rPr lang="en-US" sz="6000" b="1" err="1"/>
              <a:t>porciones</a:t>
            </a:r>
            <a:endParaRPr lang="en-US" sz="6000" b="1"/>
          </a:p>
          <a:p>
            <a:pPr algn="ctr">
              <a:lnSpc>
                <a:spcPct val="90000"/>
              </a:lnSpc>
              <a:spcAft>
                <a:spcPts val="600"/>
              </a:spcAft>
            </a:pPr>
            <a:endParaRPr lang="en-US" sz="6000" b="1"/>
          </a:p>
          <a:p>
            <a:pPr marL="114300">
              <a:lnSpc>
                <a:spcPct val="90000"/>
              </a:lnSpc>
              <a:spcAft>
                <a:spcPts val="600"/>
              </a:spcAft>
            </a:pPr>
            <a:r>
              <a:rPr lang="en-US" sz="4400"/>
              <a:t>1. </a:t>
            </a:r>
            <a:r>
              <a:rPr lang="en-US" sz="4400" err="1"/>
              <a:t>Contando</a:t>
            </a:r>
            <a:r>
              <a:rPr lang="en-US" sz="4400"/>
              <a:t> </a:t>
            </a:r>
            <a:r>
              <a:rPr lang="en-US" sz="4400" err="1"/>
              <a:t>Calorias</a:t>
            </a:r>
            <a:r>
              <a:rPr lang="en-US" sz="4400"/>
              <a:t> </a:t>
            </a:r>
            <a:r>
              <a:rPr lang="en-US" sz="4400" err="1"/>
              <a:t>necesidad</a:t>
            </a:r>
            <a:r>
              <a:rPr lang="en-US" sz="4400"/>
              <a:t> de </a:t>
            </a:r>
            <a:r>
              <a:rPr lang="en-US" sz="4400" err="1"/>
              <a:t>calorias</a:t>
            </a:r>
            <a:r>
              <a:rPr lang="en-US" sz="4400"/>
              <a:t> </a:t>
            </a:r>
            <a:r>
              <a:rPr lang="en-US" sz="4400" err="1"/>
              <a:t>individuales</a:t>
            </a:r>
            <a:endParaRPr lang="en-US" sz="4400"/>
          </a:p>
        </p:txBody>
      </p:sp>
      <p:sp>
        <p:nvSpPr>
          <p:cNvPr id="4" name="TextBox 3">
            <a:extLst>
              <a:ext uri="{FF2B5EF4-FFF2-40B4-BE49-F238E27FC236}">
                <a16:creationId xmlns:a16="http://schemas.microsoft.com/office/drawing/2014/main" id="{7EFA5825-1200-1A6C-5BAC-FC89507E99F3}"/>
              </a:ext>
            </a:extLst>
          </p:cNvPr>
          <p:cNvSpPr txBox="1"/>
          <p:nvPr/>
        </p:nvSpPr>
        <p:spPr>
          <a:xfrm>
            <a:off x="349477" y="2320841"/>
            <a:ext cx="8980189" cy="612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4000">
              <a:cs typeface="Calibri"/>
            </a:endParaRPr>
          </a:p>
          <a:p>
            <a:pPr indent="-228600">
              <a:lnSpc>
                <a:spcPct val="90000"/>
              </a:lnSpc>
              <a:spcAft>
                <a:spcPts val="600"/>
              </a:spcAft>
              <a:buFont typeface="Arial" panose="020B0604020202020204" pitchFamily="34" charset="0"/>
              <a:buChar char="•"/>
            </a:pPr>
            <a:endParaRPr lang="en-US" sz="3300"/>
          </a:p>
        </p:txBody>
      </p:sp>
      <p:pic>
        <p:nvPicPr>
          <p:cNvPr id="14" name="Picture 32">
            <a:extLst>
              <a:ext uri="{FF2B5EF4-FFF2-40B4-BE49-F238E27FC236}">
                <a16:creationId xmlns:a16="http://schemas.microsoft.com/office/drawing/2014/main" id="{B9055DC1-C6BF-4B0D-ABA2-08B55EEB25E5}"/>
              </a:ext>
            </a:extLst>
          </p:cNvPr>
          <p:cNvPicPr>
            <a:picLocks noChangeAspect="1"/>
          </p:cNvPicPr>
          <p:nvPr/>
        </p:nvPicPr>
        <p:blipFill>
          <a:blip r:embed="rId3"/>
          <a:srcRect/>
          <a:stretch>
            <a:fillRect/>
          </a:stretch>
        </p:blipFill>
        <p:spPr>
          <a:xfrm>
            <a:off x="17046287" y="9529009"/>
            <a:ext cx="1235062" cy="762060"/>
          </a:xfrm>
          <a:prstGeom prst="rect">
            <a:avLst/>
          </a:prstGeom>
        </p:spPr>
      </p:pic>
      <p:pic>
        <p:nvPicPr>
          <p:cNvPr id="7" name="Picture 6" descr="A table with numbers and text&#10;&#10;Description automatically generated">
            <a:extLst>
              <a:ext uri="{FF2B5EF4-FFF2-40B4-BE49-F238E27FC236}">
                <a16:creationId xmlns:a16="http://schemas.microsoft.com/office/drawing/2014/main" id="{5C6B08C3-5DE0-4100-AA02-650D9CBEC5BF}"/>
              </a:ext>
            </a:extLst>
          </p:cNvPr>
          <p:cNvPicPr>
            <a:picLocks noChangeAspect="1"/>
          </p:cNvPicPr>
          <p:nvPr/>
        </p:nvPicPr>
        <p:blipFill>
          <a:blip r:embed="rId4"/>
          <a:stretch>
            <a:fillRect/>
          </a:stretch>
        </p:blipFill>
        <p:spPr>
          <a:xfrm>
            <a:off x="819608" y="2831569"/>
            <a:ext cx="12357660" cy="5291205"/>
          </a:xfrm>
          <a:prstGeom prst="rect">
            <a:avLst/>
          </a:prstGeom>
        </p:spPr>
      </p:pic>
      <p:sp>
        <p:nvSpPr>
          <p:cNvPr id="8" name="TextBox 7">
            <a:extLst>
              <a:ext uri="{FF2B5EF4-FFF2-40B4-BE49-F238E27FC236}">
                <a16:creationId xmlns:a16="http://schemas.microsoft.com/office/drawing/2014/main" id="{1469560B-B235-4721-88B7-7E14A94C4F99}"/>
              </a:ext>
            </a:extLst>
          </p:cNvPr>
          <p:cNvSpPr txBox="1"/>
          <p:nvPr/>
        </p:nvSpPr>
        <p:spPr>
          <a:xfrm>
            <a:off x="13963492" y="2530602"/>
            <a:ext cx="4042611" cy="522579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3300" b="1"/>
              <a:t>Para un valor </a:t>
            </a:r>
            <a:r>
              <a:rPr lang="en-US" sz="3300" b="1" err="1"/>
              <a:t>exacto</a:t>
            </a:r>
            <a:r>
              <a:rPr lang="en-US" sz="3300" b="1"/>
              <a:t> </a:t>
            </a:r>
            <a:endParaRPr lang="en-US" sz="3300"/>
          </a:p>
          <a:p>
            <a:pPr indent="-228600">
              <a:lnSpc>
                <a:spcPct val="90000"/>
              </a:lnSpc>
              <a:spcAft>
                <a:spcPts val="600"/>
              </a:spcAft>
              <a:buFont typeface="Arial" panose="020B0604020202020204" pitchFamily="34" charset="0"/>
              <a:buChar char="•"/>
            </a:pPr>
            <a:r>
              <a:rPr lang="en-US" sz="3300" b="1">
                <a:hlinkClick r:id="rId5"/>
              </a:rPr>
              <a:t>https://www.myplate.gov/es/myplate-plan</a:t>
            </a:r>
            <a:endParaRPr lang="en-US" sz="3300"/>
          </a:p>
          <a:p>
            <a:pPr indent="-228600">
              <a:lnSpc>
                <a:spcPct val="90000"/>
              </a:lnSpc>
              <a:spcAft>
                <a:spcPts val="600"/>
              </a:spcAft>
              <a:buFont typeface="Arial" panose="020B0604020202020204" pitchFamily="34" charset="0"/>
              <a:buChar char="•"/>
            </a:pPr>
            <a:r>
              <a:rPr lang="en-US" sz="3300" b="1"/>
              <a:t>Par un </a:t>
            </a:r>
            <a:r>
              <a:rPr lang="en-US" sz="3300" b="1" err="1"/>
              <a:t>aproximado</a:t>
            </a:r>
            <a:r>
              <a:rPr lang="en-US" sz="3300" b="1"/>
              <a:t> </a:t>
            </a:r>
            <a:r>
              <a:rPr lang="en-US" sz="3300" b="1" err="1"/>
              <a:t>cercano</a:t>
            </a:r>
            <a:r>
              <a:rPr lang="en-US" sz="3300" b="1"/>
              <a:t> </a:t>
            </a:r>
            <a:r>
              <a:rPr lang="en-US" sz="3300" b="1" err="1"/>
              <a:t>usar</a:t>
            </a:r>
            <a:r>
              <a:rPr lang="en-US" sz="3300" b="1"/>
              <a:t> </a:t>
            </a:r>
            <a:r>
              <a:rPr lang="en-US" sz="3300" b="1" err="1"/>
              <a:t>tabla</a:t>
            </a:r>
            <a:r>
              <a:rPr lang="en-US" sz="3300" b="1"/>
              <a:t> de </a:t>
            </a:r>
            <a:r>
              <a:rPr lang="en-US" sz="3300" b="1" err="1"/>
              <a:t>referencia</a:t>
            </a:r>
            <a:endParaRPr lang="en-US" sz="3300" b="1"/>
          </a:p>
          <a:p>
            <a:pPr marL="457200" indent="-228600">
              <a:lnSpc>
                <a:spcPct val="90000"/>
              </a:lnSpc>
              <a:spcAft>
                <a:spcPts val="600"/>
              </a:spcAft>
              <a:buFont typeface="Arial" panose="020B0604020202020204" pitchFamily="34" charset="0"/>
              <a:buChar char="•"/>
            </a:pPr>
            <a:endParaRPr lang="en-US" sz="3300" b="1"/>
          </a:p>
          <a:p>
            <a:pPr marL="457200" indent="-228600">
              <a:lnSpc>
                <a:spcPct val="90000"/>
              </a:lnSpc>
              <a:spcAft>
                <a:spcPts val="600"/>
              </a:spcAft>
              <a:buFont typeface="Arial" panose="020B0604020202020204" pitchFamily="34" charset="0"/>
              <a:buChar char="•"/>
            </a:pPr>
            <a:r>
              <a:rPr lang="en-US" sz="3300" b="1"/>
              <a:t>Ver </a:t>
            </a:r>
            <a:r>
              <a:rPr lang="en-US" sz="3300" b="1" err="1"/>
              <a:t>notas</a:t>
            </a:r>
            <a:r>
              <a:rPr lang="en-US" sz="3300" b="1"/>
              <a:t> para </a:t>
            </a:r>
            <a:r>
              <a:rPr lang="en-US" sz="3300" b="1" err="1"/>
              <a:t>instrucciones</a:t>
            </a:r>
            <a:r>
              <a:rPr lang="en-US" sz="3300" b="1"/>
              <a:t> de </a:t>
            </a:r>
            <a:r>
              <a:rPr lang="en-US" sz="3300" b="1" err="1"/>
              <a:t>actividad</a:t>
            </a:r>
            <a:endParaRPr lang="en-US" sz="3300" b="1"/>
          </a:p>
          <a:p>
            <a:pPr indent="-228600">
              <a:lnSpc>
                <a:spcPct val="90000"/>
              </a:lnSpc>
              <a:spcAft>
                <a:spcPts val="600"/>
              </a:spcAft>
              <a:buFont typeface="Arial" panose="020B0604020202020204" pitchFamily="34" charset="0"/>
              <a:buChar char="•"/>
            </a:pPr>
            <a:endParaRPr lang="en-US" sz="3300"/>
          </a:p>
          <a:p>
            <a:pPr indent="-228600">
              <a:lnSpc>
                <a:spcPct val="90000"/>
              </a:lnSpc>
              <a:spcAft>
                <a:spcPts val="600"/>
              </a:spcAft>
              <a:buFont typeface="Arial" panose="020B0604020202020204" pitchFamily="34" charset="0"/>
              <a:buChar char="•"/>
            </a:pPr>
            <a:endParaRPr lang="en-US" sz="3300"/>
          </a:p>
        </p:txBody>
      </p:sp>
    </p:spTree>
    <p:extLst>
      <p:ext uri="{BB962C8B-B14F-4D97-AF65-F5344CB8AC3E}">
        <p14:creationId xmlns:p14="http://schemas.microsoft.com/office/powerpoint/2010/main" val="72872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33B96-D642-497B-99A7-891DD8191F02}"/>
              </a:ext>
            </a:extLst>
          </p:cNvPr>
          <p:cNvPicPr>
            <a:picLocks noChangeAspect="1"/>
          </p:cNvPicPr>
          <p:nvPr/>
        </p:nvPicPr>
        <p:blipFill rotWithShape="1">
          <a:blip r:embed="rId2"/>
          <a:srcRect l="23447" t="14470" r="19394"/>
          <a:stretch/>
        </p:blipFill>
        <p:spPr>
          <a:xfrm>
            <a:off x="2866773" y="-203850"/>
            <a:ext cx="13197016" cy="10490850"/>
          </a:xfrm>
          <a:prstGeom prst="rect">
            <a:avLst/>
          </a:prstGeom>
        </p:spPr>
      </p:pic>
    </p:spTree>
    <p:extLst>
      <p:ext uri="{BB962C8B-B14F-4D97-AF65-F5344CB8AC3E}">
        <p14:creationId xmlns:p14="http://schemas.microsoft.com/office/powerpoint/2010/main" val="13201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letter i on a black background&#10;&#10;Description automatically generated">
            <a:extLst>
              <a:ext uri="{FF2B5EF4-FFF2-40B4-BE49-F238E27FC236}">
                <a16:creationId xmlns:a16="http://schemas.microsoft.com/office/drawing/2014/main" id="{B72D4CA3-7B78-4F34-979D-5C182B13EB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45" y="2568"/>
            <a:ext cx="731178" cy="688369"/>
          </a:xfrm>
          <a:prstGeom prst="rect">
            <a:avLst/>
          </a:prstGeom>
        </p:spPr>
      </p:pic>
      <p:pic>
        <p:nvPicPr>
          <p:cNvPr id="3" name="Picture 2" descr="A white letter in a circle&#10;&#10;Description automatically generated">
            <a:extLst>
              <a:ext uri="{FF2B5EF4-FFF2-40B4-BE49-F238E27FC236}">
                <a16:creationId xmlns:a16="http://schemas.microsoft.com/office/drawing/2014/main" id="{A4E01E02-2A83-4C18-B517-D648BB338F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0462" y="138517"/>
            <a:ext cx="636998" cy="628436"/>
          </a:xfrm>
          <a:prstGeom prst="rect">
            <a:avLst/>
          </a:prstGeom>
        </p:spPr>
      </p:pic>
      <p:sp>
        <p:nvSpPr>
          <p:cNvPr id="4" name="TextBox 8">
            <a:extLst>
              <a:ext uri="{FF2B5EF4-FFF2-40B4-BE49-F238E27FC236}">
                <a16:creationId xmlns:a16="http://schemas.microsoft.com/office/drawing/2014/main" id="{DD34304C-E487-41E3-A1AA-BF57FAE9246F}"/>
              </a:ext>
            </a:extLst>
          </p:cNvPr>
          <p:cNvSpPr txBox="1"/>
          <p:nvPr/>
        </p:nvSpPr>
        <p:spPr>
          <a:xfrm>
            <a:off x="1771797" y="2158790"/>
            <a:ext cx="15601803" cy="5360274"/>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7200" b="1">
                <a:solidFill>
                  <a:schemeClr val="accent4"/>
                </a:solidFill>
                <a:latin typeface="+mj-lt"/>
                <a:ea typeface="+mj-ea"/>
                <a:cs typeface="+mj-cs"/>
              </a:rPr>
              <a:t>Con que </a:t>
            </a:r>
            <a:r>
              <a:rPr lang="en-US" sz="7200" b="1" err="1">
                <a:solidFill>
                  <a:schemeClr val="accent4"/>
                </a:solidFill>
                <a:latin typeface="+mj-lt"/>
                <a:ea typeface="+mj-ea"/>
                <a:cs typeface="+mj-cs"/>
              </a:rPr>
              <a:t>herramienta</a:t>
            </a:r>
            <a:r>
              <a:rPr lang="en-US" sz="7200" b="1">
                <a:solidFill>
                  <a:schemeClr val="accent4"/>
                </a:solidFill>
                <a:latin typeface="+mj-lt"/>
                <a:ea typeface="+mj-ea"/>
                <a:cs typeface="+mj-cs"/>
              </a:rPr>
              <a:t> </a:t>
            </a:r>
            <a:r>
              <a:rPr lang="en-US" sz="7200" b="1" err="1">
                <a:solidFill>
                  <a:schemeClr val="accent4"/>
                </a:solidFill>
                <a:latin typeface="+mj-lt"/>
                <a:ea typeface="+mj-ea"/>
                <a:cs typeface="+mj-cs"/>
              </a:rPr>
              <a:t>te</a:t>
            </a:r>
            <a:r>
              <a:rPr lang="en-US" sz="7200" b="1">
                <a:solidFill>
                  <a:schemeClr val="accent4"/>
                </a:solidFill>
                <a:latin typeface="+mj-lt"/>
                <a:ea typeface="+mj-ea"/>
                <a:cs typeface="+mj-cs"/>
              </a:rPr>
              <a:t> </a:t>
            </a:r>
            <a:r>
              <a:rPr lang="en-US" sz="7200" b="1" err="1">
                <a:solidFill>
                  <a:schemeClr val="accent4"/>
                </a:solidFill>
                <a:latin typeface="+mj-lt"/>
                <a:ea typeface="+mj-ea"/>
                <a:cs typeface="+mj-cs"/>
              </a:rPr>
              <a:t>quedas</a:t>
            </a:r>
            <a:r>
              <a:rPr lang="en-US" sz="7200" b="1">
                <a:solidFill>
                  <a:schemeClr val="accent4"/>
                </a:solidFill>
                <a:latin typeface="+mj-lt"/>
                <a:ea typeface="+mj-ea"/>
                <a:cs typeface="+mj-cs"/>
              </a:rPr>
              <a:t> para </a:t>
            </a:r>
            <a:r>
              <a:rPr lang="en-US" sz="7200" b="1" err="1">
                <a:solidFill>
                  <a:schemeClr val="accent4"/>
                </a:solidFill>
                <a:latin typeface="+mj-lt"/>
                <a:ea typeface="+mj-ea"/>
                <a:cs typeface="+mj-cs"/>
              </a:rPr>
              <a:t>llevar</a:t>
            </a:r>
            <a:r>
              <a:rPr lang="en-US" sz="7200" b="1">
                <a:solidFill>
                  <a:schemeClr val="accent4"/>
                </a:solidFill>
                <a:latin typeface="+mj-lt"/>
                <a:ea typeface="+mj-ea"/>
                <a:cs typeface="+mj-cs"/>
              </a:rPr>
              <a:t> un control de </a:t>
            </a:r>
            <a:r>
              <a:rPr lang="en-US" sz="7200" b="1" err="1">
                <a:solidFill>
                  <a:schemeClr val="accent4"/>
                </a:solidFill>
                <a:latin typeface="+mj-lt"/>
                <a:ea typeface="+mj-ea"/>
                <a:cs typeface="+mj-cs"/>
              </a:rPr>
              <a:t>porciones</a:t>
            </a:r>
            <a:r>
              <a:rPr lang="en-US" sz="7200" b="1">
                <a:solidFill>
                  <a:schemeClr val="accent4"/>
                </a:solidFill>
                <a:latin typeface="+mj-lt"/>
                <a:ea typeface="+mj-ea"/>
                <a:cs typeface="+mj-cs"/>
              </a:rPr>
              <a:t>?</a:t>
            </a:r>
          </a:p>
          <a:p>
            <a:pPr algn="ctr">
              <a:lnSpc>
                <a:spcPct val="90000"/>
              </a:lnSpc>
              <a:spcBef>
                <a:spcPct val="0"/>
              </a:spcBef>
              <a:spcAft>
                <a:spcPts val="600"/>
              </a:spcAft>
            </a:pPr>
            <a:endParaRPr lang="en-US" sz="6600" b="1">
              <a:solidFill>
                <a:schemeClr val="accent4"/>
              </a:solidFill>
              <a:latin typeface="+mj-lt"/>
              <a:ea typeface="+mj-ea"/>
              <a:cs typeface="+mj-cs"/>
            </a:endParaRPr>
          </a:p>
          <a:p>
            <a:pPr marL="1143000" indent="-1143000" algn="ctr">
              <a:lnSpc>
                <a:spcPct val="90000"/>
              </a:lnSpc>
              <a:spcBef>
                <a:spcPct val="0"/>
              </a:spcBef>
              <a:spcAft>
                <a:spcPts val="600"/>
              </a:spcAft>
              <a:buAutoNum type="arabicPeriod"/>
            </a:pPr>
            <a:r>
              <a:rPr lang="en-US" sz="6600">
                <a:solidFill>
                  <a:schemeClr val="accent4"/>
                </a:solidFill>
                <a:latin typeface="+mj-lt"/>
                <a:ea typeface="+mj-ea"/>
                <a:cs typeface="+mj-cs"/>
              </a:rPr>
              <a:t>Manos y </a:t>
            </a:r>
            <a:r>
              <a:rPr lang="en-US" sz="6600" err="1">
                <a:solidFill>
                  <a:schemeClr val="accent4"/>
                </a:solidFill>
                <a:latin typeface="+mj-lt"/>
                <a:ea typeface="+mj-ea"/>
                <a:cs typeface="+mj-cs"/>
              </a:rPr>
              <a:t>tazas</a:t>
            </a:r>
            <a:r>
              <a:rPr lang="en-US" sz="6600">
                <a:solidFill>
                  <a:schemeClr val="accent4"/>
                </a:solidFill>
                <a:latin typeface="+mj-lt"/>
                <a:ea typeface="+mj-ea"/>
                <a:cs typeface="+mj-cs"/>
              </a:rPr>
              <a:t> para </a:t>
            </a:r>
            <a:r>
              <a:rPr lang="en-US" sz="6600" err="1">
                <a:solidFill>
                  <a:schemeClr val="accent4"/>
                </a:solidFill>
                <a:latin typeface="+mj-lt"/>
                <a:ea typeface="+mj-ea"/>
                <a:cs typeface="+mj-cs"/>
              </a:rPr>
              <a:t>medir</a:t>
            </a:r>
            <a:endParaRPr lang="en-US" sz="6600">
              <a:solidFill>
                <a:schemeClr val="accent4"/>
              </a:solidFill>
              <a:latin typeface="+mj-lt"/>
              <a:ea typeface="+mj-ea"/>
              <a:cs typeface="+mj-cs"/>
            </a:endParaRPr>
          </a:p>
          <a:p>
            <a:pPr marL="1143000" indent="-1143000" algn="ctr">
              <a:lnSpc>
                <a:spcPct val="90000"/>
              </a:lnSpc>
              <a:spcBef>
                <a:spcPct val="0"/>
              </a:spcBef>
              <a:spcAft>
                <a:spcPts val="600"/>
              </a:spcAft>
              <a:buAutoNum type="arabicPeriod"/>
            </a:pPr>
            <a:r>
              <a:rPr lang="en-US" sz="6600" kern="1200" err="1">
                <a:solidFill>
                  <a:schemeClr val="accent4"/>
                </a:solidFill>
                <a:latin typeface="+mj-lt"/>
                <a:ea typeface="+mj-ea"/>
                <a:cs typeface="+mj-cs"/>
              </a:rPr>
              <a:t>Porciones</a:t>
            </a:r>
            <a:r>
              <a:rPr lang="en-US" sz="6600" kern="1200">
                <a:solidFill>
                  <a:schemeClr val="accent4"/>
                </a:solidFill>
                <a:latin typeface="+mj-lt"/>
                <a:ea typeface="+mj-ea"/>
                <a:cs typeface="+mj-cs"/>
              </a:rPr>
              <a:t> de </a:t>
            </a:r>
            <a:r>
              <a:rPr lang="en-US" sz="6600" kern="1200" err="1">
                <a:solidFill>
                  <a:schemeClr val="accent4"/>
                </a:solidFill>
                <a:latin typeface="+mj-lt"/>
                <a:ea typeface="+mj-ea"/>
                <a:cs typeface="+mj-cs"/>
              </a:rPr>
              <a:t>MiPlato</a:t>
            </a:r>
            <a:endParaRPr lang="en-US" sz="6600" kern="1200">
              <a:solidFill>
                <a:schemeClr val="accent4"/>
              </a:solidFill>
              <a:latin typeface="+mj-lt"/>
              <a:ea typeface="+mj-ea"/>
              <a:cs typeface="+mj-cs"/>
            </a:endParaRPr>
          </a:p>
          <a:p>
            <a:pPr marL="1143000" indent="-1143000" algn="ctr">
              <a:lnSpc>
                <a:spcPct val="90000"/>
              </a:lnSpc>
              <a:spcBef>
                <a:spcPct val="0"/>
              </a:spcBef>
              <a:spcAft>
                <a:spcPts val="600"/>
              </a:spcAft>
              <a:buAutoNum type="arabicPeriod"/>
            </a:pPr>
            <a:r>
              <a:rPr lang="en-US" sz="6600" err="1">
                <a:solidFill>
                  <a:schemeClr val="accent4"/>
                </a:solidFill>
                <a:latin typeface="+mj-lt"/>
                <a:ea typeface="+mj-ea"/>
                <a:cs typeface="+mj-cs"/>
              </a:rPr>
              <a:t>Conteo</a:t>
            </a:r>
            <a:r>
              <a:rPr lang="en-US" sz="6600">
                <a:solidFill>
                  <a:schemeClr val="accent4"/>
                </a:solidFill>
                <a:latin typeface="+mj-lt"/>
                <a:ea typeface="+mj-ea"/>
                <a:cs typeface="+mj-cs"/>
              </a:rPr>
              <a:t> de </a:t>
            </a:r>
            <a:r>
              <a:rPr lang="en-US" sz="6600" err="1">
                <a:solidFill>
                  <a:schemeClr val="accent4"/>
                </a:solidFill>
                <a:latin typeface="+mj-lt"/>
                <a:ea typeface="+mj-ea"/>
                <a:cs typeface="+mj-cs"/>
              </a:rPr>
              <a:t>calorias</a:t>
            </a:r>
            <a:endParaRPr lang="en-US" sz="6600" kern="1200">
              <a:solidFill>
                <a:schemeClr val="accent4"/>
              </a:solidFill>
              <a:latin typeface="+mj-lt"/>
              <a:ea typeface="+mj-ea"/>
              <a:cs typeface="+mj-cs"/>
            </a:endParaRPr>
          </a:p>
        </p:txBody>
      </p:sp>
    </p:spTree>
    <p:extLst>
      <p:ext uri="{BB962C8B-B14F-4D97-AF65-F5344CB8AC3E}">
        <p14:creationId xmlns:p14="http://schemas.microsoft.com/office/powerpoint/2010/main" val="9012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ECBFF01D-1DC3-F3DB-9EB8-621C41DF548C}"/>
              </a:ext>
            </a:extLst>
          </p:cNvPr>
          <p:cNvSpPr txBox="1"/>
          <p:nvPr/>
        </p:nvSpPr>
        <p:spPr>
          <a:xfrm>
            <a:off x="946404" y="4210812"/>
            <a:ext cx="6368796" cy="3218688"/>
          </a:xfrm>
          <a:prstGeom prst="rect">
            <a:avLst/>
          </a:prstGeom>
          <a:solidFill>
            <a:schemeClr val="accent3">
              <a:lumMod val="40000"/>
              <a:lumOff val="60000"/>
            </a:schemeClr>
          </a:solidFill>
        </p:spPr>
        <p:txBody>
          <a:bodyPr vert="horz" lIns="91440" tIns="45720" rIns="91440" bIns="45720" rtlCol="0" anchor="t">
            <a:normAutofit/>
          </a:bodyPr>
          <a:lstStyle/>
          <a:p>
            <a:pPr>
              <a:lnSpc>
                <a:spcPct val="90000"/>
              </a:lnSpc>
              <a:spcBef>
                <a:spcPct val="0"/>
              </a:spcBef>
              <a:spcAft>
                <a:spcPts val="600"/>
              </a:spcAft>
            </a:pPr>
            <a:r>
              <a:rPr lang="en-US" sz="4000" b="1" err="1"/>
              <a:t>Usa</a:t>
            </a:r>
            <a:r>
              <a:rPr lang="en-US" sz="4000" b="1"/>
              <a:t> los </a:t>
            </a:r>
            <a:r>
              <a:rPr lang="en-US" sz="4000" b="1" err="1"/>
              <a:t>Datos</a:t>
            </a:r>
            <a:r>
              <a:rPr lang="en-US" sz="4000" b="1"/>
              <a:t> de </a:t>
            </a:r>
            <a:r>
              <a:rPr lang="en-US" sz="4000" b="1" err="1"/>
              <a:t>Nutricion</a:t>
            </a:r>
            <a:r>
              <a:rPr lang="en-US" sz="4000" b="1"/>
              <a:t> </a:t>
            </a:r>
            <a:r>
              <a:rPr lang="en-US" sz="4000" b="1" err="1"/>
              <a:t>en</a:t>
            </a:r>
            <a:r>
              <a:rPr lang="en-US" sz="4000" b="1"/>
              <a:t> las </a:t>
            </a:r>
            <a:r>
              <a:rPr lang="en-US" sz="4000" b="1" err="1"/>
              <a:t>Etiquetas</a:t>
            </a:r>
            <a:r>
              <a:rPr lang="en-US" sz="4000" b="1"/>
              <a:t> Como </a:t>
            </a:r>
            <a:r>
              <a:rPr lang="en-US" sz="4000" b="1" err="1"/>
              <a:t>Herramienta</a:t>
            </a:r>
            <a:r>
              <a:rPr lang="en-US" sz="4000" b="1"/>
              <a:t> Para </a:t>
            </a:r>
            <a:r>
              <a:rPr lang="en-US" sz="4000" b="1" err="1"/>
              <a:t>Medir</a:t>
            </a:r>
            <a:r>
              <a:rPr lang="en-US" sz="4000" b="1"/>
              <a:t> </a:t>
            </a:r>
            <a:r>
              <a:rPr lang="en-US" sz="4000" b="1" err="1"/>
              <a:t>Porciones</a:t>
            </a:r>
            <a:r>
              <a:rPr lang="en-US" sz="4000" b="1"/>
              <a:t> de Alimentos </a:t>
            </a:r>
            <a:r>
              <a:rPr lang="en-US" sz="4000" b="1" err="1"/>
              <a:t>Empaquetados</a:t>
            </a:r>
            <a:endParaRPr lang="en-US" sz="4000" b="1">
              <a:cs typeface="Calibri"/>
            </a:endParaRPr>
          </a:p>
        </p:txBody>
      </p:sp>
      <p:pic>
        <p:nvPicPr>
          <p:cNvPr id="8" name="Picture 7" descr="A close up of a nutrition chart&#10;&#10;Description automatically generated">
            <a:extLst>
              <a:ext uri="{FF2B5EF4-FFF2-40B4-BE49-F238E27FC236}">
                <a16:creationId xmlns:a16="http://schemas.microsoft.com/office/drawing/2014/main" id="{95684CED-F8F5-3BD8-2BE3-AE7FE0A9E16F}"/>
              </a:ext>
            </a:extLst>
          </p:cNvPr>
          <p:cNvPicPr>
            <a:picLocks noChangeAspect="1"/>
          </p:cNvPicPr>
          <p:nvPr/>
        </p:nvPicPr>
        <p:blipFill>
          <a:blip r:embed="rId2"/>
          <a:stretch>
            <a:fillRect/>
          </a:stretch>
        </p:blipFill>
        <p:spPr>
          <a:xfrm>
            <a:off x="8815969" y="1400993"/>
            <a:ext cx="9472031" cy="8518139"/>
          </a:xfrm>
          <a:prstGeom prst="rect">
            <a:avLst/>
          </a:prstGeom>
        </p:spPr>
      </p:pic>
      <p:sp>
        <p:nvSpPr>
          <p:cNvPr id="12" name="TextBox 11">
            <a:extLst>
              <a:ext uri="{FF2B5EF4-FFF2-40B4-BE49-F238E27FC236}">
                <a16:creationId xmlns:a16="http://schemas.microsoft.com/office/drawing/2014/main" id="{FCCF71EA-2A41-4408-B91E-D650DE55DB7B}"/>
              </a:ext>
            </a:extLst>
          </p:cNvPr>
          <p:cNvSpPr txBox="1"/>
          <p:nvPr/>
        </p:nvSpPr>
        <p:spPr>
          <a:xfrm>
            <a:off x="259772" y="36790"/>
            <a:ext cx="1776845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5400">
                <a:solidFill>
                  <a:schemeClr val="accent4"/>
                </a:solidFill>
                <a:cs typeface="Calibri"/>
              </a:rPr>
              <a:t>LAS ETIQUETAS NOS AYUDAN A IDENTIFICAR CUÁNTAS CALORÍAS HAY POR PORCIÓN</a:t>
            </a:r>
            <a:endParaRPr lang="en-US" sz="5400">
              <a:solidFill>
                <a:schemeClr val="accent4"/>
              </a:solidFill>
            </a:endParaRPr>
          </a:p>
        </p:txBody>
      </p:sp>
      <p:pic>
        <p:nvPicPr>
          <p:cNvPr id="13" name="Picture 32">
            <a:extLst>
              <a:ext uri="{FF2B5EF4-FFF2-40B4-BE49-F238E27FC236}">
                <a16:creationId xmlns:a16="http://schemas.microsoft.com/office/drawing/2014/main" id="{7577CA4D-D15A-4F7F-96AB-E87820E426BE}"/>
              </a:ext>
            </a:extLst>
          </p:cNvPr>
          <p:cNvPicPr>
            <a:picLocks noChangeAspect="1"/>
          </p:cNvPicPr>
          <p:nvPr/>
        </p:nvPicPr>
        <p:blipFill>
          <a:blip r:embed="rId3"/>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14956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5437" y="9200148"/>
            <a:ext cx="832357" cy="937866"/>
          </a:xfrm>
          <a:prstGeom prst="rect">
            <a:avLst/>
          </a:prstGeom>
        </p:spPr>
      </p:pic>
      <p:sp>
        <p:nvSpPr>
          <p:cNvPr id="18" name="AutoShape 18"/>
          <p:cNvSpPr/>
          <p:nvPr/>
        </p:nvSpPr>
        <p:spPr>
          <a:xfrm rot="5386710">
            <a:off x="12173932" y="5755319"/>
            <a:ext cx="3663502" cy="0"/>
          </a:xfrm>
          <a:prstGeom prst="line">
            <a:avLst/>
          </a:prstGeom>
          <a:ln w="19050" cap="rnd">
            <a:solidFill>
              <a:srgbClr val="000000">
                <a:alpha val="4706"/>
              </a:srgbClr>
            </a:solidFill>
            <a:prstDash val="solid"/>
            <a:headEnd type="none" w="sm" len="sm"/>
            <a:tailEnd type="none" w="sm" len="sm"/>
          </a:ln>
        </p:spPr>
      </p:sp>
      <p:sp>
        <p:nvSpPr>
          <p:cNvPr id="23" name="TextBox 23"/>
          <p:cNvSpPr txBox="1"/>
          <p:nvPr/>
        </p:nvSpPr>
        <p:spPr>
          <a:xfrm>
            <a:off x="182367" y="1911846"/>
            <a:ext cx="6885556" cy="6463308"/>
          </a:xfrm>
          <a:prstGeom prst="rect">
            <a:avLst/>
          </a:prstGeom>
          <a:solidFill>
            <a:schemeClr val="accent4">
              <a:lumMod val="20000"/>
              <a:lumOff val="80000"/>
            </a:schemeClr>
          </a:solidFill>
        </p:spPr>
        <p:txBody>
          <a:bodyPr wrap="square" lIns="0" tIns="0" rIns="0" bIns="0" rtlCol="0" anchor="t">
            <a:spAutoFit/>
          </a:bodyPr>
          <a:lstStyle/>
          <a:p>
            <a:pPr>
              <a:lnSpc>
                <a:spcPts val="8374"/>
              </a:lnSpc>
            </a:pPr>
            <a:r>
              <a:rPr lang="en-US" sz="9600" b="1">
                <a:solidFill>
                  <a:srgbClr val="141414"/>
                </a:solidFill>
                <a:latin typeface="Glacial Indifference"/>
              </a:rPr>
              <a:t>13 </a:t>
            </a:r>
            <a:r>
              <a:rPr lang="en-US" sz="9600" b="1" err="1">
                <a:solidFill>
                  <a:srgbClr val="141414"/>
                </a:solidFill>
                <a:latin typeface="Glacial Indifference"/>
              </a:rPr>
              <a:t>tipos</a:t>
            </a:r>
            <a:r>
              <a:rPr lang="en-US" sz="9600" b="1">
                <a:solidFill>
                  <a:srgbClr val="141414"/>
                </a:solidFill>
                <a:latin typeface="Glacial Indifference"/>
              </a:rPr>
              <a:t> de Cancer </a:t>
            </a:r>
            <a:r>
              <a:rPr lang="en-US" sz="9600" b="1" err="1">
                <a:solidFill>
                  <a:srgbClr val="141414"/>
                </a:solidFill>
                <a:latin typeface="Glacial Indifference"/>
              </a:rPr>
              <a:t>Asociados</a:t>
            </a:r>
            <a:r>
              <a:rPr lang="en-US" sz="9600" b="1">
                <a:solidFill>
                  <a:srgbClr val="141414"/>
                </a:solidFill>
                <a:latin typeface="Glacial Indifference"/>
              </a:rPr>
              <a:t> </a:t>
            </a:r>
          </a:p>
          <a:p>
            <a:pPr>
              <a:lnSpc>
                <a:spcPts val="8374"/>
              </a:lnSpc>
            </a:pPr>
            <a:r>
              <a:rPr lang="en-US" sz="9600" b="1">
                <a:solidFill>
                  <a:srgbClr val="141414"/>
                </a:solidFill>
                <a:latin typeface="Glacial Indifference"/>
              </a:rPr>
              <a:t>con el </a:t>
            </a:r>
            <a:r>
              <a:rPr lang="en-US" sz="9600" b="1" err="1">
                <a:solidFill>
                  <a:srgbClr val="141414"/>
                </a:solidFill>
                <a:latin typeface="Glacial Indifference"/>
              </a:rPr>
              <a:t>Sobrepeso</a:t>
            </a:r>
            <a:r>
              <a:rPr lang="en-US" sz="9600" b="1">
                <a:solidFill>
                  <a:srgbClr val="141414"/>
                </a:solidFill>
                <a:latin typeface="Glacial Indifference"/>
              </a:rPr>
              <a:t> y  </a:t>
            </a:r>
            <a:r>
              <a:rPr lang="en-US" sz="9600" b="1" err="1">
                <a:solidFill>
                  <a:srgbClr val="141414"/>
                </a:solidFill>
                <a:latin typeface="Glacial Indifference"/>
              </a:rPr>
              <a:t>Obesidad</a:t>
            </a:r>
            <a:endParaRPr lang="en-US" sz="9600" b="1">
              <a:solidFill>
                <a:srgbClr val="141414"/>
              </a:solidFill>
              <a:latin typeface="Glacial Indifference"/>
            </a:endParaRPr>
          </a:p>
        </p:txBody>
      </p:sp>
      <p:pic>
        <p:nvPicPr>
          <p:cNvPr id="2" name="Picture 1" descr="A diagram of a person&amp;#39;s body&#10;&#10;Description automatically generated">
            <a:extLst>
              <a:ext uri="{FF2B5EF4-FFF2-40B4-BE49-F238E27FC236}">
                <a16:creationId xmlns:a16="http://schemas.microsoft.com/office/drawing/2014/main" id="{B87B3D4D-D68C-611A-575E-2AF61F94C74B}"/>
              </a:ext>
            </a:extLst>
          </p:cNvPr>
          <p:cNvPicPr>
            <a:picLocks noChangeAspect="1"/>
          </p:cNvPicPr>
          <p:nvPr/>
        </p:nvPicPr>
        <p:blipFill rotWithShape="1">
          <a:blip r:embed="rId5"/>
          <a:srcRect t="11661" b="6870"/>
          <a:stretch/>
        </p:blipFill>
        <p:spPr>
          <a:xfrm>
            <a:off x="7067923" y="0"/>
            <a:ext cx="11037710" cy="10287000"/>
          </a:xfrm>
          <a:prstGeom prst="rect">
            <a:avLst/>
          </a:prstGeom>
        </p:spPr>
      </p:pic>
      <p:pic>
        <p:nvPicPr>
          <p:cNvPr id="5" name="Picture 32">
            <a:extLst>
              <a:ext uri="{FF2B5EF4-FFF2-40B4-BE49-F238E27FC236}">
                <a16:creationId xmlns:a16="http://schemas.microsoft.com/office/drawing/2014/main" id="{CDBD2859-5733-0BA3-A893-827877BBDE1F}"/>
              </a:ext>
            </a:extLst>
          </p:cNvPr>
          <p:cNvPicPr>
            <a:picLocks noChangeAspect="1"/>
          </p:cNvPicPr>
          <p:nvPr/>
        </p:nvPicPr>
        <p:blipFill>
          <a:blip r:embed="rId6"/>
          <a:srcRect/>
          <a:stretch>
            <a:fillRect/>
          </a:stretch>
        </p:blipFill>
        <p:spPr>
          <a:xfrm>
            <a:off x="17046287" y="9529009"/>
            <a:ext cx="1235062" cy="7620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8288000" cy="2935705"/>
          </a:xfrm>
          <a:solidFill>
            <a:schemeClr val="accent4">
              <a:lumMod val="20000"/>
              <a:lumOff val="80000"/>
            </a:schemeClr>
          </a:solidFill>
        </p:spPr>
        <p:txBody>
          <a:bodyPr vert="horz" lIns="91440" tIns="45720" rIns="91440" bIns="45720" rtlCol="0" anchor="ctr">
            <a:noAutofit/>
          </a:bodyPr>
          <a:lstStyle/>
          <a:p>
            <a:pPr algn="ctr">
              <a:lnSpc>
                <a:spcPct val="90000"/>
              </a:lnSpc>
            </a:pPr>
            <a:r>
              <a:rPr lang="en-US" sz="6600" b="1">
                <a:solidFill>
                  <a:srgbClr val="202124"/>
                </a:solidFill>
                <a:cs typeface="Calibri"/>
              </a:rPr>
              <a:t>"El control de </a:t>
            </a:r>
            <a:r>
              <a:rPr lang="en-US" sz="6600" b="1" err="1">
                <a:solidFill>
                  <a:srgbClr val="202124"/>
                </a:solidFill>
                <a:cs typeface="Calibri"/>
              </a:rPr>
              <a:t>porciones</a:t>
            </a:r>
            <a:r>
              <a:rPr lang="en-US" sz="6600" b="1">
                <a:solidFill>
                  <a:srgbClr val="202124"/>
                </a:solidFill>
                <a:cs typeface="Calibri"/>
              </a:rPr>
              <a:t> </a:t>
            </a:r>
            <a:br>
              <a:rPr lang="en-US" sz="6600" b="1">
                <a:solidFill>
                  <a:srgbClr val="202124"/>
                </a:solidFill>
                <a:cs typeface="Calibri"/>
              </a:rPr>
            </a:br>
            <a:r>
              <a:rPr lang="en-US" sz="6600" b="1" err="1">
                <a:solidFill>
                  <a:srgbClr val="202124"/>
                </a:solidFill>
                <a:cs typeface="Calibri"/>
              </a:rPr>
              <a:t>significa</a:t>
            </a:r>
            <a:r>
              <a:rPr lang="en-US" sz="6600" b="1">
                <a:solidFill>
                  <a:srgbClr val="202124"/>
                </a:solidFill>
                <a:cs typeface="Calibri"/>
              </a:rPr>
              <a:t> comer </a:t>
            </a:r>
            <a:r>
              <a:rPr lang="en-US" sz="6600" b="1" err="1">
                <a:solidFill>
                  <a:srgbClr val="202124"/>
                </a:solidFill>
                <a:cs typeface="Calibri"/>
              </a:rPr>
              <a:t>pequeñas</a:t>
            </a:r>
            <a:r>
              <a:rPr lang="en-US" sz="6600" b="1">
                <a:solidFill>
                  <a:srgbClr val="202124"/>
                </a:solidFill>
                <a:cs typeface="Calibri"/>
              </a:rPr>
              <a:t> </a:t>
            </a:r>
            <a:r>
              <a:rPr lang="en-US" sz="6600" b="1" err="1">
                <a:solidFill>
                  <a:srgbClr val="202124"/>
                </a:solidFill>
                <a:cs typeface="Calibri"/>
              </a:rPr>
              <a:t>porciones</a:t>
            </a:r>
            <a:r>
              <a:rPr lang="en-US" sz="6600" b="1">
                <a:solidFill>
                  <a:srgbClr val="202124"/>
                </a:solidFill>
                <a:cs typeface="Calibri"/>
              </a:rPr>
              <a:t>"</a:t>
            </a:r>
            <a:endParaRPr lang="en-US" sz="6600" b="1">
              <a:cs typeface="Calibri"/>
            </a:endParaRPr>
          </a:p>
        </p:txBody>
      </p:sp>
      <p:pic>
        <p:nvPicPr>
          <p:cNvPr id="6" name="Picture 32">
            <a:extLst>
              <a:ext uri="{FF2B5EF4-FFF2-40B4-BE49-F238E27FC236}">
                <a16:creationId xmlns:a16="http://schemas.microsoft.com/office/drawing/2014/main" id="{97510662-92EC-3CF6-0E02-8FEDC3FCC450}"/>
              </a:ext>
            </a:extLst>
          </p:cNvPr>
          <p:cNvPicPr>
            <a:picLocks noChangeAspect="1"/>
          </p:cNvPicPr>
          <p:nvPr/>
        </p:nvPicPr>
        <p:blipFill>
          <a:blip r:embed="rId3"/>
          <a:srcRect/>
          <a:stretch>
            <a:fillRect/>
          </a:stretch>
        </p:blipFill>
        <p:spPr>
          <a:xfrm>
            <a:off x="17046287" y="9529009"/>
            <a:ext cx="1235062" cy="762060"/>
          </a:xfrm>
          <a:prstGeom prst="rect">
            <a:avLst/>
          </a:prstGeom>
        </p:spPr>
      </p:pic>
      <p:pic>
        <p:nvPicPr>
          <p:cNvPr id="9" name="Picture 24" descr="No photo description available.">
            <a:extLst>
              <a:ext uri="{FF2B5EF4-FFF2-40B4-BE49-F238E27FC236}">
                <a16:creationId xmlns:a16="http://schemas.microsoft.com/office/drawing/2014/main" id="{A1512887-3000-4A95-8AD3-CF21F7A2D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743" y="2609475"/>
            <a:ext cx="10200089" cy="7677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yellow letter i on a black background&#10;&#10;Description automatically generated">
            <a:extLst>
              <a:ext uri="{FF2B5EF4-FFF2-40B4-BE49-F238E27FC236}">
                <a16:creationId xmlns:a16="http://schemas.microsoft.com/office/drawing/2014/main" id="{26B3F568-B3F4-4341-91D3-D65509A099C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12" name="Picture 11" descr="A white letter in a circle&#10;&#10;Description automatically generated">
            <a:extLst>
              <a:ext uri="{FF2B5EF4-FFF2-40B4-BE49-F238E27FC236}">
                <a16:creationId xmlns:a16="http://schemas.microsoft.com/office/drawing/2014/main" id="{6106C6E8-976F-42CD-9158-F47E6A4959A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5215" y="1243785"/>
            <a:ext cx="15773400" cy="1700248"/>
          </a:xfrm>
        </p:spPr>
        <p:txBody>
          <a:bodyPr vert="horz" lIns="91440" tIns="45720" rIns="91440" bIns="45720" rtlCol="0" anchor="ctr">
            <a:normAutofit/>
          </a:bodyPr>
          <a:lstStyle/>
          <a:p>
            <a:pPr algn="ctr">
              <a:lnSpc>
                <a:spcPct val="90000"/>
              </a:lnSpc>
            </a:pPr>
            <a:r>
              <a:rPr lang="en-US" sz="7800" b="1">
                <a:solidFill>
                  <a:schemeClr val="accent4"/>
                </a:solidFill>
              </a:rPr>
              <a:t>FALSO</a:t>
            </a:r>
            <a:endParaRPr lang="en-US" sz="7800" b="1" kern="1200">
              <a:solidFill>
                <a:schemeClr val="accent4"/>
              </a:solidFill>
            </a:endParaRPr>
          </a:p>
        </p:txBody>
      </p:sp>
      <p:sp>
        <p:nvSpPr>
          <p:cNvPr id="5" name="TextBox 4">
            <a:extLst>
              <a:ext uri="{FF2B5EF4-FFF2-40B4-BE49-F238E27FC236}">
                <a16:creationId xmlns:a16="http://schemas.microsoft.com/office/drawing/2014/main" id="{8C44CAE8-AF8F-2479-A8F1-43374F5C82A4}"/>
              </a:ext>
            </a:extLst>
          </p:cNvPr>
          <p:cNvSpPr txBox="1"/>
          <p:nvPr/>
        </p:nvSpPr>
        <p:spPr>
          <a:xfrm>
            <a:off x="9898077" y="2944033"/>
            <a:ext cx="7148210"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br>
              <a:rPr lang="en-US"/>
            </a:br>
            <a:r>
              <a:rPr lang="en-US" sz="4000">
                <a:solidFill>
                  <a:srgbClr val="202124"/>
                </a:solidFill>
                <a:latin typeface="Source Sans Pro"/>
                <a:ea typeface="Roboto"/>
                <a:cs typeface="Roboto"/>
              </a:rPr>
              <a:t>El </a:t>
            </a:r>
            <a:r>
              <a:rPr lang="en-US" sz="4000" kern="1200">
                <a:solidFill>
                  <a:srgbClr val="202124"/>
                </a:solidFill>
                <a:latin typeface="Source Sans Pro"/>
                <a:ea typeface="Roboto"/>
                <a:cs typeface="Roboto"/>
              </a:rPr>
              <a:t>control </a:t>
            </a:r>
            <a:r>
              <a:rPr lang="en-US" sz="4000">
                <a:solidFill>
                  <a:srgbClr val="202124"/>
                </a:solidFill>
                <a:latin typeface="Source Sans Pro"/>
                <a:ea typeface="Roboto"/>
                <a:cs typeface="Roboto"/>
              </a:rPr>
              <a:t>de las </a:t>
            </a:r>
            <a:r>
              <a:rPr lang="en-US" sz="4000" err="1">
                <a:solidFill>
                  <a:srgbClr val="202124"/>
                </a:solidFill>
                <a:latin typeface="Source Sans Pro"/>
                <a:ea typeface="Roboto"/>
                <a:cs typeface="Roboto"/>
              </a:rPr>
              <a:t>porciones</a:t>
            </a:r>
            <a:r>
              <a:rPr lang="en-US" sz="4000">
                <a:solidFill>
                  <a:srgbClr val="202124"/>
                </a:solidFill>
                <a:latin typeface="Source Sans Pro"/>
                <a:ea typeface="Roboto"/>
                <a:cs typeface="Roboto"/>
              </a:rPr>
              <a:t> </a:t>
            </a:r>
            <a:r>
              <a:rPr lang="en-US" sz="4000" b="1" u="sng">
                <a:solidFill>
                  <a:srgbClr val="202124"/>
                </a:solidFill>
                <a:latin typeface="Source Sans Pro"/>
                <a:ea typeface="Roboto"/>
                <a:cs typeface="Roboto"/>
              </a:rPr>
              <a:t>no</a:t>
            </a:r>
            <a:r>
              <a:rPr lang="en-US" sz="4000">
                <a:solidFill>
                  <a:srgbClr val="202124"/>
                </a:solidFill>
                <a:latin typeface="Source Sans Pro"/>
                <a:ea typeface="Roboto"/>
                <a:cs typeface="Roboto"/>
              </a:rPr>
              <a:t> se </a:t>
            </a:r>
            <a:r>
              <a:rPr lang="en-US" sz="4000" err="1">
                <a:solidFill>
                  <a:srgbClr val="202124"/>
                </a:solidFill>
                <a:latin typeface="Source Sans Pro"/>
                <a:ea typeface="Roboto"/>
                <a:cs typeface="Roboto"/>
              </a:rPr>
              <a:t>trata</a:t>
            </a:r>
            <a:r>
              <a:rPr lang="en-US" sz="4000">
                <a:solidFill>
                  <a:srgbClr val="202124"/>
                </a:solidFill>
                <a:latin typeface="Source Sans Pro"/>
                <a:ea typeface="Roboto"/>
                <a:cs typeface="Roboto"/>
              </a:rPr>
              <a:t> de </a:t>
            </a:r>
            <a:r>
              <a:rPr lang="en-US" sz="4000" err="1">
                <a:solidFill>
                  <a:srgbClr val="202124"/>
                </a:solidFill>
                <a:latin typeface="Source Sans Pro"/>
                <a:ea typeface="Roboto"/>
                <a:cs typeface="Roboto"/>
              </a:rPr>
              <a:t>reducir</a:t>
            </a:r>
            <a:r>
              <a:rPr lang="en-US" sz="4000">
                <a:solidFill>
                  <a:srgbClr val="202124"/>
                </a:solidFill>
                <a:latin typeface="Source Sans Pro"/>
                <a:ea typeface="Roboto"/>
                <a:cs typeface="Roboto"/>
              </a:rPr>
              <a:t> </a:t>
            </a:r>
            <a:r>
              <a:rPr lang="en-US" sz="4000" err="1">
                <a:solidFill>
                  <a:srgbClr val="202124"/>
                </a:solidFill>
                <a:latin typeface="Source Sans Pro"/>
                <a:ea typeface="Roboto"/>
                <a:cs typeface="Roboto"/>
              </a:rPr>
              <a:t>drásticamente</a:t>
            </a:r>
            <a:r>
              <a:rPr lang="en-US" sz="4000">
                <a:solidFill>
                  <a:srgbClr val="202124"/>
                </a:solidFill>
                <a:latin typeface="Source Sans Pro"/>
                <a:ea typeface="Roboto"/>
                <a:cs typeface="Roboto"/>
              </a:rPr>
              <a:t> la ingesta de </a:t>
            </a:r>
            <a:r>
              <a:rPr lang="en-US" sz="4000" err="1">
                <a:solidFill>
                  <a:srgbClr val="202124"/>
                </a:solidFill>
                <a:latin typeface="Source Sans Pro"/>
                <a:ea typeface="Roboto"/>
                <a:cs typeface="Roboto"/>
              </a:rPr>
              <a:t>alimentos</a:t>
            </a:r>
            <a:r>
              <a:rPr lang="en-US" sz="4000">
                <a:solidFill>
                  <a:srgbClr val="202124"/>
                </a:solidFill>
                <a:latin typeface="Source Sans Pro"/>
                <a:ea typeface="Roboto"/>
                <a:cs typeface="Roboto"/>
              </a:rPr>
              <a:t> o comer </a:t>
            </a:r>
            <a:r>
              <a:rPr lang="en-US" sz="4000" err="1">
                <a:solidFill>
                  <a:srgbClr val="202124"/>
                </a:solidFill>
                <a:latin typeface="Source Sans Pro"/>
                <a:ea typeface="Roboto"/>
                <a:cs typeface="Roboto"/>
              </a:rPr>
              <a:t>porciones</a:t>
            </a:r>
            <a:r>
              <a:rPr lang="en-US" sz="4000">
                <a:solidFill>
                  <a:srgbClr val="202124"/>
                </a:solidFill>
                <a:latin typeface="Source Sans Pro"/>
                <a:ea typeface="Roboto"/>
                <a:cs typeface="Roboto"/>
              </a:rPr>
              <a:t> </a:t>
            </a:r>
            <a:r>
              <a:rPr lang="en-US" sz="4000" err="1">
                <a:solidFill>
                  <a:srgbClr val="202124"/>
                </a:solidFill>
                <a:latin typeface="Source Sans Pro"/>
                <a:ea typeface="Roboto"/>
                <a:cs typeface="Roboto"/>
              </a:rPr>
              <a:t>pequeñas</a:t>
            </a:r>
            <a:r>
              <a:rPr lang="en-US" sz="4000" kern="1200">
                <a:solidFill>
                  <a:srgbClr val="202124"/>
                </a:solidFill>
                <a:latin typeface="Source Sans Pro"/>
                <a:ea typeface="Roboto"/>
                <a:cs typeface="Roboto"/>
              </a:rPr>
              <a:t>.</a:t>
            </a:r>
            <a:r>
              <a:rPr lang="en-US" sz="4000">
                <a:solidFill>
                  <a:srgbClr val="202124"/>
                </a:solidFill>
                <a:latin typeface="Source Sans Pro"/>
                <a:ea typeface="Roboto"/>
                <a:cs typeface="Roboto"/>
              </a:rPr>
              <a:t> </a:t>
            </a:r>
          </a:p>
          <a:p>
            <a:pPr defTabSz="804672">
              <a:spcAft>
                <a:spcPts val="600"/>
              </a:spcAft>
            </a:pPr>
            <a:endParaRPr lang="en-US" sz="4000">
              <a:solidFill>
                <a:srgbClr val="000000"/>
              </a:solidFill>
              <a:latin typeface="Source Sans Pro"/>
              <a:ea typeface="Roboto"/>
              <a:cs typeface="Roboto"/>
            </a:endParaRPr>
          </a:p>
          <a:p>
            <a:pPr defTabSz="804672">
              <a:spcAft>
                <a:spcPts val="600"/>
              </a:spcAft>
            </a:pPr>
            <a:r>
              <a:rPr lang="en-US" sz="4000">
                <a:solidFill>
                  <a:srgbClr val="202124"/>
                </a:solidFill>
                <a:latin typeface="Source Sans Pro"/>
                <a:ea typeface="Roboto"/>
                <a:cs typeface="Roboto"/>
              </a:rPr>
              <a:t>Se </a:t>
            </a:r>
            <a:r>
              <a:rPr lang="en-US" sz="4000" err="1">
                <a:solidFill>
                  <a:srgbClr val="202124"/>
                </a:solidFill>
                <a:latin typeface="Source Sans Pro"/>
                <a:ea typeface="Roboto"/>
                <a:cs typeface="Roboto"/>
              </a:rPr>
              <a:t>trata</a:t>
            </a:r>
            <a:r>
              <a:rPr lang="en-US" sz="4000">
                <a:solidFill>
                  <a:srgbClr val="202124"/>
                </a:solidFill>
                <a:latin typeface="Source Sans Pro"/>
                <a:ea typeface="Roboto"/>
                <a:cs typeface="Roboto"/>
              </a:rPr>
              <a:t> </a:t>
            </a:r>
            <a:r>
              <a:rPr lang="en-US" sz="4000" b="1">
                <a:solidFill>
                  <a:srgbClr val="202124"/>
                </a:solidFill>
                <a:latin typeface="Source Sans Pro"/>
                <a:ea typeface="Roboto"/>
                <a:cs typeface="Roboto"/>
              </a:rPr>
              <a:t>de </a:t>
            </a:r>
            <a:r>
              <a:rPr lang="en-US" sz="4000" b="1" err="1">
                <a:solidFill>
                  <a:srgbClr val="202124"/>
                </a:solidFill>
                <a:latin typeface="Source Sans Pro"/>
                <a:ea typeface="Roboto"/>
                <a:cs typeface="Roboto"/>
              </a:rPr>
              <a:t>comprender</a:t>
            </a:r>
            <a:r>
              <a:rPr lang="en-US" sz="4000" b="1">
                <a:solidFill>
                  <a:srgbClr val="202124"/>
                </a:solidFill>
                <a:latin typeface="Source Sans Pro"/>
                <a:ea typeface="Roboto"/>
                <a:cs typeface="Roboto"/>
              </a:rPr>
              <a:t> el </a:t>
            </a:r>
            <a:r>
              <a:rPr lang="en-US" sz="4000" b="1" err="1">
                <a:solidFill>
                  <a:srgbClr val="202124"/>
                </a:solidFill>
                <a:latin typeface="Source Sans Pro"/>
                <a:ea typeface="Roboto"/>
                <a:cs typeface="Roboto"/>
              </a:rPr>
              <a:t>tamaño</a:t>
            </a:r>
            <a:r>
              <a:rPr lang="en-US" sz="4000" b="1">
                <a:solidFill>
                  <a:srgbClr val="202124"/>
                </a:solidFill>
                <a:latin typeface="Source Sans Pro"/>
                <a:ea typeface="Roboto"/>
                <a:cs typeface="Roboto"/>
              </a:rPr>
              <a:t> de las </a:t>
            </a:r>
            <a:r>
              <a:rPr lang="en-US" sz="4000" b="1" err="1">
                <a:solidFill>
                  <a:srgbClr val="202124"/>
                </a:solidFill>
                <a:latin typeface="Source Sans Pro"/>
                <a:ea typeface="Roboto"/>
                <a:cs typeface="Roboto"/>
              </a:rPr>
              <a:t>porciones</a:t>
            </a:r>
            <a:r>
              <a:rPr lang="en-US" sz="4000" b="1">
                <a:solidFill>
                  <a:srgbClr val="202124"/>
                </a:solidFill>
                <a:latin typeface="Source Sans Pro"/>
                <a:ea typeface="Roboto"/>
                <a:cs typeface="Roboto"/>
              </a:rPr>
              <a:t> </a:t>
            </a:r>
            <a:r>
              <a:rPr lang="en-US" sz="4000" b="1" err="1">
                <a:solidFill>
                  <a:srgbClr val="202124"/>
                </a:solidFill>
                <a:latin typeface="Source Sans Pro"/>
                <a:ea typeface="Roboto"/>
                <a:cs typeface="Roboto"/>
              </a:rPr>
              <a:t>adecuadas</a:t>
            </a:r>
            <a:r>
              <a:rPr lang="en-US" sz="4000" b="1">
                <a:solidFill>
                  <a:srgbClr val="202124"/>
                </a:solidFill>
                <a:latin typeface="Source Sans Pro"/>
                <a:ea typeface="Roboto"/>
                <a:cs typeface="Roboto"/>
              </a:rPr>
              <a:t> para </a:t>
            </a:r>
            <a:r>
              <a:rPr lang="en-US" sz="4000" b="1" err="1">
                <a:solidFill>
                  <a:srgbClr val="202124"/>
                </a:solidFill>
                <a:latin typeface="Source Sans Pro"/>
                <a:ea typeface="Roboto"/>
                <a:cs typeface="Roboto"/>
              </a:rPr>
              <a:t>su</a:t>
            </a:r>
            <a:r>
              <a:rPr lang="en-US" sz="4000" b="1">
                <a:solidFill>
                  <a:srgbClr val="202124"/>
                </a:solidFill>
                <a:latin typeface="Source Sans Pro"/>
                <a:ea typeface="Roboto"/>
                <a:cs typeface="Roboto"/>
              </a:rPr>
              <a:t> </a:t>
            </a:r>
            <a:r>
              <a:rPr lang="en-US" sz="4000" b="1" err="1">
                <a:solidFill>
                  <a:srgbClr val="202124"/>
                </a:solidFill>
                <a:latin typeface="Source Sans Pro"/>
                <a:ea typeface="Roboto"/>
                <a:cs typeface="Roboto"/>
              </a:rPr>
              <a:t>cuerpo</a:t>
            </a:r>
            <a:r>
              <a:rPr lang="en-US" sz="4000" b="1">
                <a:solidFill>
                  <a:srgbClr val="202124"/>
                </a:solidFill>
                <a:latin typeface="Source Sans Pro"/>
                <a:ea typeface="Roboto"/>
                <a:cs typeface="Roboto"/>
              </a:rPr>
              <a:t> </a:t>
            </a:r>
            <a:r>
              <a:rPr lang="en-US" sz="4000">
                <a:solidFill>
                  <a:srgbClr val="202124"/>
                </a:solidFill>
                <a:latin typeface="Source Sans Pro"/>
                <a:ea typeface="Roboto"/>
                <a:cs typeface="Roboto"/>
              </a:rPr>
              <a:t>y </a:t>
            </a:r>
            <a:r>
              <a:rPr lang="en-US" sz="4000" err="1">
                <a:solidFill>
                  <a:srgbClr val="202124"/>
                </a:solidFill>
                <a:latin typeface="Source Sans Pro"/>
                <a:ea typeface="Roboto"/>
                <a:cs typeface="Roboto"/>
              </a:rPr>
              <a:t>ajustarlas</a:t>
            </a:r>
            <a:r>
              <a:rPr lang="en-US" sz="4000">
                <a:solidFill>
                  <a:srgbClr val="202124"/>
                </a:solidFill>
                <a:latin typeface="Source Sans Pro"/>
                <a:ea typeface="Roboto"/>
                <a:cs typeface="Roboto"/>
              </a:rPr>
              <a:t> </a:t>
            </a:r>
            <a:r>
              <a:rPr lang="en-US" sz="4000" err="1">
                <a:solidFill>
                  <a:srgbClr val="202124"/>
                </a:solidFill>
                <a:latin typeface="Source Sans Pro"/>
                <a:ea typeface="Roboto"/>
                <a:cs typeface="Roboto"/>
              </a:rPr>
              <a:t>según</a:t>
            </a:r>
            <a:r>
              <a:rPr lang="en-US" sz="4000">
                <a:solidFill>
                  <a:srgbClr val="202124"/>
                </a:solidFill>
                <a:latin typeface="Source Sans Pro"/>
                <a:ea typeface="Roboto"/>
                <a:cs typeface="Roboto"/>
              </a:rPr>
              <a:t> sus </a:t>
            </a:r>
            <a:r>
              <a:rPr lang="en-US" sz="4000" err="1">
                <a:solidFill>
                  <a:srgbClr val="202124"/>
                </a:solidFill>
                <a:latin typeface="Source Sans Pro"/>
                <a:ea typeface="Roboto"/>
                <a:cs typeface="Roboto"/>
              </a:rPr>
              <a:t>necesidades</a:t>
            </a:r>
            <a:r>
              <a:rPr lang="en-US" sz="4000">
                <a:solidFill>
                  <a:srgbClr val="202124"/>
                </a:solidFill>
                <a:latin typeface="Source Sans Pro"/>
                <a:ea typeface="Roboto"/>
                <a:cs typeface="Roboto"/>
              </a:rPr>
              <a:t> </a:t>
            </a:r>
            <a:r>
              <a:rPr lang="en-US" sz="4000" err="1">
                <a:solidFill>
                  <a:srgbClr val="202124"/>
                </a:solidFill>
                <a:latin typeface="Source Sans Pro"/>
                <a:ea typeface="Roboto"/>
                <a:cs typeface="Roboto"/>
              </a:rPr>
              <a:t>individuales</a:t>
            </a:r>
            <a:r>
              <a:rPr lang="en-US" sz="4000" kern="1200">
                <a:solidFill>
                  <a:srgbClr val="202124"/>
                </a:solidFill>
                <a:latin typeface="Source Sans Pro"/>
                <a:ea typeface="Roboto"/>
                <a:cs typeface="Roboto"/>
              </a:rPr>
              <a:t>.</a:t>
            </a:r>
            <a:endParaRPr lang="en-US" sz="4000">
              <a:latin typeface="Source Sans Pro"/>
              <a:ea typeface="Roboto"/>
              <a:cs typeface="Roboto"/>
            </a:endParaRPr>
          </a:p>
        </p:txBody>
      </p:sp>
      <p:pic>
        <p:nvPicPr>
          <p:cNvPr id="8" name="Picture 24" descr="No photo description available.">
            <a:extLst>
              <a:ext uri="{FF2B5EF4-FFF2-40B4-BE49-F238E27FC236}">
                <a16:creationId xmlns:a16="http://schemas.microsoft.com/office/drawing/2014/main" id="{8424ED81-EC25-BB70-5855-7B233F529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44" y="2603550"/>
            <a:ext cx="8843056" cy="6656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a:extLst>
              <a:ext uri="{FF2B5EF4-FFF2-40B4-BE49-F238E27FC236}">
                <a16:creationId xmlns:a16="http://schemas.microsoft.com/office/drawing/2014/main" id="{A1C5FB8D-6ACE-9403-CBE6-71F29C773A63}"/>
              </a:ext>
            </a:extLst>
          </p:cNvPr>
          <p:cNvPicPr>
            <a:picLocks noChangeAspect="1"/>
          </p:cNvPicPr>
          <p:nvPr/>
        </p:nvPicPr>
        <p:blipFill>
          <a:blip r:embed="rId4"/>
          <a:srcRect/>
          <a:stretch>
            <a:fillRect/>
          </a:stretch>
        </p:blipFill>
        <p:spPr>
          <a:xfrm>
            <a:off x="17046287" y="9529009"/>
            <a:ext cx="1235062" cy="762060"/>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23D94C49-C9EF-4D5C-B1BF-ADD12EAF175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8BC2144F-0B30-4DF8-A923-7A768EA1BDB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27604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051A6-AFBA-638E-43B6-A08035B1320B}"/>
              </a:ext>
            </a:extLst>
          </p:cNvPr>
          <p:cNvSpPr txBox="1"/>
          <p:nvPr/>
        </p:nvSpPr>
        <p:spPr>
          <a:xfrm>
            <a:off x="0" y="0"/>
            <a:ext cx="18288000" cy="227754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804672">
              <a:spcAft>
                <a:spcPts val="600"/>
              </a:spcAft>
            </a:pPr>
            <a:endParaRPr lang="en-US" sz="4400" b="1">
              <a:solidFill>
                <a:srgbClr val="202124"/>
              </a:solidFill>
              <a:ea typeface="+mn-lt"/>
              <a:cs typeface="+mn-lt"/>
            </a:endParaRPr>
          </a:p>
          <a:p>
            <a:pPr algn="ctr" defTabSz="804672">
              <a:spcAft>
                <a:spcPts val="600"/>
              </a:spcAft>
            </a:pPr>
            <a:r>
              <a:rPr lang="en-US" sz="4400">
                <a:solidFill>
                  <a:srgbClr val="202124"/>
                </a:solidFill>
                <a:ea typeface="+mn-lt"/>
                <a:cs typeface="+mn-lt"/>
              </a:rPr>
              <a:t>"</a:t>
            </a:r>
            <a:r>
              <a:rPr lang="en-US" sz="4400">
                <a:solidFill>
                  <a:srgbClr val="040C28"/>
                </a:solidFill>
                <a:ea typeface="+mn-lt"/>
                <a:cs typeface="+mn-lt"/>
              </a:rPr>
              <a:t>El control de </a:t>
            </a:r>
            <a:r>
              <a:rPr lang="en-US" sz="4400" err="1">
                <a:solidFill>
                  <a:srgbClr val="040C28"/>
                </a:solidFill>
                <a:ea typeface="+mn-lt"/>
                <a:cs typeface="+mn-lt"/>
              </a:rPr>
              <a:t>porciones</a:t>
            </a:r>
            <a:r>
              <a:rPr lang="en-US" sz="4400">
                <a:solidFill>
                  <a:srgbClr val="040C28"/>
                </a:solidFill>
                <a:ea typeface="+mn-lt"/>
                <a:cs typeface="+mn-lt"/>
              </a:rPr>
              <a:t> </a:t>
            </a:r>
            <a:r>
              <a:rPr lang="en-US" sz="4400" err="1">
                <a:solidFill>
                  <a:srgbClr val="040C28"/>
                </a:solidFill>
                <a:ea typeface="+mn-lt"/>
                <a:cs typeface="+mn-lt"/>
              </a:rPr>
              <a:t>va</a:t>
            </a:r>
            <a:r>
              <a:rPr lang="en-US" sz="4400">
                <a:solidFill>
                  <a:srgbClr val="040C28"/>
                </a:solidFill>
                <a:ea typeface="+mn-lt"/>
                <a:cs typeface="+mn-lt"/>
              </a:rPr>
              <a:t> a </a:t>
            </a:r>
            <a:r>
              <a:rPr lang="en-US" sz="4400" err="1">
                <a:solidFill>
                  <a:srgbClr val="040C28"/>
                </a:solidFill>
                <a:ea typeface="+mn-lt"/>
                <a:cs typeface="+mn-lt"/>
              </a:rPr>
              <a:t>limitar</a:t>
            </a:r>
            <a:r>
              <a:rPr lang="en-US" sz="4400">
                <a:solidFill>
                  <a:srgbClr val="040C28"/>
                </a:solidFill>
                <a:ea typeface="+mn-lt"/>
                <a:cs typeface="+mn-lt"/>
              </a:rPr>
              <a:t> los </a:t>
            </a:r>
            <a:r>
              <a:rPr lang="en-US" sz="4400" err="1">
                <a:solidFill>
                  <a:srgbClr val="040C28"/>
                </a:solidFill>
                <a:ea typeface="+mn-lt"/>
                <a:cs typeface="+mn-lt"/>
              </a:rPr>
              <a:t>nutrientes</a:t>
            </a:r>
            <a:r>
              <a:rPr lang="en-US" sz="4400">
                <a:solidFill>
                  <a:srgbClr val="040C28"/>
                </a:solidFill>
                <a:ea typeface="+mn-lt"/>
                <a:cs typeface="+mn-lt"/>
              </a:rPr>
              <a:t> y me </a:t>
            </a:r>
            <a:r>
              <a:rPr lang="en-US" sz="4400" err="1">
                <a:solidFill>
                  <a:srgbClr val="040C28"/>
                </a:solidFill>
                <a:ea typeface="+mn-lt"/>
                <a:cs typeface="+mn-lt"/>
              </a:rPr>
              <a:t>dara</a:t>
            </a:r>
            <a:r>
              <a:rPr lang="en-US" sz="4400">
                <a:solidFill>
                  <a:srgbClr val="040C28"/>
                </a:solidFill>
                <a:ea typeface="+mn-lt"/>
                <a:cs typeface="+mn-lt"/>
              </a:rPr>
              <a:t> mas </a:t>
            </a:r>
            <a:r>
              <a:rPr lang="en-US" sz="4400" err="1">
                <a:solidFill>
                  <a:srgbClr val="040C28"/>
                </a:solidFill>
                <a:ea typeface="+mn-lt"/>
                <a:cs typeface="+mn-lt"/>
              </a:rPr>
              <a:t>hambre</a:t>
            </a:r>
            <a:r>
              <a:rPr lang="en-US" sz="4400">
                <a:solidFill>
                  <a:srgbClr val="040C28"/>
                </a:solidFill>
                <a:ea typeface="+mn-lt"/>
                <a:cs typeface="+mn-lt"/>
              </a:rPr>
              <a:t>”</a:t>
            </a:r>
          </a:p>
          <a:p>
            <a:pPr defTabSz="804672">
              <a:spcAft>
                <a:spcPts val="600"/>
              </a:spcAft>
            </a:pPr>
            <a:endParaRPr lang="en-US" sz="4400">
              <a:solidFill>
                <a:srgbClr val="040C28"/>
              </a:solidFill>
              <a:ea typeface="+mn-lt"/>
              <a:cs typeface="+mn-lt"/>
            </a:endParaRPr>
          </a:p>
        </p:txBody>
      </p:sp>
      <p:pic>
        <p:nvPicPr>
          <p:cNvPr id="7" name="Picture 20" descr="No photo description available.">
            <a:extLst>
              <a:ext uri="{FF2B5EF4-FFF2-40B4-BE49-F238E27FC236}">
                <a16:creationId xmlns:a16="http://schemas.microsoft.com/office/drawing/2014/main" id="{95A2AE3D-E850-5AAD-A6C8-F66D417E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556" y="1925052"/>
            <a:ext cx="10880775" cy="800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a:extLst>
              <a:ext uri="{FF2B5EF4-FFF2-40B4-BE49-F238E27FC236}">
                <a16:creationId xmlns:a16="http://schemas.microsoft.com/office/drawing/2014/main" id="{F4636130-A183-D2A8-904D-4696E3B9065F}"/>
              </a:ext>
            </a:extLst>
          </p:cNvPr>
          <p:cNvPicPr>
            <a:picLocks noChangeAspect="1"/>
          </p:cNvPicPr>
          <p:nvPr/>
        </p:nvPicPr>
        <p:blipFill>
          <a:blip r:embed="rId4"/>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141171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124" y="1748106"/>
            <a:ext cx="15773400" cy="1700248"/>
          </a:xfrm>
        </p:spPr>
        <p:txBody>
          <a:bodyPr vert="horz" lIns="91440" tIns="45720" rIns="91440" bIns="45720" rtlCol="0" anchor="ctr">
            <a:normAutofit/>
          </a:bodyPr>
          <a:lstStyle/>
          <a:p>
            <a:pPr algn="ctr">
              <a:lnSpc>
                <a:spcPct val="90000"/>
              </a:lnSpc>
            </a:pPr>
            <a:r>
              <a:rPr lang="en-US" sz="7800" kern="1200">
                <a:solidFill>
                  <a:schemeClr val="accent4"/>
                </a:solidFill>
                <a:latin typeface="+mj-lt"/>
                <a:ea typeface="+mj-ea"/>
                <a:cs typeface="+mj-cs"/>
              </a:rPr>
              <a:t>FALSO</a:t>
            </a:r>
          </a:p>
        </p:txBody>
      </p:sp>
      <p:sp>
        <p:nvSpPr>
          <p:cNvPr id="5" name="TextBox 4">
            <a:extLst>
              <a:ext uri="{FF2B5EF4-FFF2-40B4-BE49-F238E27FC236}">
                <a16:creationId xmlns:a16="http://schemas.microsoft.com/office/drawing/2014/main" id="{8C44CAE8-AF8F-2479-A8F1-43374F5C82A4}"/>
              </a:ext>
            </a:extLst>
          </p:cNvPr>
          <p:cNvSpPr txBox="1"/>
          <p:nvPr/>
        </p:nvSpPr>
        <p:spPr>
          <a:xfrm>
            <a:off x="9144000" y="3154295"/>
            <a:ext cx="8210999"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04672">
              <a:spcAft>
                <a:spcPts val="600"/>
              </a:spcAft>
            </a:pPr>
            <a:r>
              <a:rPr lang="es" sz="4000">
                <a:solidFill>
                  <a:srgbClr val="202124"/>
                </a:solidFill>
                <a:latin typeface="Source Sans Pro"/>
                <a:ea typeface="open sans"/>
                <a:cs typeface="open sans"/>
              </a:rPr>
              <a:t>Tu cuerpo no anhela calorías</a:t>
            </a:r>
            <a:r>
              <a:rPr lang="es" sz="4000" kern="1200">
                <a:solidFill>
                  <a:srgbClr val="202124"/>
                </a:solidFill>
                <a:latin typeface="Source Sans Pro"/>
                <a:ea typeface="open sans"/>
                <a:cs typeface="open sans"/>
              </a:rPr>
              <a:t>. </a:t>
            </a:r>
            <a:r>
              <a:rPr lang="es" sz="4000">
                <a:solidFill>
                  <a:srgbClr val="202124"/>
                </a:solidFill>
                <a:latin typeface="Source Sans Pro"/>
                <a:ea typeface="open sans"/>
                <a:cs typeface="open sans"/>
              </a:rPr>
              <a:t>Anhela nutrientes</a:t>
            </a:r>
            <a:r>
              <a:rPr lang="es" sz="4000" kern="1200">
                <a:solidFill>
                  <a:srgbClr val="202124"/>
                </a:solidFill>
                <a:latin typeface="Source Sans Pro"/>
                <a:ea typeface="open sans"/>
                <a:cs typeface="open sans"/>
              </a:rPr>
              <a:t>. </a:t>
            </a:r>
            <a:r>
              <a:rPr lang="es" sz="4000">
                <a:solidFill>
                  <a:srgbClr val="202124"/>
                </a:solidFill>
                <a:latin typeface="Source Sans Pro"/>
                <a:ea typeface="open sans"/>
                <a:cs typeface="open sans"/>
              </a:rPr>
              <a:t>Si comes alimentos ricos en calorías pero bajos en nutrientes </a:t>
            </a:r>
            <a:r>
              <a:rPr lang="es" sz="4000" kern="1200">
                <a:solidFill>
                  <a:srgbClr val="202124"/>
                </a:solidFill>
                <a:latin typeface="Source Sans Pro"/>
                <a:ea typeface="open sans"/>
                <a:cs typeface="open sans"/>
              </a:rPr>
              <a:t>(</a:t>
            </a:r>
            <a:r>
              <a:rPr lang="es" sz="4000">
                <a:solidFill>
                  <a:srgbClr val="202124"/>
                </a:solidFill>
                <a:latin typeface="Source Sans Pro"/>
                <a:ea typeface="open sans"/>
                <a:cs typeface="open sans"/>
              </a:rPr>
              <a:t>como la comida rápida</a:t>
            </a:r>
            <a:r>
              <a:rPr lang="es" sz="4000" kern="1200">
                <a:solidFill>
                  <a:srgbClr val="202124"/>
                </a:solidFill>
                <a:latin typeface="Source Sans Pro"/>
                <a:ea typeface="open sans"/>
                <a:cs typeface="open sans"/>
              </a:rPr>
              <a:t>), </a:t>
            </a:r>
            <a:r>
              <a:rPr lang="es" sz="4000">
                <a:solidFill>
                  <a:srgbClr val="202124"/>
                </a:solidFill>
                <a:latin typeface="Source Sans Pro"/>
                <a:ea typeface="open sans"/>
                <a:cs typeface="open sans"/>
              </a:rPr>
              <a:t>tu cuerpo no está obteniendo las vitaminas y minerales que necesita para indicarle al cerebro que ya ha comido suficiente</a:t>
            </a:r>
            <a:r>
              <a:rPr lang="es" sz="4000" kern="1200">
                <a:solidFill>
                  <a:srgbClr val="202124"/>
                </a:solidFill>
                <a:latin typeface="Source Sans Pro"/>
                <a:ea typeface="open sans"/>
                <a:cs typeface="open sans"/>
              </a:rPr>
              <a:t>. </a:t>
            </a:r>
            <a:r>
              <a:rPr lang="es" sz="4000">
                <a:solidFill>
                  <a:srgbClr val="202124"/>
                </a:solidFill>
                <a:latin typeface="Source Sans Pro"/>
                <a:ea typeface="open sans"/>
                <a:cs typeface="open sans"/>
              </a:rPr>
              <a:t>Entonces sigues comiendo</a:t>
            </a:r>
            <a:r>
              <a:rPr lang="es" sz="4000" kern="1200">
                <a:solidFill>
                  <a:srgbClr val="202124"/>
                </a:solidFill>
                <a:latin typeface="Source Sans Pro"/>
                <a:ea typeface="open sans"/>
                <a:cs typeface="open sans"/>
              </a:rPr>
              <a:t>.</a:t>
            </a:r>
            <a:r>
              <a:rPr lang="es" sz="4000">
                <a:solidFill>
                  <a:srgbClr val="202124"/>
                </a:solidFill>
                <a:latin typeface="Source Sans Pro"/>
                <a:ea typeface="open sans"/>
                <a:cs typeface="open sans"/>
              </a:rPr>
              <a:t>​</a:t>
            </a:r>
            <a:r>
              <a:rPr lang="es" sz="2100">
                <a:solidFill>
                  <a:srgbClr val="202124"/>
                </a:solidFill>
                <a:latin typeface="Consolas"/>
                <a:ea typeface="open sans"/>
                <a:cs typeface="open sans"/>
              </a:rPr>
              <a:t>
</a:t>
            </a:r>
            <a:br>
              <a:rPr lang="es" sz="2100">
                <a:solidFill>
                  <a:srgbClr val="202124"/>
                </a:solidFill>
                <a:latin typeface="Consolas"/>
                <a:ea typeface="open sans"/>
                <a:cs typeface="open sans"/>
              </a:rPr>
            </a:br>
            <a:endParaRPr lang="es" sz="2100" kern="1200">
              <a:solidFill>
                <a:srgbClr val="202124"/>
              </a:solidFill>
              <a:latin typeface="Consolas"/>
              <a:ea typeface="open sans"/>
              <a:cs typeface="open sans"/>
            </a:endParaRPr>
          </a:p>
          <a:p>
            <a:pPr>
              <a:spcAft>
                <a:spcPts val="600"/>
              </a:spcAft>
            </a:pPr>
            <a:endParaRPr lang="en-US" sz="3200">
              <a:solidFill>
                <a:srgbClr val="202124"/>
              </a:solidFill>
              <a:cs typeface="Calibri"/>
            </a:endParaRPr>
          </a:p>
        </p:txBody>
      </p:sp>
      <p:pic>
        <p:nvPicPr>
          <p:cNvPr id="7" name="Picture 20" descr="No photo description available.">
            <a:extLst>
              <a:ext uri="{FF2B5EF4-FFF2-40B4-BE49-F238E27FC236}">
                <a16:creationId xmlns:a16="http://schemas.microsoft.com/office/drawing/2014/main" id="{95A2AE3D-E850-5AAD-A6C8-F66D417E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88" y="2810031"/>
            <a:ext cx="8163106" cy="60086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a:extLst>
              <a:ext uri="{FF2B5EF4-FFF2-40B4-BE49-F238E27FC236}">
                <a16:creationId xmlns:a16="http://schemas.microsoft.com/office/drawing/2014/main" id="{30A82E3E-BE19-9F40-DBC7-FAEA026826DB}"/>
              </a:ext>
            </a:extLst>
          </p:cNvPr>
          <p:cNvPicPr>
            <a:picLocks noChangeAspect="1"/>
          </p:cNvPicPr>
          <p:nvPr/>
        </p:nvPicPr>
        <p:blipFill>
          <a:blip r:embed="rId4"/>
          <a:srcRect/>
          <a:stretch>
            <a:fillRect/>
          </a:stretch>
        </p:blipFill>
        <p:spPr>
          <a:xfrm>
            <a:off x="17046287" y="9529009"/>
            <a:ext cx="1235062" cy="762060"/>
          </a:xfrm>
          <a:prstGeom prst="rect">
            <a:avLst/>
          </a:prstGeom>
        </p:spPr>
      </p:pic>
      <p:pic>
        <p:nvPicPr>
          <p:cNvPr id="8" name="Picture 7" descr="A yellow letter i on a black background&#10;&#10;Description automatically generated">
            <a:extLst>
              <a:ext uri="{FF2B5EF4-FFF2-40B4-BE49-F238E27FC236}">
                <a16:creationId xmlns:a16="http://schemas.microsoft.com/office/drawing/2014/main" id="{FC08D88C-8A73-4A2C-ADE2-D408A26C4BF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11" y="173057"/>
            <a:ext cx="548384" cy="516278"/>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C1C0BF3F-E642-4FA2-9EBF-3D2CA0457DE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42491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4CD14-D3AD-D19E-22C3-DD7E354914DB}"/>
              </a:ext>
            </a:extLst>
          </p:cNvPr>
          <p:cNvSpPr txBox="1"/>
          <p:nvPr/>
        </p:nvSpPr>
        <p:spPr>
          <a:xfrm>
            <a:off x="1037690" y="2739883"/>
            <a:ext cx="17183923" cy="3820885"/>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6000" b="1" kern="1200" err="1">
                <a:latin typeface="+mj-lt"/>
                <a:ea typeface="+mj-ea"/>
                <a:cs typeface="+mj-cs"/>
              </a:rPr>
              <a:t>Hablemos</a:t>
            </a:r>
            <a:r>
              <a:rPr lang="en-US" sz="6000" b="1" kern="1200">
                <a:latin typeface="+mj-lt"/>
                <a:ea typeface="+mj-ea"/>
                <a:cs typeface="+mj-cs"/>
              </a:rPr>
              <a:t> de </a:t>
            </a:r>
            <a:r>
              <a:rPr lang="en-US" sz="6000" b="1" kern="1200" err="1">
                <a:latin typeface="+mj-lt"/>
                <a:ea typeface="+mj-ea"/>
                <a:cs typeface="+mj-cs"/>
              </a:rPr>
              <a:t>como</a:t>
            </a:r>
            <a:r>
              <a:rPr lang="en-US" sz="6000" b="1" kern="1200">
                <a:latin typeface="+mj-lt"/>
                <a:ea typeface="+mj-ea"/>
                <a:cs typeface="+mj-cs"/>
              </a:rPr>
              <a:t> </a:t>
            </a:r>
            <a:r>
              <a:rPr lang="en-US" sz="6000" b="1">
                <a:latin typeface="+mj-lt"/>
                <a:ea typeface="+mj-ea"/>
                <a:cs typeface="+mj-cs"/>
              </a:rPr>
              <a:t>le</a:t>
            </a:r>
            <a:r>
              <a:rPr lang="en-US" sz="6000" b="1" kern="1200">
                <a:latin typeface="+mj-lt"/>
                <a:ea typeface="+mj-ea"/>
                <a:cs typeface="+mj-cs"/>
              </a:rPr>
              <a:t> ha </a:t>
            </a:r>
            <a:r>
              <a:rPr lang="en-US" sz="6000" b="1" kern="1200" err="1">
                <a:latin typeface="+mj-lt"/>
                <a:ea typeface="+mj-ea"/>
                <a:cs typeface="+mj-cs"/>
              </a:rPr>
              <a:t>ido</a:t>
            </a:r>
            <a:r>
              <a:rPr lang="en-US" sz="6000" b="1">
                <a:latin typeface="+mj-lt"/>
                <a:ea typeface="+mj-ea"/>
                <a:cs typeface="+mj-cs"/>
              </a:rPr>
              <a:t> con </a:t>
            </a:r>
            <a:r>
              <a:rPr lang="en-US" sz="6000" b="1" err="1">
                <a:latin typeface="+mj-lt"/>
                <a:ea typeface="+mj-ea"/>
                <a:cs typeface="+mj-cs"/>
              </a:rPr>
              <a:t>su</a:t>
            </a:r>
            <a:r>
              <a:rPr lang="en-US" sz="6000" b="1">
                <a:latin typeface="+mj-lt"/>
                <a:ea typeface="+mj-ea"/>
                <a:cs typeface="+mj-cs"/>
              </a:rPr>
              <a:t>  plan de </a:t>
            </a:r>
            <a:r>
              <a:rPr lang="en-US" sz="6000" b="1" err="1">
                <a:latin typeface="+mj-lt"/>
                <a:ea typeface="+mj-ea"/>
                <a:cs typeface="+mj-cs"/>
              </a:rPr>
              <a:t>accion</a:t>
            </a:r>
            <a:r>
              <a:rPr lang="en-US" sz="6000" b="1">
                <a:latin typeface="+mj-lt"/>
                <a:ea typeface="+mj-ea"/>
                <a:cs typeface="+mj-cs"/>
              </a:rPr>
              <a:t> </a:t>
            </a:r>
            <a:r>
              <a:rPr lang="en-US" sz="6000" b="1" err="1">
                <a:latin typeface="+mj-lt"/>
                <a:ea typeface="+mj-ea"/>
                <a:cs typeface="+mj-cs"/>
              </a:rPr>
              <a:t>desde</a:t>
            </a:r>
            <a:r>
              <a:rPr lang="en-US" sz="6000" b="1" kern="1200">
                <a:latin typeface="+mj-lt"/>
                <a:ea typeface="+mj-ea"/>
                <a:cs typeface="+mj-cs"/>
              </a:rPr>
              <a:t> la</a:t>
            </a:r>
            <a:r>
              <a:rPr lang="en-US" sz="6000" b="1">
                <a:latin typeface="+mj-lt"/>
                <a:ea typeface="+mj-ea"/>
                <a:cs typeface="+mj-cs"/>
              </a:rPr>
              <a:t> </a:t>
            </a:r>
            <a:r>
              <a:rPr lang="en-US" sz="6000" b="1" kern="1200">
                <a:latin typeface="+mj-lt"/>
                <a:ea typeface="+mj-ea"/>
                <a:cs typeface="+mj-cs"/>
              </a:rPr>
              <a:t>ultima </a:t>
            </a:r>
            <a:r>
              <a:rPr lang="en-US" sz="6000" b="1" kern="1200" err="1">
                <a:latin typeface="+mj-lt"/>
                <a:ea typeface="+mj-ea"/>
                <a:cs typeface="+mj-cs"/>
              </a:rPr>
              <a:t>vez</a:t>
            </a:r>
            <a:r>
              <a:rPr lang="en-US" sz="6000" b="1" kern="1200">
                <a:latin typeface="+mj-lt"/>
                <a:ea typeface="+mj-ea"/>
                <a:cs typeface="+mj-cs"/>
              </a:rPr>
              <a:t> que </a:t>
            </a:r>
            <a:r>
              <a:rPr lang="en-US" sz="6000" b="1" kern="1200" err="1">
                <a:latin typeface="+mj-lt"/>
                <a:ea typeface="+mj-ea"/>
                <a:cs typeface="+mj-cs"/>
              </a:rPr>
              <a:t>nos</a:t>
            </a:r>
            <a:r>
              <a:rPr lang="en-US" sz="6000" b="1" kern="1200">
                <a:latin typeface="+mj-lt"/>
                <a:ea typeface="+mj-ea"/>
                <a:cs typeface="+mj-cs"/>
              </a:rPr>
              <a:t> </a:t>
            </a:r>
            <a:r>
              <a:rPr lang="en-US" sz="6000" b="1" kern="1200" err="1">
                <a:latin typeface="+mj-lt"/>
                <a:ea typeface="+mj-ea"/>
                <a:cs typeface="+mj-cs"/>
              </a:rPr>
              <a:t>vimos</a:t>
            </a:r>
            <a:endParaRPr lang="en-US" sz="6000" b="1" kern="1200">
              <a:latin typeface="+mj-lt"/>
              <a:ea typeface="+mj-ea"/>
              <a:cs typeface="Calibri"/>
            </a:endParaRPr>
          </a:p>
        </p:txBody>
      </p:sp>
      <p:pic>
        <p:nvPicPr>
          <p:cNvPr id="6" name="Picture 32">
            <a:extLst>
              <a:ext uri="{FF2B5EF4-FFF2-40B4-BE49-F238E27FC236}">
                <a16:creationId xmlns:a16="http://schemas.microsoft.com/office/drawing/2014/main" id="{7A9E3E60-090C-668D-5178-05200C5F7F88}"/>
              </a:ext>
            </a:extLst>
          </p:cNvPr>
          <p:cNvPicPr>
            <a:picLocks noChangeAspect="1"/>
          </p:cNvPicPr>
          <p:nvPr/>
        </p:nvPicPr>
        <p:blipFill>
          <a:blip r:embed="rId2"/>
          <a:srcRect/>
          <a:stretch>
            <a:fillRect/>
          </a:stretch>
        </p:blipFill>
        <p:spPr>
          <a:xfrm>
            <a:off x="17046287" y="9529009"/>
            <a:ext cx="1235062" cy="762060"/>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A79B470C-F116-44DE-BE60-B48718ACBB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129C80C6-41D6-458E-9DB0-1B81024E804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398833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C8CC9-DD81-B6A5-2F77-4E27D441B3F6}"/>
              </a:ext>
            </a:extLst>
          </p:cNvPr>
          <p:cNvSpPr txBox="1"/>
          <p:nvPr/>
        </p:nvSpPr>
        <p:spPr>
          <a:xfrm>
            <a:off x="999723" y="3233057"/>
            <a:ext cx="6157161" cy="3820885"/>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6000" b="1" kern="1200" err="1">
                <a:solidFill>
                  <a:schemeClr val="accent4"/>
                </a:solidFill>
                <a:latin typeface="+mj-lt"/>
                <a:ea typeface="+mj-ea"/>
                <a:cs typeface="+mj-cs"/>
              </a:rPr>
              <a:t>Cuales</a:t>
            </a:r>
            <a:r>
              <a:rPr lang="en-US" sz="6000" b="1" kern="1200">
                <a:solidFill>
                  <a:schemeClr val="accent4"/>
                </a:solidFill>
                <a:latin typeface="+mj-lt"/>
                <a:ea typeface="+mj-ea"/>
                <a:cs typeface="+mj-cs"/>
              </a:rPr>
              <a:t> son </a:t>
            </a:r>
            <a:r>
              <a:rPr lang="en-US" sz="6000" b="1" kern="1200" err="1">
                <a:solidFill>
                  <a:schemeClr val="accent4"/>
                </a:solidFill>
                <a:latin typeface="+mj-lt"/>
                <a:ea typeface="+mj-ea"/>
                <a:cs typeface="+mj-cs"/>
              </a:rPr>
              <a:t>algunos</a:t>
            </a:r>
            <a:r>
              <a:rPr lang="en-US" sz="6000" b="1" kern="1200">
                <a:solidFill>
                  <a:schemeClr val="accent4"/>
                </a:solidFill>
                <a:latin typeface="+mj-lt"/>
                <a:ea typeface="+mj-ea"/>
                <a:cs typeface="+mj-cs"/>
              </a:rPr>
              <a:t> de los </a:t>
            </a:r>
            <a:r>
              <a:rPr lang="en-US" sz="6000" b="1" kern="1200" err="1">
                <a:solidFill>
                  <a:schemeClr val="accent4"/>
                </a:solidFill>
                <a:latin typeface="+mj-lt"/>
                <a:ea typeface="+mj-ea"/>
                <a:cs typeface="+mj-cs"/>
              </a:rPr>
              <a:t>retos</a:t>
            </a:r>
            <a:r>
              <a:rPr lang="en-US" sz="6000" b="1" kern="1200">
                <a:solidFill>
                  <a:schemeClr val="accent4"/>
                </a:solidFill>
                <a:latin typeface="+mj-lt"/>
                <a:ea typeface="+mj-ea"/>
                <a:cs typeface="+mj-cs"/>
              </a:rPr>
              <a:t> al </a:t>
            </a:r>
          </a:p>
          <a:p>
            <a:pPr algn="ctr">
              <a:lnSpc>
                <a:spcPct val="90000"/>
              </a:lnSpc>
              <a:spcBef>
                <a:spcPct val="0"/>
              </a:spcBef>
              <a:spcAft>
                <a:spcPts val="600"/>
              </a:spcAft>
            </a:pPr>
            <a:r>
              <a:rPr lang="en-US" sz="6000" b="1" kern="1200">
                <a:solidFill>
                  <a:schemeClr val="accent4"/>
                </a:solidFill>
                <a:latin typeface="+mj-lt"/>
                <a:ea typeface="+mj-ea"/>
                <a:cs typeface="+mj-cs"/>
              </a:rPr>
              <a:t>comer </a:t>
            </a:r>
            <a:r>
              <a:rPr lang="en-US" sz="6000" b="1" kern="1200" err="1">
                <a:solidFill>
                  <a:schemeClr val="accent4"/>
                </a:solidFill>
                <a:latin typeface="+mj-lt"/>
                <a:ea typeface="+mj-ea"/>
                <a:cs typeface="+mj-cs"/>
              </a:rPr>
              <a:t>en</a:t>
            </a:r>
            <a:r>
              <a:rPr lang="en-US" sz="6000" b="1" kern="1200">
                <a:solidFill>
                  <a:schemeClr val="accent4"/>
                </a:solidFill>
                <a:latin typeface="+mj-lt"/>
                <a:ea typeface="+mj-ea"/>
                <a:cs typeface="+mj-cs"/>
              </a:rPr>
              <a:t> </a:t>
            </a:r>
            <a:r>
              <a:rPr lang="en-US" sz="6000" b="1" kern="1200" err="1">
                <a:solidFill>
                  <a:schemeClr val="accent4"/>
                </a:solidFill>
                <a:latin typeface="+mj-lt"/>
                <a:ea typeface="+mj-ea"/>
                <a:cs typeface="+mj-cs"/>
              </a:rPr>
              <a:t>porciones</a:t>
            </a:r>
            <a:r>
              <a:rPr lang="en-US" sz="6000" b="1" kern="1200">
                <a:solidFill>
                  <a:schemeClr val="accent4"/>
                </a:solidFill>
                <a:latin typeface="+mj-lt"/>
                <a:ea typeface="+mj-ea"/>
                <a:cs typeface="+mj-cs"/>
              </a:rPr>
              <a:t>?</a:t>
            </a:r>
          </a:p>
        </p:txBody>
      </p:sp>
      <p:pic>
        <p:nvPicPr>
          <p:cNvPr id="6" name="Picture 5" descr="A logo with a letter in the middle&#10;&#10;Description automatically generated">
            <a:extLst>
              <a:ext uri="{FF2B5EF4-FFF2-40B4-BE49-F238E27FC236}">
                <a16:creationId xmlns:a16="http://schemas.microsoft.com/office/drawing/2014/main" id="{0ED5B379-157B-4778-B9DE-CCD209E83C43}"/>
              </a:ext>
            </a:extLst>
          </p:cNvPr>
          <p:cNvPicPr>
            <a:picLocks noChangeAspect="1"/>
          </p:cNvPicPr>
          <p:nvPr/>
        </p:nvPicPr>
        <p:blipFill>
          <a:blip r:embed="rId2"/>
          <a:stretch>
            <a:fillRect/>
          </a:stretch>
        </p:blipFill>
        <p:spPr>
          <a:xfrm>
            <a:off x="9555883" y="2813684"/>
            <a:ext cx="6700487" cy="4676919"/>
          </a:xfrm>
          <a:prstGeom prst="rect">
            <a:avLst/>
          </a:prstGeom>
        </p:spPr>
      </p:pic>
      <p:pic>
        <p:nvPicPr>
          <p:cNvPr id="8" name="Picture 32">
            <a:extLst>
              <a:ext uri="{FF2B5EF4-FFF2-40B4-BE49-F238E27FC236}">
                <a16:creationId xmlns:a16="http://schemas.microsoft.com/office/drawing/2014/main" id="{94FEA36E-DF90-DC17-CF34-66FAD8697289}"/>
              </a:ext>
            </a:extLst>
          </p:cNvPr>
          <p:cNvPicPr>
            <a:picLocks noChangeAspect="1"/>
          </p:cNvPicPr>
          <p:nvPr/>
        </p:nvPicPr>
        <p:blipFill>
          <a:blip r:embed="rId3"/>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27991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2" name="TextBox 2"/>
          <p:cNvSpPr txBox="1"/>
          <p:nvPr/>
        </p:nvSpPr>
        <p:spPr>
          <a:xfrm>
            <a:off x="2522069" y="287031"/>
            <a:ext cx="14166233" cy="974626"/>
          </a:xfrm>
          <a:prstGeom prst="rect">
            <a:avLst/>
          </a:prstGeom>
        </p:spPr>
        <p:txBody>
          <a:bodyPr wrap="square" lIns="0" tIns="0" rIns="0" bIns="0" rtlCol="0" anchor="t">
            <a:spAutoFit/>
          </a:bodyPr>
          <a:lstStyle/>
          <a:p>
            <a:pPr algn="ctr">
              <a:lnSpc>
                <a:spcPts val="7505"/>
              </a:lnSpc>
            </a:pPr>
            <a:r>
              <a:rPr lang="en-US" sz="7900">
                <a:solidFill>
                  <a:srgbClr val="141414"/>
                </a:solidFill>
                <a:latin typeface="Glacial Indifference"/>
              </a:rPr>
              <a:t>BARRERAS Y SOLUCIONES </a:t>
            </a:r>
          </a:p>
        </p:txBody>
      </p:sp>
      <p:sp>
        <p:nvSpPr>
          <p:cNvPr id="3" name="TextBox 3"/>
          <p:cNvSpPr txBox="1"/>
          <p:nvPr/>
        </p:nvSpPr>
        <p:spPr>
          <a:xfrm>
            <a:off x="4339469" y="1263130"/>
            <a:ext cx="9935746" cy="466725"/>
          </a:xfrm>
          <a:prstGeom prst="rect">
            <a:avLst/>
          </a:prstGeom>
        </p:spPr>
        <p:txBody>
          <a:bodyPr lIns="0" tIns="0" rIns="0" bIns="0" rtlCol="0" anchor="t">
            <a:spAutoFit/>
          </a:bodyPr>
          <a:lstStyle/>
          <a:p>
            <a:pPr algn="ctr">
              <a:lnSpc>
                <a:spcPts val="3419"/>
              </a:lnSpc>
            </a:pPr>
            <a:r>
              <a:rPr lang="en-US" sz="3600" b="1">
                <a:solidFill>
                  <a:srgbClr val="003399"/>
                </a:solidFill>
                <a:latin typeface="HK Grotesk Light Bold"/>
              </a:rPr>
              <a:t>PARA UNA ALIMENTACIÓN SALUDABLE</a:t>
            </a:r>
          </a:p>
        </p:txBody>
      </p:sp>
      <p:graphicFrame>
        <p:nvGraphicFramePr>
          <p:cNvPr id="4" name="Table 4"/>
          <p:cNvGraphicFramePr>
            <a:graphicFrameLocks noGrp="1"/>
          </p:cNvGraphicFramePr>
          <p:nvPr>
            <p:extLst>
              <p:ext uri="{D42A27DB-BD31-4B8C-83A1-F6EECF244321}">
                <p14:modId xmlns:p14="http://schemas.microsoft.com/office/powerpoint/2010/main" val="4149755946"/>
              </p:ext>
            </p:extLst>
          </p:nvPr>
        </p:nvGraphicFramePr>
        <p:xfrm>
          <a:off x="246886" y="1920355"/>
          <a:ext cx="17794227" cy="7264401"/>
        </p:xfrm>
        <a:graphic>
          <a:graphicData uri="http://schemas.openxmlformats.org/drawingml/2006/table">
            <a:tbl>
              <a:tblPr/>
              <a:tblGrid>
                <a:gridCol w="4033014">
                  <a:extLst>
                    <a:ext uri="{9D8B030D-6E8A-4147-A177-3AD203B41FA5}">
                      <a16:colId xmlns:a16="http://schemas.microsoft.com/office/drawing/2014/main" val="20000"/>
                    </a:ext>
                  </a:extLst>
                </a:gridCol>
                <a:gridCol w="13761213">
                  <a:extLst>
                    <a:ext uri="{9D8B030D-6E8A-4147-A177-3AD203B41FA5}">
                      <a16:colId xmlns:a16="http://schemas.microsoft.com/office/drawing/2014/main" val="20001"/>
                    </a:ext>
                  </a:extLst>
                </a:gridCol>
              </a:tblGrid>
              <a:tr h="2870609">
                <a:tc>
                  <a:txBody>
                    <a:bodyPr/>
                    <a:lstStyle/>
                    <a:p>
                      <a:pPr algn="l">
                        <a:lnSpc>
                          <a:spcPts val="2939"/>
                        </a:lnSpc>
                      </a:pPr>
                      <a:r>
                        <a:rPr lang="es-MX" sz="3600">
                          <a:solidFill>
                            <a:srgbClr val="FDFDFD"/>
                          </a:solidFill>
                          <a:latin typeface="HK Grotesk Light Bold"/>
                        </a:rPr>
                        <a:t>No puedo controlar cuando algo me gusta</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568960" lvl="1" indent="-342900" algn="l">
                        <a:lnSpc>
                          <a:spcPts val="2939"/>
                        </a:lnSpc>
                        <a:buFont typeface="Arial" panose="020B0604020202020204" pitchFamily="34" charset="0"/>
                        <a:buChar char="•"/>
                      </a:pPr>
                      <a:r>
                        <a:rPr lang="es-MX" sz="3600">
                          <a:solidFill>
                            <a:srgbClr val="000000"/>
                          </a:solidFill>
                          <a:latin typeface="HK Grotesk Light Bold"/>
                        </a:rPr>
                        <a:t>El primer paso ya lo diste, te estas dando cuenta! El tener conciencia de algo que nos pasa, es reconocer y lo mas seguro es que estes dispuesto/a </a:t>
                      </a:r>
                      <a:r>
                        <a:rPr lang="es-MX" sz="3600" err="1">
                          <a:solidFill>
                            <a:srgbClr val="000000"/>
                          </a:solidFill>
                          <a:latin typeface="HK Grotesk Light Bold"/>
                        </a:rPr>
                        <a:t>a</a:t>
                      </a:r>
                      <a:r>
                        <a:rPr lang="es-MX" sz="3600">
                          <a:solidFill>
                            <a:srgbClr val="000000"/>
                          </a:solidFill>
                          <a:latin typeface="HK Grotesk Light Bold"/>
                        </a:rPr>
                        <a:t> hacer algo para mejorar. Prueba comer mas despacio y disfruta el sabor y textura de los alimentos. Esto te ayudara a estar conectado con tus sentidos.</a:t>
                      </a:r>
                      <a:endParaRPr lang="en-US" sz="360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3977">
                <a:tc>
                  <a:txBody>
                    <a:bodyPr/>
                    <a:lstStyle/>
                    <a:p>
                      <a:pPr algn="l">
                        <a:lnSpc>
                          <a:spcPts val="2939"/>
                        </a:lnSpc>
                      </a:pPr>
                      <a:r>
                        <a:rPr lang="es-MX" sz="3600">
                          <a:solidFill>
                            <a:srgbClr val="FDFDFD"/>
                          </a:solidFill>
                          <a:latin typeface="HK Grotesk Light Bold"/>
                        </a:rPr>
                        <a:t>Se me antoja todo en el mandado</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342900" indent="-342900" algn="l">
                        <a:lnSpc>
                          <a:spcPts val="2939"/>
                        </a:lnSpc>
                        <a:buFont typeface="Arial" panose="020B0604020202020204" pitchFamily="34" charset="0"/>
                        <a:buChar char="•"/>
                      </a:pPr>
                      <a:r>
                        <a:rPr lang="es-MX" sz="3600">
                          <a:solidFill>
                            <a:srgbClr val="000000"/>
                          </a:solidFill>
                          <a:latin typeface="HK Grotesk Light Bold"/>
                        </a:rPr>
                        <a:t>Evita lo mas posible ir con hambre al mandado porque </a:t>
                      </a:r>
                      <a:r>
                        <a:rPr lang="es-MX" sz="3600" err="1">
                          <a:solidFill>
                            <a:srgbClr val="000000"/>
                          </a:solidFill>
                          <a:latin typeface="HK Grotesk Light Bold"/>
                        </a:rPr>
                        <a:t>tendras</a:t>
                      </a:r>
                      <a:r>
                        <a:rPr lang="es-MX" sz="3600">
                          <a:solidFill>
                            <a:srgbClr val="000000"/>
                          </a:solidFill>
                          <a:latin typeface="HK Grotesk Light Bold"/>
                        </a:rPr>
                        <a:t> menos fuerza de voluntad para comprar alimentos que no necesitas y no son saludables.</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9815">
                <a:tc>
                  <a:txBody>
                    <a:bodyPr/>
                    <a:lstStyle/>
                    <a:p>
                      <a:pPr algn="l">
                        <a:lnSpc>
                          <a:spcPts val="2939"/>
                        </a:lnSpc>
                      </a:pPr>
                      <a:r>
                        <a:rPr lang="es-MX" sz="3600">
                          <a:solidFill>
                            <a:srgbClr val="FDFDFD"/>
                          </a:solidFill>
                          <a:latin typeface="HK Grotesk Light Bold"/>
                        </a:rPr>
                        <a:t>No se como medir la comida</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3399"/>
                    </a:solidFill>
                  </a:tcPr>
                </a:tc>
                <a:tc>
                  <a:txBody>
                    <a:bodyPr/>
                    <a:lstStyle/>
                    <a:p>
                      <a:pPr marL="452755" lvl="1" indent="-226060" algn="l">
                        <a:lnSpc>
                          <a:spcPts val="2939"/>
                        </a:lnSpc>
                        <a:buFont typeface="Arial"/>
                        <a:buChar char="•"/>
                      </a:pPr>
                      <a:r>
                        <a:rPr lang="es-MX" sz="3600">
                          <a:solidFill>
                            <a:srgbClr val="000000"/>
                          </a:solidFill>
                          <a:latin typeface="HK Grotesk Light Bold"/>
                        </a:rPr>
                        <a:t>Es cierto que puede ser abrumante no saber las cantidades en gramos por eso siempre utiliza tus manos para una medida aproximada de las cantidades adecuadas.</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32">
            <a:extLst>
              <a:ext uri="{FF2B5EF4-FFF2-40B4-BE49-F238E27FC236}">
                <a16:creationId xmlns:a16="http://schemas.microsoft.com/office/drawing/2014/main" id="{33AA7DE9-2473-E700-1A3E-4CEADFBB6FEC}"/>
              </a:ext>
            </a:extLst>
          </p:cNvPr>
          <p:cNvPicPr>
            <a:picLocks noChangeAspect="1"/>
          </p:cNvPicPr>
          <p:nvPr/>
        </p:nvPicPr>
        <p:blipFill>
          <a:blip r:embed="rId3"/>
          <a:srcRect/>
          <a:stretch>
            <a:fillRect/>
          </a:stretch>
        </p:blipFill>
        <p:spPr>
          <a:xfrm>
            <a:off x="17046287" y="9529009"/>
            <a:ext cx="1235062" cy="762060"/>
          </a:xfrm>
          <a:prstGeom prst="rect">
            <a:avLst/>
          </a:prstGeom>
        </p:spPr>
      </p:pic>
      <p:pic>
        <p:nvPicPr>
          <p:cNvPr id="7" name="Picture 6" descr="A yellow letter i on a black background&#10;&#10;Description automatically generated">
            <a:extLst>
              <a:ext uri="{FF2B5EF4-FFF2-40B4-BE49-F238E27FC236}">
                <a16:creationId xmlns:a16="http://schemas.microsoft.com/office/drawing/2014/main" id="{C848AB25-A21F-46EF-B324-E488541A9C1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363F5B1D-5F3F-4545-869B-BBFFCB823E8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4CD14-D3AD-D19E-22C3-DD7E354914DB}"/>
              </a:ext>
            </a:extLst>
          </p:cNvPr>
          <p:cNvSpPr txBox="1"/>
          <p:nvPr/>
        </p:nvSpPr>
        <p:spPr>
          <a:xfrm>
            <a:off x="953163" y="3233057"/>
            <a:ext cx="7059868" cy="3820885"/>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7200" b="1" kern="1200">
                <a:solidFill>
                  <a:schemeClr val="accent4"/>
                </a:solidFill>
                <a:latin typeface="+mj-lt"/>
                <a:ea typeface="+mj-ea"/>
                <a:cs typeface="+mj-cs"/>
              </a:rPr>
              <a:t>Como se </a:t>
            </a:r>
            <a:r>
              <a:rPr lang="en-US" sz="7200" b="1" kern="1200" err="1">
                <a:solidFill>
                  <a:schemeClr val="accent4"/>
                </a:solidFill>
                <a:latin typeface="+mj-lt"/>
                <a:ea typeface="+mj-ea"/>
                <a:cs typeface="+mj-cs"/>
              </a:rPr>
              <a:t>va</a:t>
            </a:r>
            <a:r>
              <a:rPr lang="en-US" sz="7200" b="1" kern="1200">
                <a:solidFill>
                  <a:schemeClr val="accent4"/>
                </a:solidFill>
                <a:latin typeface="+mj-lt"/>
                <a:ea typeface="+mj-ea"/>
                <a:cs typeface="+mj-cs"/>
              </a:rPr>
              <a:t> a </a:t>
            </a:r>
            <a:r>
              <a:rPr lang="en-US" sz="7200" b="1" kern="1200" err="1">
                <a:solidFill>
                  <a:schemeClr val="accent4"/>
                </a:solidFill>
                <a:latin typeface="+mj-lt"/>
                <a:ea typeface="+mj-ea"/>
                <a:cs typeface="+mj-cs"/>
              </a:rPr>
              <a:t>ver</a:t>
            </a:r>
            <a:r>
              <a:rPr lang="en-US" sz="7200" b="1" kern="1200">
                <a:solidFill>
                  <a:schemeClr val="accent4"/>
                </a:solidFill>
                <a:latin typeface="+mj-lt"/>
                <a:ea typeface="+mj-ea"/>
                <a:cs typeface="+mj-cs"/>
              </a:rPr>
              <a:t> </a:t>
            </a:r>
            <a:r>
              <a:rPr lang="en-US" sz="7200" b="1" kern="1200" err="1">
                <a:solidFill>
                  <a:schemeClr val="accent4"/>
                </a:solidFill>
                <a:latin typeface="+mj-lt"/>
                <a:ea typeface="+mj-ea"/>
                <a:cs typeface="+mj-cs"/>
              </a:rPr>
              <a:t>tu</a:t>
            </a:r>
            <a:r>
              <a:rPr lang="en-US" sz="7200" b="1" kern="1200">
                <a:solidFill>
                  <a:schemeClr val="accent4"/>
                </a:solidFill>
                <a:latin typeface="+mj-lt"/>
                <a:ea typeface="+mj-ea"/>
                <a:cs typeface="+mj-cs"/>
              </a:rPr>
              <a:t> </a:t>
            </a:r>
            <a:r>
              <a:rPr lang="en-US" sz="7200" b="1" kern="1200" err="1">
                <a:solidFill>
                  <a:schemeClr val="accent4"/>
                </a:solidFill>
                <a:latin typeface="+mj-lt"/>
                <a:ea typeface="+mj-ea"/>
                <a:cs typeface="+mj-cs"/>
              </a:rPr>
              <a:t>plato</a:t>
            </a:r>
            <a:r>
              <a:rPr lang="en-US" sz="7200" b="1" kern="1200">
                <a:solidFill>
                  <a:schemeClr val="accent4"/>
                </a:solidFill>
                <a:latin typeface="+mj-lt"/>
                <a:ea typeface="+mj-ea"/>
                <a:cs typeface="+mj-cs"/>
              </a:rPr>
              <a:t> </a:t>
            </a:r>
            <a:r>
              <a:rPr lang="en-US" sz="7200" b="1" kern="1200" err="1">
                <a:solidFill>
                  <a:schemeClr val="accent4"/>
                </a:solidFill>
                <a:latin typeface="+mj-lt"/>
                <a:ea typeface="+mj-ea"/>
                <a:cs typeface="+mj-cs"/>
              </a:rPr>
              <a:t>ahora</a:t>
            </a:r>
            <a:r>
              <a:rPr lang="en-US" sz="7200" b="1" kern="1200">
                <a:solidFill>
                  <a:schemeClr val="accent4"/>
                </a:solidFill>
                <a:latin typeface="+mj-lt"/>
                <a:ea typeface="+mj-ea"/>
                <a:cs typeface="+mj-cs"/>
              </a:rPr>
              <a:t>?</a:t>
            </a:r>
            <a:endParaRPr lang="en-US" sz="7200" kern="1200">
              <a:solidFill>
                <a:schemeClr val="accent4"/>
              </a:solidFill>
              <a:latin typeface="+mj-lt"/>
              <a:ea typeface="+mj-ea"/>
              <a:cs typeface="+mj-cs"/>
            </a:endParaRPr>
          </a:p>
        </p:txBody>
      </p:sp>
      <p:pic>
        <p:nvPicPr>
          <p:cNvPr id="6" name="Picture 5" descr="A logo with a letter in the middle&#10;&#10;Description automatically generated">
            <a:extLst>
              <a:ext uri="{FF2B5EF4-FFF2-40B4-BE49-F238E27FC236}">
                <a16:creationId xmlns:a16="http://schemas.microsoft.com/office/drawing/2014/main" id="{023C8C36-2121-771D-9E9D-216FF5348252}"/>
              </a:ext>
            </a:extLst>
          </p:cNvPr>
          <p:cNvPicPr>
            <a:picLocks noChangeAspect="1"/>
          </p:cNvPicPr>
          <p:nvPr/>
        </p:nvPicPr>
        <p:blipFill>
          <a:blip r:embed="rId2"/>
          <a:stretch>
            <a:fillRect/>
          </a:stretch>
        </p:blipFill>
        <p:spPr>
          <a:xfrm>
            <a:off x="9980270" y="3037512"/>
            <a:ext cx="5478565" cy="3820885"/>
          </a:xfrm>
          <a:prstGeom prst="rect">
            <a:avLst/>
          </a:prstGeom>
        </p:spPr>
      </p:pic>
      <p:pic>
        <p:nvPicPr>
          <p:cNvPr id="8" name="Picture 32">
            <a:extLst>
              <a:ext uri="{FF2B5EF4-FFF2-40B4-BE49-F238E27FC236}">
                <a16:creationId xmlns:a16="http://schemas.microsoft.com/office/drawing/2014/main" id="{6ADA0639-AAF9-48F6-B290-13AF434AE117}"/>
              </a:ext>
            </a:extLst>
          </p:cNvPr>
          <p:cNvPicPr>
            <a:picLocks noChangeAspect="1"/>
          </p:cNvPicPr>
          <p:nvPr/>
        </p:nvPicPr>
        <p:blipFill>
          <a:blip r:embed="rId3"/>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112940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1374672"/>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¿Qué tan importante es para ti consumir en porciones saludables de todos los grupos de alimentos?</a:t>
            </a:r>
            <a:endParaRPr lang="en-US" sz="3669">
              <a:solidFill>
                <a:srgbClr val="141414"/>
              </a:solidFill>
              <a:latin typeface="HK Grotesk Light Bold"/>
            </a:endParaRPr>
          </a:p>
        </p:txBody>
      </p:sp>
      <p:sp>
        <p:nvSpPr>
          <p:cNvPr id="3" name="TextBox 3"/>
          <p:cNvSpPr txBox="1"/>
          <p:nvPr/>
        </p:nvSpPr>
        <p:spPr>
          <a:xfrm>
            <a:off x="1423022" y="482421"/>
            <a:ext cx="14903546" cy="1548373"/>
          </a:xfrm>
          <a:prstGeom prst="rect">
            <a:avLst/>
          </a:prstGeom>
        </p:spPr>
        <p:txBody>
          <a:bodyPr wrap="square" lIns="0" tIns="0" rIns="0" bIns="0" rtlCol="0" anchor="t">
            <a:spAutoFit/>
          </a:bodyPr>
          <a:lstStyle/>
          <a:p>
            <a:pPr algn="ctr">
              <a:lnSpc>
                <a:spcPts val="5981"/>
              </a:lnSpc>
            </a:pPr>
            <a:r>
              <a:rPr lang="es-MX" sz="6296">
                <a:latin typeface="Glacial Indifference"/>
              </a:rPr>
              <a:t>IMPORTANCIA PARA CAMBIAR EL COMPORTAMIENTO</a:t>
            </a:r>
            <a:endParaRPr lang="en-US" sz="6296">
              <a:latin typeface="Glacial Indifference"/>
            </a:endParaRP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REGLA DE IMPORTANCIA</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3"/>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6" name="Picture 32">
            <a:extLst>
              <a:ext uri="{FF2B5EF4-FFF2-40B4-BE49-F238E27FC236}">
                <a16:creationId xmlns:a16="http://schemas.microsoft.com/office/drawing/2014/main" id="{5ED0AA54-542D-CC85-28FB-52DE26B19044}"/>
              </a:ext>
            </a:extLst>
          </p:cNvPr>
          <p:cNvPicPr>
            <a:picLocks noChangeAspect="1"/>
          </p:cNvPicPr>
          <p:nvPr/>
        </p:nvPicPr>
        <p:blipFill>
          <a:blip r:embed="rId3"/>
          <a:srcRect/>
          <a:stretch>
            <a:fillRect/>
          </a:stretch>
        </p:blipFill>
        <p:spPr>
          <a:xfrm>
            <a:off x="17046287" y="9529009"/>
            <a:ext cx="1235062" cy="762060"/>
          </a:xfrm>
          <a:prstGeom prst="rect">
            <a:avLst/>
          </a:prstGeom>
        </p:spPr>
      </p:pic>
      <p:pic>
        <p:nvPicPr>
          <p:cNvPr id="24" name="Picture 23" descr="A yellow letter i on a black background&#10;&#10;Description automatically generated">
            <a:extLst>
              <a:ext uri="{FF2B5EF4-FFF2-40B4-BE49-F238E27FC236}">
                <a16:creationId xmlns:a16="http://schemas.microsoft.com/office/drawing/2014/main" id="{739828F9-EA9A-4068-A046-1BB94D0B7B7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511" y="173057"/>
            <a:ext cx="548384" cy="516278"/>
          </a:xfrm>
          <a:prstGeom prst="rect">
            <a:avLst/>
          </a:prstGeom>
        </p:spPr>
      </p:pic>
      <p:pic>
        <p:nvPicPr>
          <p:cNvPr id="25" name="Picture 24" descr="A white letter in a circle&#10;&#10;Description automatically generated">
            <a:extLst>
              <a:ext uri="{FF2B5EF4-FFF2-40B4-BE49-F238E27FC236}">
                <a16:creationId xmlns:a16="http://schemas.microsoft.com/office/drawing/2014/main" id="{4646806A-2E2C-4191-8B12-17A8B356072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43264" y="275799"/>
            <a:ext cx="477749" cy="47132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699" y="0"/>
            <a:ext cx="22186231" cy="3054222"/>
          </a:xfrm>
          <a:solidFill>
            <a:schemeClr val="accent3"/>
          </a:solidFill>
        </p:spPr>
        <p:txBody>
          <a:bodyPr>
            <a:noAutofit/>
          </a:bodyPr>
          <a:lstStyle/>
          <a:p>
            <a:pPr algn="ctr"/>
            <a:r>
              <a:rPr lang="en-US" sz="7200" err="1">
                <a:solidFill>
                  <a:schemeClr val="bg1"/>
                </a:solidFill>
              </a:rPr>
              <a:t>Modelos</a:t>
            </a:r>
            <a:r>
              <a:rPr lang="en-US" sz="7200">
                <a:solidFill>
                  <a:schemeClr val="bg1"/>
                </a:solidFill>
              </a:rPr>
              <a:t> a </a:t>
            </a:r>
            <a:r>
              <a:rPr lang="en-US" sz="7200" err="1">
                <a:solidFill>
                  <a:schemeClr val="bg1"/>
                </a:solidFill>
              </a:rPr>
              <a:t>seguir</a:t>
            </a:r>
            <a:r>
              <a:rPr lang="en-US" sz="7200">
                <a:solidFill>
                  <a:schemeClr val="bg1"/>
                </a:solidFill>
              </a:rPr>
              <a:t>!</a:t>
            </a:r>
            <a:br>
              <a:rPr lang="en-US" sz="7200">
                <a:solidFill>
                  <a:schemeClr val="bg1"/>
                </a:solidFill>
              </a:rPr>
            </a:br>
            <a:r>
              <a:rPr lang="en-US" sz="7200" b="0" err="1">
                <a:solidFill>
                  <a:schemeClr val="bg1"/>
                </a:solidFill>
              </a:rPr>
              <a:t>Conozcamos</a:t>
            </a:r>
            <a:r>
              <a:rPr lang="en-US" sz="7200" b="0">
                <a:solidFill>
                  <a:schemeClr val="bg1"/>
                </a:solidFill>
              </a:rPr>
              <a:t> </a:t>
            </a:r>
            <a:r>
              <a:rPr lang="en-US" sz="7200" b="0" err="1">
                <a:solidFill>
                  <a:schemeClr val="bg1"/>
                </a:solidFill>
              </a:rPr>
              <a:t>historias</a:t>
            </a:r>
            <a:r>
              <a:rPr lang="en-US" sz="7200" b="0">
                <a:solidFill>
                  <a:schemeClr val="bg1"/>
                </a:solidFill>
              </a:rPr>
              <a:t> </a:t>
            </a:r>
            <a:r>
              <a:rPr lang="en-US" sz="7200" b="0" err="1">
                <a:solidFill>
                  <a:schemeClr val="bg1"/>
                </a:solidFill>
              </a:rPr>
              <a:t>exitosas</a:t>
            </a:r>
            <a:r>
              <a:rPr lang="en-US" sz="7200" b="0">
                <a:solidFill>
                  <a:schemeClr val="bg1"/>
                </a:solidFill>
              </a:rPr>
              <a:t> </a:t>
            </a:r>
            <a:br>
              <a:rPr lang="en-US" sz="7200" b="0">
                <a:solidFill>
                  <a:schemeClr val="bg1"/>
                </a:solidFill>
              </a:rPr>
            </a:br>
            <a:r>
              <a:rPr lang="en-US" sz="7200" b="0">
                <a:solidFill>
                  <a:schemeClr val="bg1"/>
                </a:solidFill>
              </a:rPr>
              <a:t>de la </a:t>
            </a:r>
            <a:r>
              <a:rPr lang="en-US" sz="7200" b="0" err="1">
                <a:solidFill>
                  <a:schemeClr val="bg1"/>
                </a:solidFill>
              </a:rPr>
              <a:t>comunidad</a:t>
            </a:r>
            <a:endParaRPr lang="en-US" sz="7200" b="0">
              <a:solidFill>
                <a:schemeClr val="bg1"/>
              </a:solidFill>
              <a:cs typeface="Calibri"/>
            </a:endParaRPr>
          </a:p>
        </p:txBody>
      </p:sp>
      <p:sp>
        <p:nvSpPr>
          <p:cNvPr id="3" name="TextBox 2">
            <a:extLst>
              <a:ext uri="{FF2B5EF4-FFF2-40B4-BE49-F238E27FC236}">
                <a16:creationId xmlns:a16="http://schemas.microsoft.com/office/drawing/2014/main" id="{96886E6C-3641-1BA5-9648-AD06B3C4ADE2}"/>
              </a:ext>
            </a:extLst>
          </p:cNvPr>
          <p:cNvSpPr txBox="1"/>
          <p:nvPr/>
        </p:nvSpPr>
        <p:spPr>
          <a:xfrm>
            <a:off x="1311531" y="3758779"/>
            <a:ext cx="146823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cs typeface="Calibri"/>
              </a:rPr>
              <a:t>Video </a:t>
            </a:r>
            <a:r>
              <a:rPr lang="en-US" sz="4800" b="1" err="1">
                <a:cs typeface="Calibri"/>
              </a:rPr>
              <a:t>en</a:t>
            </a:r>
            <a:r>
              <a:rPr lang="en-US" sz="4800" b="1">
                <a:cs typeface="Calibri"/>
              </a:rPr>
              <a:t> </a:t>
            </a:r>
            <a:r>
              <a:rPr lang="en-US" sz="4800" b="1" err="1">
                <a:cs typeface="Calibri"/>
              </a:rPr>
              <a:t>espanol</a:t>
            </a:r>
            <a:r>
              <a:rPr lang="en-US" sz="4800" b="1">
                <a:cs typeface="Calibri"/>
              </a:rPr>
              <a:t>-</a:t>
            </a:r>
          </a:p>
          <a:p>
            <a:endParaRPr lang="en-US" sz="4800">
              <a:cs typeface="Calibri"/>
            </a:endParaRPr>
          </a:p>
          <a:p>
            <a:endParaRPr lang="en-US" sz="4800">
              <a:cs typeface="Calibri"/>
            </a:endParaRPr>
          </a:p>
        </p:txBody>
      </p:sp>
      <p:graphicFrame>
        <p:nvGraphicFramePr>
          <p:cNvPr id="7" name="Table 6">
            <a:extLst>
              <a:ext uri="{FF2B5EF4-FFF2-40B4-BE49-F238E27FC236}">
                <a16:creationId xmlns:a16="http://schemas.microsoft.com/office/drawing/2014/main" id="{BEDEAF5E-3D3D-6804-EFD8-33F30E03864A}"/>
              </a:ext>
            </a:extLst>
          </p:cNvPr>
          <p:cNvGraphicFramePr>
            <a:graphicFrameLocks noGrp="1"/>
          </p:cNvGraphicFramePr>
          <p:nvPr>
            <p:extLst>
              <p:ext uri="{D42A27DB-BD31-4B8C-83A1-F6EECF244321}">
                <p14:modId xmlns:p14="http://schemas.microsoft.com/office/powerpoint/2010/main" val="1704808726"/>
              </p:ext>
            </p:extLst>
          </p:nvPr>
        </p:nvGraphicFramePr>
        <p:xfrm>
          <a:off x="1311531" y="4682244"/>
          <a:ext cx="7692815" cy="2606040"/>
        </p:xfrm>
        <a:graphic>
          <a:graphicData uri="http://schemas.openxmlformats.org/drawingml/2006/table">
            <a:tbl>
              <a:tblPr firstRow="1" bandRow="1">
                <a:tableStyleId>{5C22544A-7EE6-4342-B048-85BDC9FD1C3A}</a:tableStyleId>
              </a:tblPr>
              <a:tblGrid>
                <a:gridCol w="7692815">
                  <a:extLst>
                    <a:ext uri="{9D8B030D-6E8A-4147-A177-3AD203B41FA5}">
                      <a16:colId xmlns:a16="http://schemas.microsoft.com/office/drawing/2014/main" val="1214232633"/>
                    </a:ext>
                  </a:extLst>
                </a:gridCol>
              </a:tblGrid>
              <a:tr h="911831">
                <a:tc>
                  <a:txBody>
                    <a:bodyPr/>
                    <a:lstStyle/>
                    <a:p>
                      <a:pPr lvl="0" algn="l">
                        <a:lnSpc>
                          <a:spcPct val="100000"/>
                        </a:lnSpc>
                        <a:spcBef>
                          <a:spcPts val="0"/>
                        </a:spcBef>
                        <a:spcAft>
                          <a:spcPts val="0"/>
                        </a:spcAft>
                        <a:buNone/>
                      </a:pPr>
                      <a:r>
                        <a:rPr lang="en-US" sz="3600" b="0" i="0" u="none" strike="noStrike" noProof="0" dirty="0">
                          <a:effectLst/>
                          <a:latin typeface="Calibri"/>
                          <a:hlinkClick r:id="rId3"/>
                        </a:rPr>
                        <a:t>https://vimeo.com/238992514</a:t>
                      </a:r>
                      <a:endParaRPr lang="en-US" b="0" i="0" u="none" strike="noStrike" noProof="0" dirty="0">
                        <a:latin typeface="Calibri"/>
                        <a:hlinkClick r:id="rId3"/>
                      </a:endParaRPr>
                    </a:p>
                    <a:p>
                      <a:pPr lvl="0" algn="l">
                        <a:lnSpc>
                          <a:spcPct val="100000"/>
                        </a:lnSpc>
                        <a:spcBef>
                          <a:spcPts val="0"/>
                        </a:spcBef>
                        <a:spcAft>
                          <a:spcPts val="0"/>
                        </a:spcAft>
                        <a:buNone/>
                      </a:pPr>
                      <a:r>
                        <a:rPr lang="en-US" sz="3600" b="0" i="0" u="none" strike="noStrike" noProof="0" dirty="0">
                          <a:effectLst/>
                          <a:latin typeface="Calibri"/>
                          <a:hlinkClick r:id="rId4"/>
                        </a:rPr>
                        <a:t>https://vimeo.com/899952017</a:t>
                      </a:r>
                      <a:endParaRPr lang="en-US"/>
                    </a:p>
                    <a:p>
                      <a:pPr lvl="0" algn="l">
                        <a:lnSpc>
                          <a:spcPct val="100000"/>
                        </a:lnSpc>
                        <a:spcBef>
                          <a:spcPts val="0"/>
                        </a:spcBef>
                        <a:spcAft>
                          <a:spcPts val="0"/>
                        </a:spcAft>
                        <a:buNone/>
                      </a:pPr>
                      <a:r>
                        <a:rPr lang="en-US" sz="3600" b="0" i="0" u="none" strike="noStrike" noProof="0" dirty="0">
                          <a:effectLst/>
                          <a:latin typeface="Calibri"/>
                          <a:hlinkClick r:id="rId5"/>
                        </a:rPr>
                        <a:t>https://vimeo.com/897302369</a:t>
                      </a:r>
                      <a:endParaRPr lang="en-US"/>
                    </a:p>
                    <a:p>
                      <a:pPr lvl="0" algn="l">
                        <a:lnSpc>
                          <a:spcPct val="100000"/>
                        </a:lnSpc>
                        <a:spcBef>
                          <a:spcPts val="0"/>
                        </a:spcBef>
                        <a:spcAft>
                          <a:spcPts val="0"/>
                        </a:spcAft>
                        <a:buNone/>
                      </a:pPr>
                      <a:endParaRPr lang="en-US"/>
                    </a:p>
                    <a:p>
                      <a:pPr lvl="0" algn="l">
                        <a:buNone/>
                      </a:pPr>
                      <a:endParaRPr lang="en-US" sz="3600" dirty="0">
                        <a:effectLst/>
                      </a:endParaRPr>
                    </a:p>
                  </a:txBody>
                  <a:tcPr marL="89535" marR="89535" marT="0" marB="0">
                    <a:lnL>
                      <a:noFill/>
                    </a:lnL>
                    <a:lnR>
                      <a:noFill/>
                    </a:lnR>
                    <a:lnT>
                      <a:noFill/>
                    </a:lnT>
                    <a:lnB>
                      <a:noFill/>
                    </a:lnB>
                    <a:noFill/>
                  </a:tcPr>
                </a:tc>
                <a:extLst>
                  <a:ext uri="{0D108BD9-81ED-4DB2-BD59-A6C34878D82A}">
                    <a16:rowId xmlns:a16="http://schemas.microsoft.com/office/drawing/2014/main" val="3812374573"/>
                  </a:ext>
                </a:extLst>
              </a:tr>
            </a:tbl>
          </a:graphicData>
        </a:graphic>
      </p:graphicFrame>
      <p:sp>
        <p:nvSpPr>
          <p:cNvPr id="8" name="TextBox 7">
            <a:extLst>
              <a:ext uri="{FF2B5EF4-FFF2-40B4-BE49-F238E27FC236}">
                <a16:creationId xmlns:a16="http://schemas.microsoft.com/office/drawing/2014/main" id="{BAA78BEA-3808-8B2C-C5F3-15060C762577}"/>
              </a:ext>
            </a:extLst>
          </p:cNvPr>
          <p:cNvSpPr txBox="1"/>
          <p:nvPr/>
        </p:nvSpPr>
        <p:spPr>
          <a:xfrm>
            <a:off x="7772400" y="4914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32">
            <a:extLst>
              <a:ext uri="{FF2B5EF4-FFF2-40B4-BE49-F238E27FC236}">
                <a16:creationId xmlns:a16="http://schemas.microsoft.com/office/drawing/2014/main" id="{6B5DC9D6-2640-7119-3E89-0A9BAF2E63C1}"/>
              </a:ext>
            </a:extLst>
          </p:cNvPr>
          <p:cNvPicPr>
            <a:picLocks noChangeAspect="1"/>
          </p:cNvPicPr>
          <p:nvPr/>
        </p:nvPicPr>
        <p:blipFill>
          <a:blip r:embed="rId6"/>
          <a:srcRect/>
          <a:stretch>
            <a:fillRect/>
          </a:stretch>
        </p:blipFill>
        <p:spPr>
          <a:xfrm>
            <a:off x="17046287" y="9529009"/>
            <a:ext cx="1235062" cy="762060"/>
          </a:xfrm>
          <a:prstGeom prst="rect">
            <a:avLst/>
          </a:prstGeom>
        </p:spPr>
      </p:pic>
      <p:sp>
        <p:nvSpPr>
          <p:cNvPr id="4" name="Rectangle 3">
            <a:extLst>
              <a:ext uri="{FF2B5EF4-FFF2-40B4-BE49-F238E27FC236}">
                <a16:creationId xmlns:a16="http://schemas.microsoft.com/office/drawing/2014/main" id="{40F8D81C-FEFC-4652-A9ED-E14F867984FD}"/>
              </a:ext>
            </a:extLst>
          </p:cNvPr>
          <p:cNvSpPr/>
          <p:nvPr/>
        </p:nvSpPr>
        <p:spPr>
          <a:xfrm>
            <a:off x="1314534" y="6754600"/>
            <a:ext cx="11021636" cy="2259080"/>
          </a:xfrm>
          <a:prstGeom prst="rect">
            <a:avLst/>
          </a:prstGeom>
        </p:spPr>
        <p:txBody>
          <a:bodyPr wrap="square" lIns="91440" tIns="45720" rIns="91440" bIns="45720" anchor="t">
            <a:spAutoFit/>
          </a:bodyPr>
          <a:lstStyle/>
          <a:p>
            <a:pPr marL="171450" indent="-171450">
              <a:spcBef>
                <a:spcPct val="20000"/>
              </a:spcBef>
              <a:buFont typeface="Arial"/>
              <a:buChar char="•"/>
              <a:defRPr/>
            </a:pPr>
            <a:r>
              <a:rPr lang="en-US" sz="3200"/>
              <a:t>En que </a:t>
            </a:r>
            <a:r>
              <a:rPr lang="en-US" sz="3200" err="1"/>
              <a:t>te</a:t>
            </a:r>
            <a:r>
              <a:rPr lang="en-US" sz="3200"/>
              <a:t> </a:t>
            </a:r>
            <a:r>
              <a:rPr lang="en-US" sz="3200" err="1"/>
              <a:t>puedes</a:t>
            </a:r>
            <a:r>
              <a:rPr lang="en-US" sz="3200"/>
              <a:t> </a:t>
            </a:r>
            <a:r>
              <a:rPr lang="en-US" sz="3200" err="1"/>
              <a:t>identificar</a:t>
            </a:r>
            <a:r>
              <a:rPr lang="en-US" sz="3200"/>
              <a:t> con la </a:t>
            </a:r>
            <a:r>
              <a:rPr lang="en-US" sz="3200" err="1"/>
              <a:t>historia</a:t>
            </a:r>
            <a:r>
              <a:rPr lang="en-US" sz="3200"/>
              <a:t> ?</a:t>
            </a:r>
          </a:p>
          <a:p>
            <a:pPr marL="171450" indent="-171450">
              <a:spcBef>
                <a:spcPct val="20000"/>
              </a:spcBef>
              <a:buFont typeface="Arial"/>
              <a:buChar char="•"/>
              <a:defRPr/>
            </a:pPr>
            <a:r>
              <a:rPr lang="en-US" sz="3200"/>
              <a:t>En que es </a:t>
            </a:r>
            <a:r>
              <a:rPr lang="en-US" sz="3200" err="1"/>
              <a:t>diferente</a:t>
            </a:r>
            <a:r>
              <a:rPr lang="en-US" sz="3200"/>
              <a:t> la </a:t>
            </a:r>
            <a:r>
              <a:rPr lang="en-US" sz="3200" err="1"/>
              <a:t>historia</a:t>
            </a:r>
            <a:r>
              <a:rPr lang="en-US" sz="3200"/>
              <a:t> a </a:t>
            </a:r>
            <a:r>
              <a:rPr lang="en-US" sz="3200" err="1"/>
              <a:t>tu</a:t>
            </a:r>
            <a:r>
              <a:rPr lang="en-US" sz="3200"/>
              <a:t> </a:t>
            </a:r>
            <a:r>
              <a:rPr lang="en-US" sz="3200" err="1"/>
              <a:t>vida</a:t>
            </a:r>
            <a:r>
              <a:rPr lang="en-US" sz="3200"/>
              <a:t> </a:t>
            </a:r>
            <a:r>
              <a:rPr lang="en-US" sz="3200" err="1"/>
              <a:t>en</a:t>
            </a:r>
            <a:r>
              <a:rPr lang="en-US" sz="3200"/>
              <a:t> </a:t>
            </a:r>
            <a:r>
              <a:rPr lang="en-US" sz="3200" err="1"/>
              <a:t>cuanto</a:t>
            </a:r>
            <a:r>
              <a:rPr lang="en-US" sz="3200"/>
              <a:t> a barreras que </a:t>
            </a:r>
            <a:r>
              <a:rPr lang="en-US" sz="3200" err="1"/>
              <a:t>tendrias</a:t>
            </a:r>
            <a:r>
              <a:rPr lang="en-US" sz="3200"/>
              <a:t> para </a:t>
            </a:r>
            <a:r>
              <a:rPr lang="en-US" sz="3200" err="1"/>
              <a:t>hacer</a:t>
            </a:r>
            <a:r>
              <a:rPr lang="en-US" sz="3200"/>
              <a:t> un </a:t>
            </a:r>
            <a:r>
              <a:rPr lang="en-US" sz="3200" err="1"/>
              <a:t>cambio</a:t>
            </a:r>
            <a:r>
              <a:rPr lang="en-US" sz="3200"/>
              <a:t> </a:t>
            </a:r>
            <a:r>
              <a:rPr lang="en-US" sz="3200" err="1"/>
              <a:t>en</a:t>
            </a:r>
            <a:r>
              <a:rPr lang="en-US" sz="3200"/>
              <a:t> </a:t>
            </a:r>
            <a:r>
              <a:rPr lang="en-US" sz="3200" err="1"/>
              <a:t>tu</a:t>
            </a:r>
            <a:r>
              <a:rPr lang="en-US" sz="3200"/>
              <a:t> </a:t>
            </a:r>
            <a:r>
              <a:rPr lang="en-US" sz="3200" err="1"/>
              <a:t>alimentacion</a:t>
            </a:r>
            <a:r>
              <a:rPr lang="en-US" sz="3200"/>
              <a:t>?</a:t>
            </a:r>
            <a:endParaRPr lang="en-US" sz="3200">
              <a:cs typeface="Calibri"/>
            </a:endParaRPr>
          </a:p>
          <a:p>
            <a:pPr marL="171450" indent="-171450">
              <a:spcBef>
                <a:spcPct val="20000"/>
              </a:spcBef>
              <a:buFont typeface="Arial"/>
              <a:buChar char="•"/>
              <a:defRPr/>
            </a:pPr>
            <a:r>
              <a:rPr lang="en-US" sz="3200"/>
              <a:t>Que </a:t>
            </a:r>
            <a:r>
              <a:rPr lang="en-US" sz="3200" err="1"/>
              <a:t>limitaciones</a:t>
            </a:r>
            <a:r>
              <a:rPr lang="en-US" sz="3200"/>
              <a:t> y </a:t>
            </a:r>
            <a:r>
              <a:rPr lang="en-US" sz="3200" err="1"/>
              <a:t>motivaciones</a:t>
            </a:r>
            <a:r>
              <a:rPr lang="en-US" sz="3200"/>
              <a:t> </a:t>
            </a:r>
            <a:r>
              <a:rPr lang="en-US" sz="3200" err="1"/>
              <a:t>tienes</a:t>
            </a:r>
            <a:r>
              <a:rPr lang="en-US" sz="3200"/>
              <a:t> para </a:t>
            </a:r>
            <a:r>
              <a:rPr lang="en-US" sz="3200" err="1"/>
              <a:t>hacer</a:t>
            </a:r>
            <a:r>
              <a:rPr lang="en-US" sz="3200"/>
              <a:t> un </a:t>
            </a:r>
            <a:r>
              <a:rPr lang="en-US" sz="3200" err="1"/>
              <a:t>cambio</a:t>
            </a:r>
            <a:r>
              <a:rPr lang="en-US" sz="3200"/>
              <a:t>?</a:t>
            </a:r>
            <a:endParaRPr lang="es-DO" sz="3200"/>
          </a:p>
        </p:txBody>
      </p:sp>
      <p:pic>
        <p:nvPicPr>
          <p:cNvPr id="10" name="Picture 9" descr="A yellow letter i on a black background&#10;&#10;Description automatically generated">
            <a:extLst>
              <a:ext uri="{FF2B5EF4-FFF2-40B4-BE49-F238E27FC236}">
                <a16:creationId xmlns:a16="http://schemas.microsoft.com/office/drawing/2014/main" id="{4B1503E7-98D3-4C59-9A94-5FBB85C0673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6511" y="173057"/>
            <a:ext cx="548384" cy="516278"/>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74EEC9D9-1390-4E83-8EF7-CF1C899DEE8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289116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699" y="0"/>
            <a:ext cx="22186231" cy="3054222"/>
          </a:xfrm>
          <a:solidFill>
            <a:schemeClr val="accent3"/>
          </a:solidFill>
        </p:spPr>
        <p:txBody>
          <a:bodyPr>
            <a:noAutofit/>
          </a:bodyPr>
          <a:lstStyle/>
          <a:p>
            <a:pPr algn="ctr"/>
            <a:r>
              <a:rPr lang="en-US" sz="7200" err="1">
                <a:solidFill>
                  <a:schemeClr val="bg1"/>
                </a:solidFill>
              </a:rPr>
              <a:t>Modelos</a:t>
            </a:r>
            <a:r>
              <a:rPr lang="en-US" sz="7200">
                <a:solidFill>
                  <a:schemeClr val="bg1"/>
                </a:solidFill>
              </a:rPr>
              <a:t> a </a:t>
            </a:r>
            <a:r>
              <a:rPr lang="en-US" sz="7200" err="1">
                <a:solidFill>
                  <a:schemeClr val="bg1"/>
                </a:solidFill>
              </a:rPr>
              <a:t>seguir</a:t>
            </a:r>
            <a:r>
              <a:rPr lang="en-US" sz="7200">
                <a:solidFill>
                  <a:schemeClr val="bg1"/>
                </a:solidFill>
              </a:rPr>
              <a:t>!</a:t>
            </a:r>
            <a:br>
              <a:rPr lang="en-US" sz="7200">
                <a:solidFill>
                  <a:schemeClr val="bg1"/>
                </a:solidFill>
              </a:rPr>
            </a:br>
            <a:r>
              <a:rPr lang="en-US" sz="7200" b="0" err="1">
                <a:solidFill>
                  <a:schemeClr val="bg1"/>
                </a:solidFill>
              </a:rPr>
              <a:t>Conozcamos</a:t>
            </a:r>
            <a:r>
              <a:rPr lang="en-US" sz="7200" b="0">
                <a:solidFill>
                  <a:schemeClr val="bg1"/>
                </a:solidFill>
              </a:rPr>
              <a:t> </a:t>
            </a:r>
            <a:r>
              <a:rPr lang="en-US" sz="7200" b="0" err="1">
                <a:solidFill>
                  <a:schemeClr val="bg1"/>
                </a:solidFill>
              </a:rPr>
              <a:t>historias</a:t>
            </a:r>
            <a:r>
              <a:rPr lang="en-US" sz="7200" b="0">
                <a:solidFill>
                  <a:schemeClr val="bg1"/>
                </a:solidFill>
              </a:rPr>
              <a:t> </a:t>
            </a:r>
            <a:r>
              <a:rPr lang="en-US" sz="7200" b="0" err="1">
                <a:solidFill>
                  <a:schemeClr val="bg1"/>
                </a:solidFill>
              </a:rPr>
              <a:t>exitosas</a:t>
            </a:r>
            <a:r>
              <a:rPr lang="en-US" sz="7200" b="0">
                <a:solidFill>
                  <a:schemeClr val="bg1"/>
                </a:solidFill>
              </a:rPr>
              <a:t> </a:t>
            </a:r>
            <a:br>
              <a:rPr lang="en-US" sz="7200" b="0">
                <a:solidFill>
                  <a:schemeClr val="bg1"/>
                </a:solidFill>
              </a:rPr>
            </a:br>
            <a:r>
              <a:rPr lang="en-US" sz="7200" b="0">
                <a:solidFill>
                  <a:schemeClr val="bg1"/>
                </a:solidFill>
              </a:rPr>
              <a:t>de la </a:t>
            </a:r>
            <a:r>
              <a:rPr lang="en-US" sz="7200" b="0" err="1">
                <a:solidFill>
                  <a:schemeClr val="bg1"/>
                </a:solidFill>
              </a:rPr>
              <a:t>comunidad</a:t>
            </a:r>
            <a:endParaRPr lang="en-US" sz="7200" b="0">
              <a:solidFill>
                <a:schemeClr val="bg1"/>
              </a:solidFill>
              <a:cs typeface="Calibri"/>
            </a:endParaRPr>
          </a:p>
        </p:txBody>
      </p:sp>
      <p:sp>
        <p:nvSpPr>
          <p:cNvPr id="3" name="TextBox 2">
            <a:extLst>
              <a:ext uri="{FF2B5EF4-FFF2-40B4-BE49-F238E27FC236}">
                <a16:creationId xmlns:a16="http://schemas.microsoft.com/office/drawing/2014/main" id="{96886E6C-3641-1BA5-9648-AD06B3C4ADE2}"/>
              </a:ext>
            </a:extLst>
          </p:cNvPr>
          <p:cNvSpPr txBox="1"/>
          <p:nvPr/>
        </p:nvSpPr>
        <p:spPr>
          <a:xfrm>
            <a:off x="1311531" y="3758779"/>
            <a:ext cx="146823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cs typeface="Calibri"/>
              </a:rPr>
              <a:t>Video </a:t>
            </a:r>
            <a:r>
              <a:rPr lang="en-US" sz="4800" b="1" err="1">
                <a:cs typeface="Calibri"/>
              </a:rPr>
              <a:t>en</a:t>
            </a:r>
            <a:r>
              <a:rPr lang="en-US" sz="4800" b="1">
                <a:cs typeface="Calibri"/>
              </a:rPr>
              <a:t> </a:t>
            </a:r>
            <a:r>
              <a:rPr lang="en-US" sz="4800" b="1" err="1">
                <a:cs typeface="Calibri"/>
              </a:rPr>
              <a:t>espanol</a:t>
            </a:r>
            <a:r>
              <a:rPr lang="en-US" sz="4800" b="1">
                <a:cs typeface="Calibri"/>
              </a:rPr>
              <a:t>-</a:t>
            </a:r>
          </a:p>
          <a:p>
            <a:endParaRPr lang="en-US" sz="4800">
              <a:cs typeface="Calibri"/>
            </a:endParaRPr>
          </a:p>
          <a:p>
            <a:endParaRPr lang="en-US" sz="4800">
              <a:cs typeface="Calibri"/>
            </a:endParaRPr>
          </a:p>
        </p:txBody>
      </p:sp>
      <p:graphicFrame>
        <p:nvGraphicFramePr>
          <p:cNvPr id="7" name="Table 6">
            <a:extLst>
              <a:ext uri="{FF2B5EF4-FFF2-40B4-BE49-F238E27FC236}">
                <a16:creationId xmlns:a16="http://schemas.microsoft.com/office/drawing/2014/main" id="{BEDEAF5E-3D3D-6804-EFD8-33F30E03864A}"/>
              </a:ext>
            </a:extLst>
          </p:cNvPr>
          <p:cNvGraphicFramePr>
            <a:graphicFrameLocks noGrp="1"/>
          </p:cNvGraphicFramePr>
          <p:nvPr/>
        </p:nvGraphicFramePr>
        <p:xfrm>
          <a:off x="1311531" y="4682244"/>
          <a:ext cx="7692815" cy="2606040"/>
        </p:xfrm>
        <a:graphic>
          <a:graphicData uri="http://schemas.openxmlformats.org/drawingml/2006/table">
            <a:tbl>
              <a:tblPr firstRow="1" bandRow="1">
                <a:tableStyleId>{5C22544A-7EE6-4342-B048-85BDC9FD1C3A}</a:tableStyleId>
              </a:tblPr>
              <a:tblGrid>
                <a:gridCol w="7692815">
                  <a:extLst>
                    <a:ext uri="{9D8B030D-6E8A-4147-A177-3AD203B41FA5}">
                      <a16:colId xmlns:a16="http://schemas.microsoft.com/office/drawing/2014/main" val="1214232633"/>
                    </a:ext>
                  </a:extLst>
                </a:gridCol>
              </a:tblGrid>
              <a:tr h="911831">
                <a:tc>
                  <a:txBody>
                    <a:bodyPr/>
                    <a:lstStyle/>
                    <a:p>
                      <a:pPr lvl="0" algn="l">
                        <a:lnSpc>
                          <a:spcPct val="100000"/>
                        </a:lnSpc>
                        <a:spcBef>
                          <a:spcPts val="0"/>
                        </a:spcBef>
                        <a:spcAft>
                          <a:spcPts val="0"/>
                        </a:spcAft>
                        <a:buNone/>
                      </a:pPr>
                      <a:r>
                        <a:rPr lang="en-US" sz="3600" b="0" i="0" u="none" strike="noStrike" noProof="0" dirty="0">
                          <a:effectLst/>
                          <a:latin typeface="Calibri"/>
                          <a:hlinkClick r:id="rId3"/>
                        </a:rPr>
                        <a:t>https://vimeo.com/238992514</a:t>
                      </a:r>
                      <a:endParaRPr lang="en-US" b="0" i="0" u="none" strike="noStrike" noProof="0" dirty="0">
                        <a:latin typeface="Calibri"/>
                        <a:hlinkClick r:id="rId3"/>
                      </a:endParaRPr>
                    </a:p>
                    <a:p>
                      <a:pPr lvl="0" algn="l">
                        <a:lnSpc>
                          <a:spcPct val="100000"/>
                        </a:lnSpc>
                        <a:spcBef>
                          <a:spcPts val="0"/>
                        </a:spcBef>
                        <a:spcAft>
                          <a:spcPts val="0"/>
                        </a:spcAft>
                        <a:buNone/>
                      </a:pPr>
                      <a:r>
                        <a:rPr lang="en-US" sz="3600" b="0" i="0" u="none" strike="noStrike" noProof="0" dirty="0">
                          <a:effectLst/>
                          <a:latin typeface="Calibri"/>
                          <a:hlinkClick r:id="rId4"/>
                        </a:rPr>
                        <a:t>https://vimeo.com/899952017</a:t>
                      </a:r>
                      <a:endParaRPr lang="en-US"/>
                    </a:p>
                    <a:p>
                      <a:pPr lvl="0" algn="l">
                        <a:lnSpc>
                          <a:spcPct val="100000"/>
                        </a:lnSpc>
                        <a:spcBef>
                          <a:spcPts val="0"/>
                        </a:spcBef>
                        <a:spcAft>
                          <a:spcPts val="0"/>
                        </a:spcAft>
                        <a:buNone/>
                      </a:pPr>
                      <a:r>
                        <a:rPr lang="en-US" sz="3600" b="0" i="0" u="none" strike="noStrike" noProof="0" dirty="0">
                          <a:effectLst/>
                          <a:latin typeface="Calibri"/>
                          <a:hlinkClick r:id="rId5"/>
                        </a:rPr>
                        <a:t>https://vimeo.com/897302369</a:t>
                      </a:r>
                      <a:endParaRPr lang="en-US"/>
                    </a:p>
                    <a:p>
                      <a:pPr lvl="0" algn="l">
                        <a:lnSpc>
                          <a:spcPct val="100000"/>
                        </a:lnSpc>
                        <a:spcBef>
                          <a:spcPts val="0"/>
                        </a:spcBef>
                        <a:spcAft>
                          <a:spcPts val="0"/>
                        </a:spcAft>
                        <a:buNone/>
                      </a:pPr>
                      <a:endParaRPr lang="en-US"/>
                    </a:p>
                    <a:p>
                      <a:pPr lvl="0" algn="l">
                        <a:buNone/>
                      </a:pPr>
                      <a:endParaRPr lang="en-US" sz="3600" dirty="0">
                        <a:effectLst/>
                      </a:endParaRPr>
                    </a:p>
                  </a:txBody>
                  <a:tcPr marL="89535" marR="89535" marT="0" marB="0">
                    <a:lnL>
                      <a:noFill/>
                    </a:lnL>
                    <a:lnR>
                      <a:noFill/>
                    </a:lnR>
                    <a:lnT>
                      <a:noFill/>
                    </a:lnT>
                    <a:lnB>
                      <a:noFill/>
                    </a:lnB>
                    <a:noFill/>
                  </a:tcPr>
                </a:tc>
                <a:extLst>
                  <a:ext uri="{0D108BD9-81ED-4DB2-BD59-A6C34878D82A}">
                    <a16:rowId xmlns:a16="http://schemas.microsoft.com/office/drawing/2014/main" val="3812374573"/>
                  </a:ext>
                </a:extLst>
              </a:tr>
            </a:tbl>
          </a:graphicData>
        </a:graphic>
      </p:graphicFrame>
      <p:sp>
        <p:nvSpPr>
          <p:cNvPr id="8" name="TextBox 7">
            <a:extLst>
              <a:ext uri="{FF2B5EF4-FFF2-40B4-BE49-F238E27FC236}">
                <a16:creationId xmlns:a16="http://schemas.microsoft.com/office/drawing/2014/main" id="{BAA78BEA-3808-8B2C-C5F3-15060C762577}"/>
              </a:ext>
            </a:extLst>
          </p:cNvPr>
          <p:cNvSpPr txBox="1"/>
          <p:nvPr/>
        </p:nvSpPr>
        <p:spPr>
          <a:xfrm>
            <a:off x="7772400" y="49149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32">
            <a:extLst>
              <a:ext uri="{FF2B5EF4-FFF2-40B4-BE49-F238E27FC236}">
                <a16:creationId xmlns:a16="http://schemas.microsoft.com/office/drawing/2014/main" id="{6B5DC9D6-2640-7119-3E89-0A9BAF2E63C1}"/>
              </a:ext>
            </a:extLst>
          </p:cNvPr>
          <p:cNvPicPr>
            <a:picLocks noChangeAspect="1"/>
          </p:cNvPicPr>
          <p:nvPr/>
        </p:nvPicPr>
        <p:blipFill>
          <a:blip r:embed="rId6"/>
          <a:srcRect/>
          <a:stretch>
            <a:fillRect/>
          </a:stretch>
        </p:blipFill>
        <p:spPr>
          <a:xfrm>
            <a:off x="17046287" y="9529009"/>
            <a:ext cx="1235062" cy="762060"/>
          </a:xfrm>
          <a:prstGeom prst="rect">
            <a:avLst/>
          </a:prstGeom>
        </p:spPr>
      </p:pic>
      <p:sp>
        <p:nvSpPr>
          <p:cNvPr id="4" name="Rectangle 3">
            <a:extLst>
              <a:ext uri="{FF2B5EF4-FFF2-40B4-BE49-F238E27FC236}">
                <a16:creationId xmlns:a16="http://schemas.microsoft.com/office/drawing/2014/main" id="{40F8D81C-FEFC-4652-A9ED-E14F867984FD}"/>
              </a:ext>
            </a:extLst>
          </p:cNvPr>
          <p:cNvSpPr/>
          <p:nvPr/>
        </p:nvSpPr>
        <p:spPr>
          <a:xfrm>
            <a:off x="1314534" y="6754600"/>
            <a:ext cx="11021636" cy="2259080"/>
          </a:xfrm>
          <a:prstGeom prst="rect">
            <a:avLst/>
          </a:prstGeom>
        </p:spPr>
        <p:txBody>
          <a:bodyPr wrap="square" lIns="91440" tIns="45720" rIns="91440" bIns="45720" anchor="t">
            <a:spAutoFit/>
          </a:bodyPr>
          <a:lstStyle/>
          <a:p>
            <a:pPr marL="171450" indent="-171450">
              <a:spcBef>
                <a:spcPct val="20000"/>
              </a:spcBef>
              <a:buFont typeface="Arial"/>
              <a:buChar char="•"/>
              <a:defRPr/>
            </a:pPr>
            <a:r>
              <a:rPr lang="en-US" sz="3200"/>
              <a:t>En que </a:t>
            </a:r>
            <a:r>
              <a:rPr lang="en-US" sz="3200" err="1"/>
              <a:t>te</a:t>
            </a:r>
            <a:r>
              <a:rPr lang="en-US" sz="3200"/>
              <a:t> </a:t>
            </a:r>
            <a:r>
              <a:rPr lang="en-US" sz="3200" err="1"/>
              <a:t>puedes</a:t>
            </a:r>
            <a:r>
              <a:rPr lang="en-US" sz="3200"/>
              <a:t> </a:t>
            </a:r>
            <a:r>
              <a:rPr lang="en-US" sz="3200" err="1"/>
              <a:t>identificar</a:t>
            </a:r>
            <a:r>
              <a:rPr lang="en-US" sz="3200"/>
              <a:t> con la </a:t>
            </a:r>
            <a:r>
              <a:rPr lang="en-US" sz="3200" err="1"/>
              <a:t>historia</a:t>
            </a:r>
            <a:r>
              <a:rPr lang="en-US" sz="3200"/>
              <a:t> ?</a:t>
            </a:r>
          </a:p>
          <a:p>
            <a:pPr marL="171450" indent="-171450">
              <a:spcBef>
                <a:spcPct val="20000"/>
              </a:spcBef>
              <a:buFont typeface="Arial"/>
              <a:buChar char="•"/>
              <a:defRPr/>
            </a:pPr>
            <a:r>
              <a:rPr lang="en-US" sz="3200"/>
              <a:t>En que es </a:t>
            </a:r>
            <a:r>
              <a:rPr lang="en-US" sz="3200" err="1"/>
              <a:t>diferente</a:t>
            </a:r>
            <a:r>
              <a:rPr lang="en-US" sz="3200"/>
              <a:t> la </a:t>
            </a:r>
            <a:r>
              <a:rPr lang="en-US" sz="3200" err="1"/>
              <a:t>historia</a:t>
            </a:r>
            <a:r>
              <a:rPr lang="en-US" sz="3200"/>
              <a:t> a </a:t>
            </a:r>
            <a:r>
              <a:rPr lang="en-US" sz="3200" err="1"/>
              <a:t>tu</a:t>
            </a:r>
            <a:r>
              <a:rPr lang="en-US" sz="3200"/>
              <a:t> </a:t>
            </a:r>
            <a:r>
              <a:rPr lang="en-US" sz="3200" err="1"/>
              <a:t>vida</a:t>
            </a:r>
            <a:r>
              <a:rPr lang="en-US" sz="3200"/>
              <a:t> </a:t>
            </a:r>
            <a:r>
              <a:rPr lang="en-US" sz="3200" err="1"/>
              <a:t>en</a:t>
            </a:r>
            <a:r>
              <a:rPr lang="en-US" sz="3200"/>
              <a:t> </a:t>
            </a:r>
            <a:r>
              <a:rPr lang="en-US" sz="3200" err="1"/>
              <a:t>cuanto</a:t>
            </a:r>
            <a:r>
              <a:rPr lang="en-US" sz="3200"/>
              <a:t> a barreras que </a:t>
            </a:r>
            <a:r>
              <a:rPr lang="en-US" sz="3200" err="1"/>
              <a:t>tendrias</a:t>
            </a:r>
            <a:r>
              <a:rPr lang="en-US" sz="3200"/>
              <a:t> para </a:t>
            </a:r>
            <a:r>
              <a:rPr lang="en-US" sz="3200" err="1"/>
              <a:t>hacer</a:t>
            </a:r>
            <a:r>
              <a:rPr lang="en-US" sz="3200"/>
              <a:t> un </a:t>
            </a:r>
            <a:r>
              <a:rPr lang="en-US" sz="3200" err="1"/>
              <a:t>cambio</a:t>
            </a:r>
            <a:r>
              <a:rPr lang="en-US" sz="3200"/>
              <a:t> </a:t>
            </a:r>
            <a:r>
              <a:rPr lang="en-US" sz="3200" err="1"/>
              <a:t>en</a:t>
            </a:r>
            <a:r>
              <a:rPr lang="en-US" sz="3200"/>
              <a:t> </a:t>
            </a:r>
            <a:r>
              <a:rPr lang="en-US" sz="3200" err="1"/>
              <a:t>tu</a:t>
            </a:r>
            <a:r>
              <a:rPr lang="en-US" sz="3200"/>
              <a:t> </a:t>
            </a:r>
            <a:r>
              <a:rPr lang="en-US" sz="3200" err="1"/>
              <a:t>alimentacion</a:t>
            </a:r>
            <a:r>
              <a:rPr lang="en-US" sz="3200"/>
              <a:t>?</a:t>
            </a:r>
            <a:endParaRPr lang="en-US" sz="3200">
              <a:cs typeface="Calibri"/>
            </a:endParaRPr>
          </a:p>
          <a:p>
            <a:pPr marL="171450" indent="-171450">
              <a:spcBef>
                <a:spcPct val="20000"/>
              </a:spcBef>
              <a:buFont typeface="Arial"/>
              <a:buChar char="•"/>
              <a:defRPr/>
            </a:pPr>
            <a:r>
              <a:rPr lang="en-US" sz="3200"/>
              <a:t>Que </a:t>
            </a:r>
            <a:r>
              <a:rPr lang="en-US" sz="3200" err="1"/>
              <a:t>limitaciones</a:t>
            </a:r>
            <a:r>
              <a:rPr lang="en-US" sz="3200"/>
              <a:t> y </a:t>
            </a:r>
            <a:r>
              <a:rPr lang="en-US" sz="3200" err="1"/>
              <a:t>motivaciones</a:t>
            </a:r>
            <a:r>
              <a:rPr lang="en-US" sz="3200"/>
              <a:t> </a:t>
            </a:r>
            <a:r>
              <a:rPr lang="en-US" sz="3200" err="1"/>
              <a:t>tienes</a:t>
            </a:r>
            <a:r>
              <a:rPr lang="en-US" sz="3200"/>
              <a:t> para </a:t>
            </a:r>
            <a:r>
              <a:rPr lang="en-US" sz="3200" err="1"/>
              <a:t>hacer</a:t>
            </a:r>
            <a:r>
              <a:rPr lang="en-US" sz="3200"/>
              <a:t> un </a:t>
            </a:r>
            <a:r>
              <a:rPr lang="en-US" sz="3200" err="1"/>
              <a:t>cambio</a:t>
            </a:r>
            <a:r>
              <a:rPr lang="en-US" sz="3200"/>
              <a:t>?</a:t>
            </a:r>
            <a:endParaRPr lang="es-DO" sz="3200"/>
          </a:p>
        </p:txBody>
      </p:sp>
      <p:pic>
        <p:nvPicPr>
          <p:cNvPr id="10" name="Picture 9" descr="A yellow letter i on a black background&#10;&#10;Description automatically generated">
            <a:extLst>
              <a:ext uri="{FF2B5EF4-FFF2-40B4-BE49-F238E27FC236}">
                <a16:creationId xmlns:a16="http://schemas.microsoft.com/office/drawing/2014/main" id="{4B1503E7-98D3-4C59-9A94-5FBB85C0673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6511" y="173057"/>
            <a:ext cx="548384" cy="516278"/>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74EEC9D9-1390-4E83-8EF7-CF1C899DEE8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43264" y="275799"/>
            <a:ext cx="477749" cy="471327"/>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3222F28-806E-5B5D-197E-712B7F07CBD9}"/>
              </a:ext>
            </a:extLst>
          </p:cNvPr>
          <p:cNvPicPr>
            <a:picLocks noChangeAspect="1"/>
          </p:cNvPicPr>
          <p:nvPr/>
        </p:nvPicPr>
        <p:blipFill>
          <a:blip r:embed="rId11"/>
          <a:stretch>
            <a:fillRect/>
          </a:stretch>
        </p:blipFill>
        <p:spPr>
          <a:xfrm>
            <a:off x="8062913" y="4062413"/>
            <a:ext cx="2162175" cy="216217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1EE34C67-1C6B-68FA-9FB3-78CC35D24A2D}"/>
              </a:ext>
            </a:extLst>
          </p:cNvPr>
          <p:cNvPicPr>
            <a:picLocks noChangeAspect="1"/>
          </p:cNvPicPr>
          <p:nvPr/>
        </p:nvPicPr>
        <p:blipFill>
          <a:blip r:embed="rId12"/>
          <a:stretch>
            <a:fillRect/>
          </a:stretch>
        </p:blipFill>
        <p:spPr>
          <a:xfrm>
            <a:off x="12138894" y="4062413"/>
            <a:ext cx="2162175" cy="2162175"/>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45A3CEC3-3B64-F8E3-2247-AE8E613B2F50}"/>
              </a:ext>
            </a:extLst>
          </p:cNvPr>
          <p:cNvPicPr>
            <a:picLocks noChangeAspect="1"/>
          </p:cNvPicPr>
          <p:nvPr/>
        </p:nvPicPr>
        <p:blipFill>
          <a:blip r:embed="rId13"/>
          <a:stretch>
            <a:fillRect/>
          </a:stretch>
        </p:blipFill>
        <p:spPr>
          <a:xfrm>
            <a:off x="15977649" y="4062413"/>
            <a:ext cx="2162175" cy="2162175"/>
          </a:xfrm>
          <a:prstGeom prst="rect">
            <a:avLst/>
          </a:prstGeom>
        </p:spPr>
      </p:pic>
    </p:spTree>
    <p:extLst>
      <p:ext uri="{BB962C8B-B14F-4D97-AF65-F5344CB8AC3E}">
        <p14:creationId xmlns:p14="http://schemas.microsoft.com/office/powerpoint/2010/main" val="2794193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7859375" y="-267806"/>
            <a:ext cx="593949" cy="10899628"/>
          </a:xfrm>
          <a:custGeom>
            <a:avLst/>
            <a:gdLst/>
            <a:ahLst/>
            <a:cxnLst/>
            <a:rect l="l" t="t" r="r" b="b"/>
            <a:pathLst>
              <a:path w="156431" h="2870684">
                <a:moveTo>
                  <a:pt x="0" y="0"/>
                </a:moveTo>
                <a:lnTo>
                  <a:pt x="156431" y="0"/>
                </a:lnTo>
                <a:lnTo>
                  <a:pt x="156431" y="2870684"/>
                </a:lnTo>
                <a:lnTo>
                  <a:pt x="0" y="2870684"/>
                </a:lnTo>
                <a:close/>
              </a:path>
            </a:pathLst>
          </a:custGeom>
          <a:solidFill>
            <a:schemeClr val="accent3"/>
          </a:solidFill>
        </p:spPr>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42449">
            <a:off x="12311414" y="1975016"/>
            <a:ext cx="4876609" cy="4876609"/>
          </a:xfrm>
          <a:prstGeom prst="rect">
            <a:avLst/>
          </a:prstGeom>
        </p:spPr>
      </p:pic>
      <p:grpSp>
        <p:nvGrpSpPr>
          <p:cNvPr id="10" name="Group 10"/>
          <p:cNvGrpSpPr/>
          <p:nvPr/>
        </p:nvGrpSpPr>
        <p:grpSpPr>
          <a:xfrm>
            <a:off x="5807942" y="8165925"/>
            <a:ext cx="8169433" cy="1600157"/>
            <a:chOff x="0" y="0"/>
            <a:chExt cx="3995391" cy="782582"/>
          </a:xfrm>
          <a:solidFill>
            <a:schemeClr val="accent3"/>
          </a:solid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grpFill/>
          </p:spPr>
        </p:sp>
      </p:grpSp>
      <p:sp>
        <p:nvSpPr>
          <p:cNvPr id="12" name="TextBox 12"/>
          <p:cNvSpPr txBox="1"/>
          <p:nvPr/>
        </p:nvSpPr>
        <p:spPr>
          <a:xfrm>
            <a:off x="1147700" y="6478188"/>
            <a:ext cx="5006788" cy="3259418"/>
          </a:xfrm>
          <a:prstGeom prst="rect">
            <a:avLst/>
          </a:prstGeom>
        </p:spPr>
        <p:txBody>
          <a:bodyPr lIns="0" tIns="0" rIns="0" bIns="0" rtlCol="0" anchor="t">
            <a:spAutoFit/>
          </a:bodyPr>
          <a:lstStyle/>
          <a:p>
            <a:pPr>
              <a:lnSpc>
                <a:spcPts val="5208"/>
              </a:lnSpc>
            </a:pPr>
            <a:r>
              <a:rPr lang="es-MX" sz="2800">
                <a:ea typeface="HK Grotesk Light Bold"/>
              </a:rPr>
              <a:t>✓ Qué harás </a:t>
            </a:r>
          </a:p>
          <a:p>
            <a:pPr>
              <a:lnSpc>
                <a:spcPts val="5208"/>
              </a:lnSpc>
            </a:pPr>
            <a:r>
              <a:rPr lang="es-MX" sz="2800">
                <a:ea typeface="HK Grotesk Light Bold"/>
              </a:rPr>
              <a:t>✓ Porque
✓ Dónde lo harás 
✓ Cuándo lo harás 
✓ Cuánto tiempo lo harás</a:t>
            </a:r>
            <a:endParaRPr lang="en-US" sz="2800">
              <a:ea typeface="HK Grotesk Light Bold"/>
            </a:endParaRP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PLAN DE ACCIÓN</a:t>
            </a: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a:latin typeface="Glacial Indifference"/>
              </a:rPr>
              <a:t>META</a:t>
            </a:r>
          </a:p>
        </p:txBody>
      </p:sp>
      <p:sp>
        <p:nvSpPr>
          <p:cNvPr id="15" name="TextBox 15"/>
          <p:cNvSpPr txBox="1"/>
          <p:nvPr/>
        </p:nvSpPr>
        <p:spPr>
          <a:xfrm>
            <a:off x="787606" y="4066035"/>
            <a:ext cx="11981909" cy="930960"/>
          </a:xfrm>
          <a:prstGeom prst="rect">
            <a:avLst/>
          </a:prstGeom>
        </p:spPr>
        <p:txBody>
          <a:bodyPr wrap="square" lIns="0" tIns="0" rIns="0" bIns="0" rtlCol="0" anchor="t">
            <a:spAutoFit/>
          </a:bodyPr>
          <a:lstStyle/>
          <a:p>
            <a:pPr>
              <a:lnSpc>
                <a:spcPts val="3552"/>
              </a:lnSpc>
            </a:pPr>
            <a:r>
              <a:rPr lang="es-MX" sz="3200">
                <a:latin typeface="HK Grotesk Light Bold"/>
              </a:rPr>
              <a:t>Entre HOY y el próximo seguimiento de TSSC, mi objetivo es:</a:t>
            </a:r>
            <a:r>
              <a:rPr lang="en-US" sz="3200">
                <a:latin typeface="HK Grotesk Light Bold"/>
              </a:rPr>
              <a:t>[............................................................................].</a:t>
            </a:r>
          </a:p>
        </p:txBody>
      </p:sp>
      <p:sp>
        <p:nvSpPr>
          <p:cNvPr id="16" name="TextBox 16"/>
          <p:cNvSpPr txBox="1"/>
          <p:nvPr/>
        </p:nvSpPr>
        <p:spPr>
          <a:xfrm>
            <a:off x="5952586" y="8173524"/>
            <a:ext cx="7880146" cy="1424685"/>
          </a:xfrm>
          <a:prstGeom prst="rect">
            <a:avLst/>
          </a:prstGeom>
        </p:spPr>
        <p:txBody>
          <a:bodyPr lIns="0" tIns="0" rIns="0" bIns="0" rtlCol="0" anchor="t">
            <a:spAutoFit/>
          </a:bodyPr>
          <a:lstStyle/>
          <a:p>
            <a:pPr algn="ctr">
              <a:lnSpc>
                <a:spcPts val="5760"/>
              </a:lnSpc>
            </a:pPr>
            <a:r>
              <a:rPr lang="es-MX" sz="3200">
                <a:solidFill>
                  <a:srgbClr val="FFFFFF"/>
                </a:solidFill>
                <a:latin typeface="HK Grotesk Light Bold"/>
              </a:rPr>
              <a:t>¿Qué RETOS podría enfrentar? 
¿Cómo los superarías?</a:t>
            </a:r>
            <a:endParaRPr lang="en-US" sz="3200">
              <a:solidFill>
                <a:srgbClr val="FFFFFF"/>
              </a:solidFill>
              <a:latin typeface="HK Grotesk Light Bold"/>
            </a:endParaRPr>
          </a:p>
        </p:txBody>
      </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28">
                <a:latin typeface="Glacial Indifference"/>
              </a:rPr>
              <a:t>TOMA EL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3" err="1">
                <a:solidFill>
                  <a:srgbClr val="000000"/>
                </a:solidFill>
                <a:latin typeface="HK Grotesk Light Bold"/>
              </a:rPr>
              <a:t>Enfocandote</a:t>
            </a:r>
            <a:r>
              <a:rPr lang="en-US" sz="3703">
                <a:solidFill>
                  <a:srgbClr val="000000"/>
                </a:solidFill>
                <a:latin typeface="HK Grotesk Light Bold"/>
              </a:rPr>
              <a:t> </a:t>
            </a:r>
            <a:r>
              <a:rPr lang="en-US" sz="3703" err="1">
                <a:solidFill>
                  <a:srgbClr val="000000"/>
                </a:solidFill>
                <a:latin typeface="HK Grotesk Light Bold"/>
              </a:rPr>
              <a:t>en</a:t>
            </a:r>
            <a:r>
              <a:rPr lang="en-US" sz="3703">
                <a:solidFill>
                  <a:srgbClr val="000000"/>
                </a:solidFill>
                <a:latin typeface="HK Grotesk Light Bold"/>
              </a:rPr>
              <a:t> </a:t>
            </a:r>
            <a:r>
              <a:rPr lang="en-US" sz="3703" err="1">
                <a:solidFill>
                  <a:srgbClr val="000000"/>
                </a:solidFill>
                <a:latin typeface="HK Grotesk Light Bold"/>
              </a:rPr>
              <a:t>tus</a:t>
            </a:r>
            <a:r>
              <a:rPr lang="en-US" sz="3703">
                <a:solidFill>
                  <a:srgbClr val="000000"/>
                </a:solidFill>
                <a:latin typeface="HK Grotesk Light Bold"/>
              </a:rPr>
              <a:t> </a:t>
            </a:r>
            <a:r>
              <a:rPr lang="en-US" sz="3703" err="1">
                <a:solidFill>
                  <a:srgbClr val="000000"/>
                </a:solidFill>
                <a:latin typeface="HK Grotesk Light Bold"/>
              </a:rPr>
              <a:t>acciones</a:t>
            </a:r>
            <a:endParaRPr lang="en-US" sz="3703">
              <a:solidFill>
                <a:srgbClr val="000000"/>
              </a:solidFill>
              <a:latin typeface="HK Grotesk Light Bold"/>
            </a:endParaRPr>
          </a:p>
        </p:txBody>
      </p:sp>
      <p:pic>
        <p:nvPicPr>
          <p:cNvPr id="19" name="Picture 18" descr="No photo description available.">
            <a:extLst>
              <a:ext uri="{FF2B5EF4-FFF2-40B4-BE49-F238E27FC236}">
                <a16:creationId xmlns:a16="http://schemas.microsoft.com/office/drawing/2014/main" id="{BF7CCEE7-3C90-17F7-1A2E-D154E5A28EA5}"/>
              </a:ext>
            </a:extLst>
          </p:cNvPr>
          <p:cNvPicPr>
            <a:picLocks noChangeAspect="1"/>
          </p:cNvPicPr>
          <p:nvPr/>
        </p:nvPicPr>
        <p:blipFill>
          <a:blip r:embed="rId6"/>
          <a:stretch>
            <a:fillRect/>
          </a:stretch>
        </p:blipFill>
        <p:spPr>
          <a:xfrm rot="602449">
            <a:off x="12777727" y="2524863"/>
            <a:ext cx="3942590" cy="3707873"/>
          </a:xfrm>
          <a:prstGeom prst="rect">
            <a:avLst/>
          </a:prstGeom>
        </p:spPr>
      </p:pic>
      <p:pic>
        <p:nvPicPr>
          <p:cNvPr id="3" name="Picture 32">
            <a:extLst>
              <a:ext uri="{FF2B5EF4-FFF2-40B4-BE49-F238E27FC236}">
                <a16:creationId xmlns:a16="http://schemas.microsoft.com/office/drawing/2014/main" id="{5D588A93-C475-EDD7-2F8D-9DF70EFEE3A6}"/>
              </a:ext>
            </a:extLst>
          </p:cNvPr>
          <p:cNvPicPr>
            <a:picLocks noChangeAspect="1"/>
          </p:cNvPicPr>
          <p:nvPr/>
        </p:nvPicPr>
        <p:blipFill>
          <a:blip r:embed="rId7"/>
          <a:srcRect/>
          <a:stretch>
            <a:fillRect/>
          </a:stretch>
        </p:blipFill>
        <p:spPr>
          <a:xfrm>
            <a:off x="17046287" y="9529009"/>
            <a:ext cx="1235062" cy="76206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3CC12A-7161-A64E-CF26-43844147EF43}"/>
              </a:ext>
            </a:extLst>
          </p:cNvPr>
          <p:cNvPicPr>
            <a:picLocks noChangeAspect="1"/>
          </p:cNvPicPr>
          <p:nvPr/>
        </p:nvPicPr>
        <p:blipFill>
          <a:blip r:embed="rId2"/>
          <a:stretch>
            <a:fillRect/>
          </a:stretch>
        </p:blipFill>
        <p:spPr>
          <a:xfrm>
            <a:off x="-6756" y="-252694"/>
            <a:ext cx="18052128" cy="9748981"/>
          </a:xfrm>
          <a:prstGeom prst="rect">
            <a:avLst/>
          </a:prstGeom>
        </p:spPr>
      </p:pic>
      <p:sp>
        <p:nvSpPr>
          <p:cNvPr id="3" name="Rectangle 2">
            <a:extLst>
              <a:ext uri="{FF2B5EF4-FFF2-40B4-BE49-F238E27FC236}">
                <a16:creationId xmlns:a16="http://schemas.microsoft.com/office/drawing/2014/main" id="{4AF48AA1-743E-7EF5-8A2F-23D25ECC38F3}"/>
              </a:ext>
            </a:extLst>
          </p:cNvPr>
          <p:cNvSpPr/>
          <p:nvPr/>
        </p:nvSpPr>
        <p:spPr>
          <a:xfrm>
            <a:off x="3012900" y="3749787"/>
            <a:ext cx="3709358" cy="452886"/>
          </a:xfrm>
          <a:prstGeom prst="rect">
            <a:avLst/>
          </a:prstGeom>
          <a:solidFill>
            <a:srgbClr val="FFFF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4D8531-0B7D-FBD5-FE92-20CCFDC9985D}"/>
              </a:ext>
            </a:extLst>
          </p:cNvPr>
          <p:cNvSpPr txBox="1"/>
          <p:nvPr/>
        </p:nvSpPr>
        <p:spPr>
          <a:xfrm>
            <a:off x="2847055" y="3688787"/>
            <a:ext cx="4082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cs typeface="Calibri"/>
              </a:rPr>
              <a:t>?</a:t>
            </a:r>
            <a:endParaRPr lang="en-US" sz="3200" dirty="0"/>
          </a:p>
        </p:txBody>
      </p:sp>
    </p:spTree>
    <p:extLst>
      <p:ext uri="{BB962C8B-B14F-4D97-AF65-F5344CB8AC3E}">
        <p14:creationId xmlns:p14="http://schemas.microsoft.com/office/powerpoint/2010/main" val="380688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3"/>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1548373"/>
          </a:xfrm>
          <a:prstGeom prst="rect">
            <a:avLst/>
          </a:prstGeom>
        </p:spPr>
        <p:txBody>
          <a:bodyPr lIns="0" tIns="0" rIns="0" bIns="0" rtlCol="0" anchor="t">
            <a:spAutoFit/>
          </a:bodyPr>
          <a:lstStyle/>
          <a:p>
            <a:pPr algn="ctr">
              <a:lnSpc>
                <a:spcPts val="5981"/>
              </a:lnSpc>
            </a:pPr>
            <a:r>
              <a:rPr lang="es-MX" sz="6296">
                <a:latin typeface="Glacial Indifference"/>
              </a:rPr>
              <a:t>LISTO PARA CAMBIAR EL COMPORTAMIENTO</a:t>
            </a:r>
            <a:endParaRPr lang="en-US" sz="6296">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a:solidFill>
                  <a:srgbClr val="141414"/>
                </a:solidFill>
                <a:latin typeface="HK Grotesk Light Bold"/>
              </a:rPr>
              <a:t>En esta escala de 0 al 10, ¿qué tan listo está para comer las porciones adecuadas de todos los grupos de alimentos?</a:t>
            </a:r>
            <a:endParaRPr lang="en-US" sz="3500">
              <a:solidFill>
                <a:srgbClr val="141414"/>
              </a:solidFill>
              <a:latin typeface="HK Grotesk Light Bold"/>
            </a:endParaRPr>
          </a:p>
        </p:txBody>
      </p:sp>
      <p:pic>
        <p:nvPicPr>
          <p:cNvPr id="26" name="Picture 25" descr="A yellow letter i on a black background&#10;&#10;Description automatically generated">
            <a:extLst>
              <a:ext uri="{FF2B5EF4-FFF2-40B4-BE49-F238E27FC236}">
                <a16:creationId xmlns:a16="http://schemas.microsoft.com/office/drawing/2014/main" id="{BA76E4D7-E25D-4F76-9B7C-C4E218EBFB7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511" y="173057"/>
            <a:ext cx="548384" cy="516278"/>
          </a:xfrm>
          <a:prstGeom prst="rect">
            <a:avLst/>
          </a:prstGeom>
        </p:spPr>
      </p:pic>
      <p:pic>
        <p:nvPicPr>
          <p:cNvPr id="27" name="Picture 26" descr="A white letter in a circle&#10;&#10;Description automatically generated">
            <a:extLst>
              <a:ext uri="{FF2B5EF4-FFF2-40B4-BE49-F238E27FC236}">
                <a16:creationId xmlns:a16="http://schemas.microsoft.com/office/drawing/2014/main" id="{CD7D9536-B439-4D44-BB55-D4F0D2DF41C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3"/>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seguro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seguro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seguro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1548373"/>
          </a:xfrm>
          <a:prstGeom prst="rect">
            <a:avLst/>
          </a:prstGeom>
        </p:spPr>
        <p:txBody>
          <a:bodyPr wrap="square" lIns="0" tIns="0" rIns="0" bIns="0" rtlCol="0" anchor="t">
            <a:spAutoFit/>
          </a:bodyPr>
          <a:lstStyle/>
          <a:p>
            <a:pPr algn="ctr">
              <a:lnSpc>
                <a:spcPts val="5981"/>
              </a:lnSpc>
            </a:pPr>
            <a:r>
              <a:rPr lang="es-MX" sz="6296">
                <a:latin typeface="Glacial Indifference"/>
              </a:rPr>
              <a:t>CONFIANZA PARA CAMBIAR EL COMPORTAMIENTO</a:t>
            </a:r>
            <a:endParaRPr lang="en-US" sz="6296">
              <a:latin typeface="Glacial Indifference"/>
            </a:endParaRPr>
          </a:p>
        </p:txBody>
      </p:sp>
      <p:sp>
        <p:nvSpPr>
          <p:cNvPr id="27" name="TextBox 2">
            <a:extLst>
              <a:ext uri="{FF2B5EF4-FFF2-40B4-BE49-F238E27FC236}">
                <a16:creationId xmlns:a16="http://schemas.microsoft.com/office/drawing/2014/main" id="{CCDE4954-1373-42C6-A5F9-327E20716F33}"/>
              </a:ext>
            </a:extLst>
          </p:cNvPr>
          <p:cNvSpPr txBox="1"/>
          <p:nvPr/>
        </p:nvSpPr>
        <p:spPr>
          <a:xfrm>
            <a:off x="718741" y="7776145"/>
            <a:ext cx="17102217" cy="1370568"/>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En esta escala de 0 al 10, ¿qué tan segura/o estás de lograr un cambio que te lleve a comer las porciones correctas de los grupos de alimentos?</a:t>
            </a:r>
            <a:endParaRPr lang="en-US"/>
          </a:p>
        </p:txBody>
      </p:sp>
      <p:pic>
        <p:nvPicPr>
          <p:cNvPr id="24" name="Picture 23" descr="A yellow letter i on a black background&#10;&#10;Description automatically generated">
            <a:extLst>
              <a:ext uri="{FF2B5EF4-FFF2-40B4-BE49-F238E27FC236}">
                <a16:creationId xmlns:a16="http://schemas.microsoft.com/office/drawing/2014/main" id="{B6314657-8A84-46C8-A871-378244C8801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511" y="173057"/>
            <a:ext cx="548384" cy="516278"/>
          </a:xfrm>
          <a:prstGeom prst="rect">
            <a:avLst/>
          </a:prstGeom>
        </p:spPr>
      </p:pic>
      <p:pic>
        <p:nvPicPr>
          <p:cNvPr id="25" name="Picture 24" descr="A white letter in a circle&#10;&#10;Description automatically generated">
            <a:extLst>
              <a:ext uri="{FF2B5EF4-FFF2-40B4-BE49-F238E27FC236}">
                <a16:creationId xmlns:a16="http://schemas.microsoft.com/office/drawing/2014/main" id="{503412D0-CFBA-4A7C-A57A-7408A7C55D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43264" y="275799"/>
            <a:ext cx="477749" cy="471327"/>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8"/>
          <p:cNvSpPr txBox="1"/>
          <p:nvPr/>
        </p:nvSpPr>
        <p:spPr>
          <a:xfrm>
            <a:off x="67528" y="-944128"/>
            <a:ext cx="15773400" cy="2790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7800" b="1">
                <a:solidFill>
                  <a:schemeClr val="accent4"/>
                </a:solidFill>
                <a:latin typeface="+mj-lt"/>
                <a:ea typeface="+mj-ea"/>
                <a:cs typeface="+mj-cs"/>
              </a:rPr>
              <a:t>Sabias que ?</a:t>
            </a:r>
            <a:endParaRPr lang="en-US" sz="7800" b="1" kern="1200">
              <a:solidFill>
                <a:schemeClr val="accent4"/>
              </a:solidFill>
              <a:latin typeface="+mj-lt"/>
              <a:ea typeface="+mj-ea"/>
              <a:cs typeface="Calibri"/>
            </a:endParaRPr>
          </a:p>
        </p:txBody>
      </p:sp>
      <p:pic>
        <p:nvPicPr>
          <p:cNvPr id="5" name="Picture 4" descr="A map of the united states&#10;&#10;Description automatically generated">
            <a:extLst>
              <a:ext uri="{FF2B5EF4-FFF2-40B4-BE49-F238E27FC236}">
                <a16:creationId xmlns:a16="http://schemas.microsoft.com/office/drawing/2014/main" id="{5EEB04E7-8C48-62AC-617D-69BB5F12D7BF}"/>
              </a:ext>
            </a:extLst>
          </p:cNvPr>
          <p:cNvPicPr>
            <a:picLocks noChangeAspect="1"/>
          </p:cNvPicPr>
          <p:nvPr/>
        </p:nvPicPr>
        <p:blipFill rotWithShape="1">
          <a:blip r:embed="rId4"/>
          <a:srcRect t="16945"/>
          <a:stretch/>
        </p:blipFill>
        <p:spPr>
          <a:xfrm>
            <a:off x="616800" y="2502568"/>
            <a:ext cx="16708673" cy="7784432"/>
          </a:xfrm>
          <a:prstGeom prst="rect">
            <a:avLst/>
          </a:prstGeom>
        </p:spPr>
      </p:pic>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5"/>
          <a:srcRect/>
          <a:stretch>
            <a:fillRect/>
          </a:stretch>
        </p:blipFill>
        <p:spPr>
          <a:xfrm>
            <a:off x="17046287" y="9529009"/>
            <a:ext cx="1235062" cy="762060"/>
          </a:xfrm>
          <a:prstGeom prst="rect">
            <a:avLst/>
          </a:prstGeom>
        </p:spPr>
      </p:pic>
      <p:sp>
        <p:nvSpPr>
          <p:cNvPr id="6" name="TextBox 5">
            <a:extLst>
              <a:ext uri="{FF2B5EF4-FFF2-40B4-BE49-F238E27FC236}">
                <a16:creationId xmlns:a16="http://schemas.microsoft.com/office/drawing/2014/main" id="{AA70F75A-35AF-CF9F-332D-A73D10E146F9}"/>
              </a:ext>
            </a:extLst>
          </p:cNvPr>
          <p:cNvSpPr txBox="1"/>
          <p:nvPr/>
        </p:nvSpPr>
        <p:spPr>
          <a:xfrm>
            <a:off x="1321806" y="1405079"/>
            <a:ext cx="16003667" cy="7694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err="1">
                <a:cs typeface="Calibri"/>
              </a:rPr>
              <a:t>Casi</a:t>
            </a:r>
            <a:r>
              <a:rPr lang="en-US" sz="4400" b="1">
                <a:cs typeface="Calibri"/>
              </a:rPr>
              <a:t> la </a:t>
            </a:r>
            <a:r>
              <a:rPr lang="en-US" sz="4400" b="1" err="1">
                <a:cs typeface="Calibri"/>
              </a:rPr>
              <a:t>Mitad</a:t>
            </a:r>
            <a:r>
              <a:rPr lang="en-US" sz="4400" b="1">
                <a:cs typeface="Calibri"/>
              </a:rPr>
              <a:t> de los Americanos </a:t>
            </a:r>
            <a:r>
              <a:rPr lang="en-US" sz="4400" b="1" err="1">
                <a:cs typeface="Calibri"/>
              </a:rPr>
              <a:t>tendran</a:t>
            </a:r>
            <a:r>
              <a:rPr lang="en-US" sz="4400" b="1">
                <a:cs typeface="Calibri"/>
              </a:rPr>
              <a:t> </a:t>
            </a:r>
            <a:r>
              <a:rPr lang="en-US" sz="4400" b="1" err="1">
                <a:cs typeface="Calibri"/>
              </a:rPr>
              <a:t>Obesidad</a:t>
            </a:r>
            <a:r>
              <a:rPr lang="en-US" sz="4400" b="1">
                <a:cs typeface="Calibri"/>
              </a:rPr>
              <a:t> para el </a:t>
            </a:r>
            <a:r>
              <a:rPr lang="en-US" sz="4400" b="1" err="1">
                <a:cs typeface="Calibri"/>
              </a:rPr>
              <a:t>año</a:t>
            </a:r>
            <a:r>
              <a:rPr lang="en-US" sz="4400" b="1">
                <a:cs typeface="Calibri"/>
              </a:rPr>
              <a:t> 2030</a:t>
            </a:r>
          </a:p>
        </p:txBody>
      </p:sp>
    </p:spTree>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8">
                <a:latin typeface="Glacial Indifference"/>
              </a:rPr>
              <a:t>FOLLETOS</a:t>
            </a:r>
          </a:p>
        </p:txBody>
      </p:sp>
      <p:sp>
        <p:nvSpPr>
          <p:cNvPr id="3" name="TextBox 3"/>
          <p:cNvSpPr txBox="1"/>
          <p:nvPr/>
        </p:nvSpPr>
        <p:spPr>
          <a:xfrm>
            <a:off x="560547" y="2658660"/>
            <a:ext cx="16890290" cy="2677592"/>
          </a:xfrm>
          <a:prstGeom prst="rect">
            <a:avLst/>
          </a:prstGeom>
        </p:spPr>
        <p:txBody>
          <a:bodyPr lIns="0" tIns="0" rIns="0" bIns="0" rtlCol="0" anchor="t">
            <a:spAutoFit/>
          </a:bodyPr>
          <a:lstStyle/>
          <a:p>
            <a:pPr marL="960120" lvl="1" indent="-571500">
              <a:lnSpc>
                <a:spcPts val="7237"/>
              </a:lnSpc>
              <a:buFont typeface="Arial" panose="020B0604020202020204" pitchFamily="34" charset="0"/>
              <a:buChar char="•"/>
            </a:pPr>
            <a:r>
              <a:rPr lang="es-MX" sz="3600">
                <a:latin typeface="HK Grotesk Light Bold"/>
              </a:rPr>
              <a:t>Plato de cartón para actividad</a:t>
            </a:r>
          </a:p>
          <a:p>
            <a:pPr marL="960120" lvl="1" indent="-571500">
              <a:lnSpc>
                <a:spcPts val="7237"/>
              </a:lnSpc>
              <a:buFont typeface="Arial" panose="020B0604020202020204" pitchFamily="34" charset="0"/>
              <a:buChar char="•"/>
            </a:pPr>
            <a:r>
              <a:rPr lang="es-MX" sz="3600">
                <a:latin typeface="HK Grotesk Light Bold"/>
              </a:rPr>
              <a:t>Mi </a:t>
            </a:r>
            <a:r>
              <a:rPr lang="es-MX" sz="3600" err="1">
                <a:latin typeface="HK Grotesk Light Bold"/>
              </a:rPr>
              <a:t>plate</a:t>
            </a:r>
            <a:r>
              <a:rPr lang="es-MX" sz="3600">
                <a:latin typeface="HK Grotesk Light Bold"/>
              </a:rPr>
              <a:t>-plan 
Plan de acción</a:t>
            </a:r>
            <a:endParaRPr lang="en-US" sz="3600">
              <a:latin typeface="HK Grotesk Light Bold"/>
            </a:endParaRP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3"/>
          </a:solid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941272" y="8314650"/>
            <a:ext cx="1764155" cy="1088521"/>
          </a:xfrm>
          <a:prstGeom prst="rect">
            <a:avLst/>
          </a:prstGeom>
        </p:spPr>
      </p:pic>
      <p:sp>
        <p:nvSpPr>
          <p:cNvPr id="3" name="TextBox 3"/>
          <p:cNvSpPr txBox="1"/>
          <p:nvPr/>
        </p:nvSpPr>
        <p:spPr>
          <a:xfrm>
            <a:off x="760404" y="2563755"/>
            <a:ext cx="16887472" cy="3316614"/>
          </a:xfrm>
          <a:prstGeom prst="rect">
            <a:avLst/>
          </a:prstGeom>
        </p:spPr>
        <p:txBody>
          <a:bodyPr lIns="0" tIns="0" rIns="0" bIns="0" rtlCol="0" anchor="t">
            <a:spAutoFit/>
          </a:bodyPr>
          <a:lstStyle/>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a:p>
            <a:pPr>
              <a:lnSpc>
                <a:spcPts val="2581"/>
              </a:lnSpc>
            </a:pPr>
            <a:endParaRPr lang="en-US" sz="1709">
              <a:solidFill>
                <a:srgbClr val="24408F"/>
              </a:solidFill>
              <a:latin typeface="HK Grotesk Light Bold"/>
            </a:endParaRPr>
          </a:p>
        </p:txBody>
      </p:sp>
      <p:pic>
        <p:nvPicPr>
          <p:cNvPr id="4" name="Picture 4"/>
          <p:cNvPicPr>
            <a:picLocks noChangeAspect="1"/>
          </p:cNvPicPr>
          <p:nvPr/>
        </p:nvPicPr>
        <p:blipFill>
          <a:blip r:embed="rId3"/>
          <a:srcRect/>
          <a:stretch>
            <a:fillRect/>
          </a:stretch>
        </p:blipFill>
        <p:spPr>
          <a:xfrm>
            <a:off x="714022" y="8431979"/>
            <a:ext cx="3871815" cy="1251192"/>
          </a:xfrm>
          <a:prstGeom prst="rect">
            <a:avLst/>
          </a:prstGeom>
        </p:spPr>
      </p:pic>
      <p:sp>
        <p:nvSpPr>
          <p:cNvPr id="5" name="AutoShape 5"/>
          <p:cNvSpPr/>
          <p:nvPr/>
        </p:nvSpPr>
        <p:spPr>
          <a:xfrm>
            <a:off x="4590600" y="8185149"/>
            <a:ext cx="11374" cy="1497986"/>
          </a:xfrm>
          <a:prstGeom prst="line">
            <a:avLst/>
          </a:prstGeom>
          <a:ln w="9525" cap="rnd">
            <a:solidFill>
              <a:srgbClr val="7D7B7C"/>
            </a:solidFill>
            <a:prstDash val="solid"/>
            <a:headEnd type="none" w="sm" len="sm"/>
            <a:tailEnd type="none" w="sm" len="sm"/>
          </a:ln>
        </p:spPr>
      </p:sp>
      <p:sp>
        <p:nvSpPr>
          <p:cNvPr id="6" name="TextBox 6"/>
          <p:cNvSpPr txBox="1"/>
          <p:nvPr/>
        </p:nvSpPr>
        <p:spPr>
          <a:xfrm>
            <a:off x="862038" y="1051232"/>
            <a:ext cx="8966479" cy="1035046"/>
          </a:xfrm>
          <a:prstGeom prst="rect">
            <a:avLst/>
          </a:prstGeom>
        </p:spPr>
        <p:txBody>
          <a:bodyPr lIns="0" tIns="0" rIns="0" bIns="0" rtlCol="0" anchor="t">
            <a:spAutoFit/>
          </a:bodyPr>
          <a:lstStyle/>
          <a:p>
            <a:pPr algn="just">
              <a:lnSpc>
                <a:spcPts val="7599"/>
              </a:lnSpc>
            </a:pPr>
            <a:r>
              <a:rPr lang="en-US" sz="7999">
                <a:solidFill>
                  <a:srgbClr val="24408F"/>
                </a:solidFill>
                <a:latin typeface="Glacial Indifference"/>
              </a:rPr>
              <a:t>REFERENCES</a:t>
            </a:r>
          </a:p>
        </p:txBody>
      </p:sp>
      <p:pic>
        <p:nvPicPr>
          <p:cNvPr id="8" name="Picture 7" descr="A close-up of food&#10;&#10;Description automatically generated">
            <a:extLst>
              <a:ext uri="{FF2B5EF4-FFF2-40B4-BE49-F238E27FC236}">
                <a16:creationId xmlns:a16="http://schemas.microsoft.com/office/drawing/2014/main" id="{AB4EA31C-C5E2-A4F6-B39F-BDB075474E3B}"/>
              </a:ext>
            </a:extLst>
          </p:cNvPr>
          <p:cNvPicPr>
            <a:picLocks noChangeAspect="1"/>
          </p:cNvPicPr>
          <p:nvPr/>
        </p:nvPicPr>
        <p:blipFill rotWithShape="1">
          <a:blip r:embed="rId4"/>
          <a:srcRect l="72746" t="77876" r="7480" b="2212"/>
          <a:stretch/>
        </p:blipFill>
        <p:spPr>
          <a:xfrm>
            <a:off x="287221" y="3635521"/>
            <a:ext cx="3562808" cy="1662007"/>
          </a:xfrm>
          <a:prstGeom prst="rect">
            <a:avLst/>
          </a:prstGeom>
        </p:spPr>
      </p:pic>
      <p:sp>
        <p:nvSpPr>
          <p:cNvPr id="7" name="TextBox 6">
            <a:extLst>
              <a:ext uri="{FF2B5EF4-FFF2-40B4-BE49-F238E27FC236}">
                <a16:creationId xmlns:a16="http://schemas.microsoft.com/office/drawing/2014/main" id="{6ADD22BC-108F-EF60-833E-E0A173E98637}"/>
              </a:ext>
            </a:extLst>
          </p:cNvPr>
          <p:cNvSpPr txBox="1"/>
          <p:nvPr/>
        </p:nvSpPr>
        <p:spPr>
          <a:xfrm>
            <a:off x="952929" y="2962810"/>
            <a:ext cx="63519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https://www.cdc.gov/spanish/cancer/obesity/index.htm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79BA33-3A14-DAAB-232B-201BA465852D}"/>
              </a:ext>
            </a:extLst>
          </p:cNvPr>
          <p:cNvSpPr txBox="1"/>
          <p:nvPr/>
        </p:nvSpPr>
        <p:spPr>
          <a:xfrm>
            <a:off x="395034" y="399500"/>
            <a:ext cx="16493155" cy="474481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6000" b="1" err="1">
                <a:solidFill>
                  <a:schemeClr val="accent4"/>
                </a:solidFill>
              </a:rPr>
              <a:t>Distorcion</a:t>
            </a:r>
            <a:r>
              <a:rPr lang="en-US" sz="6000" b="1">
                <a:solidFill>
                  <a:schemeClr val="accent4"/>
                </a:solidFill>
              </a:rPr>
              <a:t> de </a:t>
            </a:r>
            <a:r>
              <a:rPr lang="en-US" sz="6000" b="1" err="1">
                <a:solidFill>
                  <a:schemeClr val="accent4"/>
                </a:solidFill>
              </a:rPr>
              <a:t>Porcion</a:t>
            </a:r>
            <a:r>
              <a:rPr lang="en-US" sz="6000" b="1">
                <a:solidFill>
                  <a:schemeClr val="accent4"/>
                </a:solidFill>
              </a:rPr>
              <a:t> y el </a:t>
            </a:r>
            <a:r>
              <a:rPr lang="en-US" sz="6000" b="1" err="1">
                <a:solidFill>
                  <a:schemeClr val="accent4"/>
                </a:solidFill>
              </a:rPr>
              <a:t>Impacto</a:t>
            </a:r>
            <a:r>
              <a:rPr lang="en-US" sz="6000" b="1">
                <a:solidFill>
                  <a:schemeClr val="accent4"/>
                </a:solidFill>
              </a:rPr>
              <a:t> </a:t>
            </a:r>
            <a:r>
              <a:rPr lang="en-US" sz="6000" b="1" err="1">
                <a:solidFill>
                  <a:schemeClr val="accent4"/>
                </a:solidFill>
              </a:rPr>
              <a:t>en</a:t>
            </a:r>
            <a:r>
              <a:rPr lang="en-US" sz="6000" b="1">
                <a:solidFill>
                  <a:schemeClr val="accent4"/>
                </a:solidFill>
              </a:rPr>
              <a:t> la </a:t>
            </a:r>
            <a:r>
              <a:rPr lang="en-US" sz="6000" b="1" err="1">
                <a:solidFill>
                  <a:schemeClr val="accent4"/>
                </a:solidFill>
              </a:rPr>
              <a:t>Obesidad</a:t>
            </a:r>
            <a:endParaRPr lang="en-US" sz="6000">
              <a:solidFill>
                <a:schemeClr val="accent4"/>
              </a:solidFill>
              <a:ea typeface="Calibri"/>
              <a:cs typeface="Calibri"/>
            </a:endParaRPr>
          </a:p>
        </p:txBody>
      </p:sp>
      <p:pic>
        <p:nvPicPr>
          <p:cNvPr id="4" name="Picture 3" descr="A diagram of a fast food diet&#10;&#10;Description automatically generated">
            <a:extLst>
              <a:ext uri="{FF2B5EF4-FFF2-40B4-BE49-F238E27FC236}">
                <a16:creationId xmlns:a16="http://schemas.microsoft.com/office/drawing/2014/main" id="{12F7E4C5-D048-8279-BD61-755960876F8E}"/>
              </a:ext>
            </a:extLst>
          </p:cNvPr>
          <p:cNvPicPr>
            <a:picLocks noChangeAspect="1"/>
          </p:cNvPicPr>
          <p:nvPr/>
        </p:nvPicPr>
        <p:blipFill>
          <a:blip r:embed="rId2"/>
          <a:stretch>
            <a:fillRect/>
          </a:stretch>
        </p:blipFill>
        <p:spPr>
          <a:xfrm>
            <a:off x="633115" y="1944672"/>
            <a:ext cx="7896912" cy="7916965"/>
          </a:xfrm>
          <a:prstGeom prst="rect">
            <a:avLst/>
          </a:prstGeom>
        </p:spPr>
      </p:pic>
      <p:pic>
        <p:nvPicPr>
          <p:cNvPr id="3" name="Picture 2" descr="A poster of food distribution&#10;&#10;Description automatically generated">
            <a:extLst>
              <a:ext uri="{FF2B5EF4-FFF2-40B4-BE49-F238E27FC236}">
                <a16:creationId xmlns:a16="http://schemas.microsoft.com/office/drawing/2014/main" id="{A6251D95-0363-E161-E65E-BB5D320737AD}"/>
              </a:ext>
            </a:extLst>
          </p:cNvPr>
          <p:cNvPicPr>
            <a:picLocks noChangeAspect="1"/>
          </p:cNvPicPr>
          <p:nvPr/>
        </p:nvPicPr>
        <p:blipFill rotWithShape="1">
          <a:blip r:embed="rId3"/>
          <a:srcRect l="9871" t="20494" r="12221" b="-494"/>
          <a:stretch/>
        </p:blipFill>
        <p:spPr>
          <a:xfrm>
            <a:off x="9374586" y="4901457"/>
            <a:ext cx="8518380" cy="4164327"/>
          </a:xfrm>
          <a:prstGeom prst="rect">
            <a:avLst/>
          </a:prstGeom>
        </p:spPr>
      </p:pic>
      <p:sp>
        <p:nvSpPr>
          <p:cNvPr id="6" name="TextBox 5">
            <a:extLst>
              <a:ext uri="{FF2B5EF4-FFF2-40B4-BE49-F238E27FC236}">
                <a16:creationId xmlns:a16="http://schemas.microsoft.com/office/drawing/2014/main" id="{6E7C5DE0-2B7D-A885-0B5A-2CEEB82F2553}"/>
              </a:ext>
            </a:extLst>
          </p:cNvPr>
          <p:cNvSpPr txBox="1"/>
          <p:nvPr/>
        </p:nvSpPr>
        <p:spPr>
          <a:xfrm>
            <a:off x="8977044" y="2029141"/>
            <a:ext cx="8527549" cy="267765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cs typeface="Calibri"/>
              </a:rPr>
              <a:t>Sabias que las </a:t>
            </a:r>
            <a:r>
              <a:rPr lang="en-US" sz="2800" b="1" err="1">
                <a:cs typeface="Calibri"/>
              </a:rPr>
              <a:t>porciones</a:t>
            </a:r>
            <a:r>
              <a:rPr lang="en-US" sz="2800" b="1">
                <a:cs typeface="Calibri"/>
              </a:rPr>
              <a:t> de comida </a:t>
            </a:r>
            <a:r>
              <a:rPr lang="en-US" sz="2800" b="1" err="1">
                <a:cs typeface="Calibri"/>
              </a:rPr>
              <a:t>en</a:t>
            </a:r>
            <a:r>
              <a:rPr lang="en-US" sz="2800" b="1">
                <a:cs typeface="Calibri"/>
              </a:rPr>
              <a:t> </a:t>
            </a:r>
            <a:r>
              <a:rPr lang="en-US" sz="2800" b="1" err="1">
                <a:cs typeface="Calibri"/>
              </a:rPr>
              <a:t>los</a:t>
            </a:r>
            <a:r>
              <a:rPr lang="en-US" sz="2800" b="1">
                <a:cs typeface="Calibri"/>
              </a:rPr>
              <a:t> </a:t>
            </a:r>
            <a:r>
              <a:rPr lang="en-US" sz="2800" b="1" err="1">
                <a:cs typeface="Calibri"/>
              </a:rPr>
              <a:t>Estados</a:t>
            </a:r>
            <a:r>
              <a:rPr lang="en-US" sz="2800" b="1">
                <a:cs typeface="Calibri"/>
              </a:rPr>
              <a:t> Unidos </a:t>
            </a:r>
            <a:r>
              <a:rPr lang="en-US" sz="2800" b="1" err="1">
                <a:cs typeface="Calibri"/>
              </a:rPr>
              <a:t>por</a:t>
            </a:r>
            <a:r>
              <a:rPr lang="en-US" sz="2800" b="1">
                <a:cs typeface="Calibri"/>
              </a:rPr>
              <a:t> lo </a:t>
            </a:r>
            <a:r>
              <a:rPr lang="en-US" sz="2800" b="1" err="1">
                <a:cs typeface="Calibri"/>
              </a:rPr>
              <a:t>menos</a:t>
            </a:r>
            <a:r>
              <a:rPr lang="en-US" sz="2800" b="1">
                <a:cs typeface="Calibri"/>
              </a:rPr>
              <a:t> se </a:t>
            </a:r>
            <a:r>
              <a:rPr lang="en-US" sz="2800" b="1" err="1">
                <a:cs typeface="Calibri"/>
              </a:rPr>
              <a:t>han</a:t>
            </a:r>
            <a:r>
              <a:rPr lang="en-US" sz="2800" b="1">
                <a:cs typeface="Calibri"/>
              </a:rPr>
              <a:t> </a:t>
            </a:r>
            <a:r>
              <a:rPr lang="en-US" sz="2800" b="1" err="1">
                <a:cs typeface="Calibri"/>
              </a:rPr>
              <a:t>duplicado</a:t>
            </a:r>
            <a:r>
              <a:rPr lang="en-US" sz="2800" b="1">
                <a:cs typeface="Calibri"/>
              </a:rPr>
              <a:t> </a:t>
            </a:r>
            <a:r>
              <a:rPr lang="en-US" sz="2800" b="1" err="1">
                <a:cs typeface="Calibri"/>
              </a:rPr>
              <a:t>en</a:t>
            </a:r>
            <a:r>
              <a:rPr lang="en-US" sz="2800" b="1">
                <a:cs typeface="Calibri"/>
              </a:rPr>
              <a:t> </a:t>
            </a:r>
            <a:r>
              <a:rPr lang="en-US" sz="2800" b="1" err="1">
                <a:cs typeface="Calibri"/>
              </a:rPr>
              <a:t>su</a:t>
            </a:r>
            <a:r>
              <a:rPr lang="en-US" sz="2800" b="1">
                <a:cs typeface="Calibri"/>
              </a:rPr>
              <a:t> </a:t>
            </a:r>
            <a:r>
              <a:rPr lang="en-US" sz="2800" b="1" err="1">
                <a:cs typeface="Calibri"/>
              </a:rPr>
              <a:t>tamaño</a:t>
            </a:r>
            <a:r>
              <a:rPr lang="en-US" sz="2800" b="1">
                <a:cs typeface="Calibri"/>
              </a:rPr>
              <a:t> </a:t>
            </a:r>
            <a:r>
              <a:rPr lang="en-US" sz="2800" b="1" err="1">
                <a:cs typeface="Calibri"/>
              </a:rPr>
              <a:t>en</a:t>
            </a:r>
            <a:r>
              <a:rPr lang="en-US" sz="2800" b="1">
                <a:cs typeface="Calibri"/>
              </a:rPr>
              <a:t> </a:t>
            </a:r>
            <a:r>
              <a:rPr lang="en-US" sz="2800" b="1" err="1">
                <a:cs typeface="Calibri"/>
              </a:rPr>
              <a:t>los</a:t>
            </a:r>
            <a:r>
              <a:rPr lang="en-US" sz="2800" b="1">
                <a:cs typeface="Calibri"/>
              </a:rPr>
              <a:t> </a:t>
            </a:r>
            <a:r>
              <a:rPr lang="en-US" sz="2800" b="1" err="1">
                <a:cs typeface="Calibri"/>
              </a:rPr>
              <a:t>ultimos</a:t>
            </a:r>
            <a:r>
              <a:rPr lang="en-US" sz="2800" b="1">
                <a:cs typeface="Calibri"/>
              </a:rPr>
              <a:t> 20 </a:t>
            </a:r>
            <a:r>
              <a:rPr lang="en-US" sz="2800" b="1" err="1">
                <a:cs typeface="Calibri"/>
              </a:rPr>
              <a:t>años</a:t>
            </a:r>
            <a:r>
              <a:rPr lang="en-US" sz="2800" b="1">
                <a:cs typeface="Calibri"/>
              </a:rPr>
              <a:t>?</a:t>
            </a:r>
          </a:p>
          <a:p>
            <a:pPr algn="ctr"/>
            <a:endParaRPr lang="en-US" sz="2800" b="1">
              <a:cs typeface="Calibri"/>
            </a:endParaRPr>
          </a:p>
          <a:p>
            <a:pPr algn="ctr"/>
            <a:r>
              <a:rPr lang="en-US" sz="2800">
                <a:cs typeface="Calibri"/>
              </a:rPr>
              <a:t>El control de </a:t>
            </a:r>
            <a:r>
              <a:rPr lang="en-US" sz="2800" err="1">
                <a:cs typeface="Calibri"/>
              </a:rPr>
              <a:t>porciones</a:t>
            </a:r>
            <a:r>
              <a:rPr lang="en-US" sz="2800">
                <a:cs typeface="Calibri"/>
              </a:rPr>
              <a:t> es </a:t>
            </a:r>
            <a:r>
              <a:rPr lang="en-US" sz="2800" err="1">
                <a:cs typeface="Calibri"/>
              </a:rPr>
              <a:t>una</a:t>
            </a:r>
            <a:r>
              <a:rPr lang="en-US" sz="2800">
                <a:cs typeface="Calibri"/>
              </a:rPr>
              <a:t> clave </a:t>
            </a:r>
            <a:r>
              <a:rPr lang="en-US" sz="2800" err="1">
                <a:cs typeface="Calibri"/>
              </a:rPr>
              <a:t>importante</a:t>
            </a:r>
            <a:r>
              <a:rPr lang="en-US" sz="2800">
                <a:cs typeface="Calibri"/>
              </a:rPr>
              <a:t> </a:t>
            </a:r>
          </a:p>
          <a:p>
            <a:pPr algn="ctr"/>
            <a:r>
              <a:rPr lang="en-US" sz="2800">
                <a:cs typeface="Calibri"/>
              </a:rPr>
              <a:t>para </a:t>
            </a:r>
            <a:r>
              <a:rPr lang="en-US" sz="2800" err="1">
                <a:cs typeface="Calibri"/>
              </a:rPr>
              <a:t>el</a:t>
            </a:r>
            <a:r>
              <a:rPr lang="en-US" sz="2800">
                <a:cs typeface="Calibri"/>
              </a:rPr>
              <a:t> control de un peso </a:t>
            </a:r>
            <a:r>
              <a:rPr lang="en-US" sz="2800" err="1">
                <a:cs typeface="Calibri"/>
              </a:rPr>
              <a:t>saludable</a:t>
            </a:r>
            <a:r>
              <a:rPr lang="en-US" sz="2800">
                <a:cs typeface="Calibri"/>
              </a:rPr>
              <a:t>.</a:t>
            </a:r>
            <a:endParaRPr lang="en-US"/>
          </a:p>
        </p:txBody>
      </p:sp>
      <p:sp>
        <p:nvSpPr>
          <p:cNvPr id="7" name="TextBox 6">
            <a:extLst>
              <a:ext uri="{FF2B5EF4-FFF2-40B4-BE49-F238E27FC236}">
                <a16:creationId xmlns:a16="http://schemas.microsoft.com/office/drawing/2014/main" id="{A3D28844-A7E0-373C-7028-BB1ADCF0451E}"/>
              </a:ext>
            </a:extLst>
          </p:cNvPr>
          <p:cNvSpPr txBox="1"/>
          <p:nvPr/>
        </p:nvSpPr>
        <p:spPr>
          <a:xfrm>
            <a:off x="10073983" y="8235566"/>
            <a:ext cx="2876762"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Un Plato </a:t>
            </a:r>
            <a:r>
              <a:rPr lang="en-US" sz="2000" b="1" err="1">
                <a:cs typeface="Calibri"/>
              </a:rPr>
              <a:t>Tipico</a:t>
            </a:r>
            <a:endParaRPr lang="en-US" sz="2000" b="1">
              <a:cs typeface="Calibri"/>
            </a:endParaRPr>
          </a:p>
          <a:p>
            <a:pPr algn="ctr"/>
            <a:r>
              <a:rPr lang="en-US" sz="2000" b="1">
                <a:cs typeface="Calibri"/>
              </a:rPr>
              <a:t>3-4 </a:t>
            </a:r>
            <a:r>
              <a:rPr lang="en-US" sz="2000" b="1" err="1">
                <a:cs typeface="Calibri"/>
              </a:rPr>
              <a:t>tazas</a:t>
            </a:r>
            <a:r>
              <a:rPr lang="en-US" sz="2000" b="1">
                <a:cs typeface="Calibri"/>
              </a:rPr>
              <a:t> de pasta </a:t>
            </a:r>
            <a:r>
              <a:rPr lang="en-US" sz="2000" b="1" err="1">
                <a:cs typeface="Calibri"/>
              </a:rPr>
              <a:t>cocida</a:t>
            </a:r>
            <a:endParaRPr lang="en-US" sz="2000" b="1">
              <a:cs typeface="Calibri"/>
            </a:endParaRPr>
          </a:p>
        </p:txBody>
      </p:sp>
      <p:sp>
        <p:nvSpPr>
          <p:cNvPr id="8" name="TextBox 7">
            <a:extLst>
              <a:ext uri="{FF2B5EF4-FFF2-40B4-BE49-F238E27FC236}">
                <a16:creationId xmlns:a16="http://schemas.microsoft.com/office/drawing/2014/main" id="{EC9101C5-F38D-A3F1-F578-7848BCD10138}"/>
              </a:ext>
            </a:extLst>
          </p:cNvPr>
          <p:cNvSpPr txBox="1"/>
          <p:nvPr/>
        </p:nvSpPr>
        <p:spPr>
          <a:xfrm>
            <a:off x="14438283" y="8235566"/>
            <a:ext cx="3454683"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Una </a:t>
            </a:r>
            <a:r>
              <a:rPr lang="en-US" sz="2000" b="1" err="1">
                <a:cs typeface="Calibri"/>
              </a:rPr>
              <a:t>porcion</a:t>
            </a:r>
            <a:r>
              <a:rPr lang="en-US" sz="2000" b="1">
                <a:cs typeface="Calibri"/>
              </a:rPr>
              <a:t> </a:t>
            </a:r>
            <a:r>
              <a:rPr lang="en-US" sz="2000" b="1" err="1">
                <a:cs typeface="Calibri"/>
              </a:rPr>
              <a:t>recomendada</a:t>
            </a:r>
            <a:endParaRPr lang="en-US" sz="2000" b="1">
              <a:cs typeface="Calibri"/>
            </a:endParaRPr>
          </a:p>
          <a:p>
            <a:pPr algn="ctr"/>
            <a:r>
              <a:rPr lang="en-US" sz="2000" b="1">
                <a:cs typeface="Calibri"/>
              </a:rPr>
              <a:t>½ </a:t>
            </a:r>
            <a:r>
              <a:rPr lang="en-US" sz="2000" b="1" err="1">
                <a:cs typeface="Calibri"/>
              </a:rPr>
              <a:t>taza</a:t>
            </a:r>
            <a:r>
              <a:rPr lang="en-US" sz="2000" b="1">
                <a:cs typeface="Calibri"/>
              </a:rPr>
              <a:t> de pasta </a:t>
            </a:r>
            <a:r>
              <a:rPr lang="en-US" sz="2000" b="1" err="1">
                <a:cs typeface="Calibri"/>
              </a:rPr>
              <a:t>cocida</a:t>
            </a:r>
            <a:endParaRPr lang="en-US" sz="2000" b="1">
              <a:cs typeface="Calibri"/>
            </a:endParaRPr>
          </a:p>
        </p:txBody>
      </p:sp>
      <p:pic>
        <p:nvPicPr>
          <p:cNvPr id="9" name="Picture 32">
            <a:extLst>
              <a:ext uri="{FF2B5EF4-FFF2-40B4-BE49-F238E27FC236}">
                <a16:creationId xmlns:a16="http://schemas.microsoft.com/office/drawing/2014/main" id="{2618959A-A7DA-2AA0-A6AB-691AB49E9DE6}"/>
              </a:ext>
            </a:extLst>
          </p:cNvPr>
          <p:cNvPicPr>
            <a:picLocks noChangeAspect="1"/>
          </p:cNvPicPr>
          <p:nvPr/>
        </p:nvPicPr>
        <p:blipFill>
          <a:blip r:embed="rId4"/>
          <a:srcRect/>
          <a:stretch>
            <a:fillRect/>
          </a:stretch>
        </p:blipFill>
        <p:spPr>
          <a:xfrm>
            <a:off x="17129414" y="9529009"/>
            <a:ext cx="1235062" cy="762060"/>
          </a:xfrm>
          <a:prstGeom prst="rect">
            <a:avLst/>
          </a:prstGeom>
        </p:spPr>
      </p:pic>
    </p:spTree>
    <p:extLst>
      <p:ext uri="{BB962C8B-B14F-4D97-AF65-F5344CB8AC3E}">
        <p14:creationId xmlns:p14="http://schemas.microsoft.com/office/powerpoint/2010/main" val="35075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AD0D3BE4-561F-99E6-4C28-CACE3E2F7A31}"/>
              </a:ext>
            </a:extLst>
          </p:cNvPr>
          <p:cNvSpPr txBox="1"/>
          <p:nvPr/>
        </p:nvSpPr>
        <p:spPr>
          <a:xfrm>
            <a:off x="310415" y="-470981"/>
            <a:ext cx="8183880" cy="2935262"/>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8000" b="1">
                <a:solidFill>
                  <a:schemeClr val="accent4"/>
                </a:solidFill>
                <a:latin typeface="+mj-lt"/>
                <a:ea typeface="+mj-ea"/>
                <a:cs typeface="+mj-cs"/>
              </a:rPr>
              <a:t>Que </a:t>
            </a:r>
            <a:r>
              <a:rPr lang="en-US" sz="8000" b="1" err="1">
                <a:solidFill>
                  <a:schemeClr val="accent4"/>
                </a:solidFill>
                <a:latin typeface="+mj-lt"/>
                <a:ea typeface="+mj-ea"/>
                <a:cs typeface="+mj-cs"/>
              </a:rPr>
              <a:t>Significa</a:t>
            </a:r>
            <a:r>
              <a:rPr lang="en-US" sz="8000" b="1">
                <a:solidFill>
                  <a:schemeClr val="accent4"/>
                </a:solidFill>
                <a:latin typeface="+mj-lt"/>
                <a:ea typeface="+mj-ea"/>
                <a:cs typeface="+mj-cs"/>
              </a:rPr>
              <a:t> Comer </a:t>
            </a:r>
            <a:r>
              <a:rPr lang="en-US" sz="8000" b="1" err="1">
                <a:solidFill>
                  <a:schemeClr val="accent4"/>
                </a:solidFill>
                <a:latin typeface="+mj-lt"/>
                <a:ea typeface="+mj-ea"/>
                <a:cs typeface="+mj-cs"/>
              </a:rPr>
              <a:t>en</a:t>
            </a:r>
            <a:r>
              <a:rPr lang="en-US" sz="8000" b="1">
                <a:solidFill>
                  <a:schemeClr val="accent4"/>
                </a:solidFill>
                <a:latin typeface="+mj-lt"/>
                <a:ea typeface="+mj-ea"/>
                <a:cs typeface="+mj-cs"/>
              </a:rPr>
              <a:t> </a:t>
            </a:r>
            <a:r>
              <a:rPr lang="en-US" sz="8000" b="1" err="1">
                <a:solidFill>
                  <a:schemeClr val="accent4"/>
                </a:solidFill>
                <a:latin typeface="+mj-lt"/>
                <a:ea typeface="+mj-ea"/>
                <a:cs typeface="+mj-cs"/>
              </a:rPr>
              <a:t>Porciones</a:t>
            </a:r>
            <a:endParaRPr lang="en-US" sz="8000" b="1">
              <a:solidFill>
                <a:schemeClr val="accent4"/>
              </a:solidFill>
              <a:latin typeface="+mj-lt"/>
              <a:ea typeface="+mj-ea"/>
              <a:cs typeface="+mj-cs"/>
            </a:endParaRPr>
          </a:p>
        </p:txBody>
      </p:sp>
      <p:sp>
        <p:nvSpPr>
          <p:cNvPr id="2" name="TextBox 1">
            <a:extLst>
              <a:ext uri="{FF2B5EF4-FFF2-40B4-BE49-F238E27FC236}">
                <a16:creationId xmlns:a16="http://schemas.microsoft.com/office/drawing/2014/main" id="{77A8120C-8FB8-9C38-48C9-47FB4B9FA36A}"/>
              </a:ext>
            </a:extLst>
          </p:cNvPr>
          <p:cNvSpPr txBox="1"/>
          <p:nvPr/>
        </p:nvSpPr>
        <p:spPr>
          <a:xfrm>
            <a:off x="289000" y="3635579"/>
            <a:ext cx="7678553" cy="49810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4800" err="1"/>
              <a:t>Significa</a:t>
            </a:r>
            <a:r>
              <a:rPr lang="en-US" sz="4800"/>
              <a:t> </a:t>
            </a:r>
            <a:r>
              <a:rPr lang="en-US" sz="4800" err="1"/>
              <a:t>elegir</a:t>
            </a:r>
            <a:r>
              <a:rPr lang="en-US" sz="4800"/>
              <a:t> una </a:t>
            </a:r>
            <a:r>
              <a:rPr lang="en-US" sz="4800" err="1"/>
              <a:t>cantidad</a:t>
            </a:r>
            <a:r>
              <a:rPr lang="en-US" sz="4800"/>
              <a:t> </a:t>
            </a:r>
            <a:r>
              <a:rPr lang="en-US" sz="4800" err="1"/>
              <a:t>saludable</a:t>
            </a:r>
            <a:r>
              <a:rPr lang="en-US" sz="4800"/>
              <a:t> de un </a:t>
            </a:r>
            <a:r>
              <a:rPr lang="en-US" sz="4800" err="1"/>
              <a:t>determinado</a:t>
            </a:r>
            <a:r>
              <a:rPr lang="en-US" sz="4800"/>
              <a:t> </a:t>
            </a:r>
            <a:r>
              <a:rPr lang="en-US" sz="4800" err="1"/>
              <a:t>alimento</a:t>
            </a:r>
            <a:r>
              <a:rPr lang="en-US" sz="4800"/>
              <a:t>. </a:t>
            </a:r>
          </a:p>
          <a:p>
            <a:pPr indent="-228600">
              <a:lnSpc>
                <a:spcPct val="90000"/>
              </a:lnSpc>
              <a:spcAft>
                <a:spcPts val="600"/>
              </a:spcAft>
              <a:buFont typeface="Arial" panose="020B0604020202020204" pitchFamily="34" charset="0"/>
              <a:buChar char="•"/>
            </a:pPr>
            <a:endParaRPr lang="en-US" sz="4800"/>
          </a:p>
          <a:p>
            <a:pPr indent="-228600">
              <a:lnSpc>
                <a:spcPct val="90000"/>
              </a:lnSpc>
              <a:spcAft>
                <a:spcPts val="600"/>
              </a:spcAft>
              <a:buFont typeface="Arial" panose="020B0604020202020204" pitchFamily="34" charset="0"/>
              <a:buChar char="•"/>
            </a:pPr>
            <a:r>
              <a:rPr lang="en-US" sz="4800" err="1"/>
              <a:t>Ayuda</a:t>
            </a:r>
            <a:r>
              <a:rPr lang="en-US" sz="4800"/>
              <a:t> a </a:t>
            </a:r>
            <a:r>
              <a:rPr lang="en-US" sz="4800" err="1"/>
              <a:t>obtener</a:t>
            </a:r>
            <a:r>
              <a:rPr lang="en-US" sz="4800"/>
              <a:t> los </a:t>
            </a:r>
            <a:r>
              <a:rPr lang="en-US" sz="4800" err="1"/>
              <a:t>beneficios</a:t>
            </a:r>
            <a:r>
              <a:rPr lang="en-US" sz="4800"/>
              <a:t> de los </a:t>
            </a:r>
            <a:r>
              <a:rPr lang="en-US" sz="4800" err="1"/>
              <a:t>nutrientes</a:t>
            </a:r>
            <a:r>
              <a:rPr lang="en-US" sz="4800"/>
              <a:t> </a:t>
            </a:r>
            <a:r>
              <a:rPr lang="en-US" sz="4800" err="1"/>
              <a:t>en</a:t>
            </a:r>
            <a:r>
              <a:rPr lang="en-US" sz="4800"/>
              <a:t> los </a:t>
            </a:r>
            <a:r>
              <a:rPr lang="en-US" sz="4800" err="1"/>
              <a:t>alimentos</a:t>
            </a:r>
            <a:r>
              <a:rPr lang="en-US" sz="4800"/>
              <a:t> sin comer   </a:t>
            </a:r>
            <a:r>
              <a:rPr lang="en-US" sz="4800" err="1"/>
              <a:t>en</a:t>
            </a:r>
            <a:r>
              <a:rPr lang="en-US" sz="4800"/>
              <a:t> </a:t>
            </a:r>
            <a:r>
              <a:rPr lang="en-US" sz="4800" err="1"/>
              <a:t>exceso</a:t>
            </a:r>
            <a:r>
              <a:rPr lang="en-US" sz="4800"/>
              <a:t>. </a:t>
            </a:r>
            <a:endParaRPr lang="en-US" sz="4800">
              <a:ea typeface="Calibri"/>
              <a:cs typeface="Calibri"/>
            </a:endParaRPr>
          </a:p>
          <a:p>
            <a:pPr indent="-228600">
              <a:lnSpc>
                <a:spcPct val="90000"/>
              </a:lnSpc>
              <a:spcAft>
                <a:spcPts val="600"/>
              </a:spcAft>
              <a:buFont typeface="Arial" panose="020B0604020202020204" pitchFamily="34" charset="0"/>
              <a:buChar char="•"/>
            </a:pPr>
            <a:endParaRPr lang="en-US" sz="3300"/>
          </a:p>
        </p:txBody>
      </p:sp>
      <p:pic>
        <p:nvPicPr>
          <p:cNvPr id="4" name="Picture 3" descr="Vegetales y frutas variadas">
            <a:extLst>
              <a:ext uri="{FF2B5EF4-FFF2-40B4-BE49-F238E27FC236}">
                <a16:creationId xmlns:a16="http://schemas.microsoft.com/office/drawing/2014/main" id="{138868BD-3EEC-0E3C-852A-39E03266DEFB}"/>
              </a:ext>
            </a:extLst>
          </p:cNvPr>
          <p:cNvPicPr>
            <a:picLocks noChangeAspect="1"/>
          </p:cNvPicPr>
          <p:nvPr/>
        </p:nvPicPr>
        <p:blipFill rotWithShape="1">
          <a:blip r:embed="rId2"/>
          <a:srcRect l="19466" r="13582"/>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32">
            <a:extLst>
              <a:ext uri="{FF2B5EF4-FFF2-40B4-BE49-F238E27FC236}">
                <a16:creationId xmlns:a16="http://schemas.microsoft.com/office/drawing/2014/main" id="{7379914D-4FD3-6B7A-5B32-256F454D3F35}"/>
              </a:ext>
            </a:extLst>
          </p:cNvPr>
          <p:cNvPicPr>
            <a:picLocks noChangeAspect="1"/>
          </p:cNvPicPr>
          <p:nvPr/>
        </p:nvPicPr>
        <p:blipFill>
          <a:blip r:embed="rId3"/>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358146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4CD14-D3AD-D19E-22C3-DD7E354914DB}"/>
              </a:ext>
            </a:extLst>
          </p:cNvPr>
          <p:cNvSpPr txBox="1"/>
          <p:nvPr/>
        </p:nvSpPr>
        <p:spPr>
          <a:xfrm>
            <a:off x="1037460" y="2180879"/>
            <a:ext cx="15758361" cy="3820885"/>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5000" b="1" kern="1200">
              <a:solidFill>
                <a:schemeClr val="accent4"/>
              </a:solidFill>
              <a:latin typeface="+mj-lt"/>
              <a:ea typeface="+mj-ea"/>
              <a:cs typeface="+mj-cs"/>
            </a:endParaRPr>
          </a:p>
          <a:p>
            <a:pPr algn="ctr">
              <a:lnSpc>
                <a:spcPct val="90000"/>
              </a:lnSpc>
              <a:spcBef>
                <a:spcPct val="0"/>
              </a:spcBef>
              <a:spcAft>
                <a:spcPts val="600"/>
              </a:spcAft>
            </a:pPr>
            <a:endParaRPr lang="en-US" sz="5000" b="1" kern="1200">
              <a:latin typeface="+mj-lt"/>
              <a:ea typeface="+mj-ea"/>
              <a:cs typeface="+mj-cs"/>
            </a:endParaRPr>
          </a:p>
          <a:p>
            <a:pPr algn="ctr">
              <a:lnSpc>
                <a:spcPct val="90000"/>
              </a:lnSpc>
              <a:spcBef>
                <a:spcPct val="0"/>
              </a:spcBef>
              <a:spcAft>
                <a:spcPts val="600"/>
              </a:spcAft>
            </a:pPr>
            <a:r>
              <a:rPr lang="en-US" sz="5000" b="1" kern="1200">
                <a:latin typeface="+mj-lt"/>
                <a:ea typeface="+mj-ea"/>
                <a:cs typeface="+mj-cs"/>
              </a:rPr>
              <a:t>ACTIVIDAD</a:t>
            </a:r>
          </a:p>
          <a:p>
            <a:pPr algn="ctr">
              <a:lnSpc>
                <a:spcPct val="90000"/>
              </a:lnSpc>
              <a:spcBef>
                <a:spcPct val="0"/>
              </a:spcBef>
              <a:spcAft>
                <a:spcPts val="600"/>
              </a:spcAft>
            </a:pPr>
            <a:r>
              <a:rPr lang="en-US" sz="5000" b="1" kern="1200">
                <a:latin typeface="+mj-lt"/>
                <a:ea typeface="+mj-ea"/>
                <a:cs typeface="+mj-cs"/>
              </a:rPr>
              <a:t>Como se </a:t>
            </a:r>
            <a:r>
              <a:rPr lang="en-US" sz="5000" b="1" kern="1200" err="1">
                <a:latin typeface="+mj-lt"/>
                <a:ea typeface="+mj-ea"/>
                <a:cs typeface="+mj-cs"/>
              </a:rPr>
              <a:t>ve</a:t>
            </a:r>
            <a:r>
              <a:rPr lang="en-US" sz="5000" b="1" kern="1200">
                <a:latin typeface="+mj-lt"/>
                <a:ea typeface="+mj-ea"/>
                <a:cs typeface="+mj-cs"/>
              </a:rPr>
              <a:t> </a:t>
            </a:r>
            <a:r>
              <a:rPr lang="en-US" sz="5000" b="1" kern="1200" err="1">
                <a:latin typeface="+mj-lt"/>
                <a:ea typeface="+mj-ea"/>
                <a:cs typeface="+mj-cs"/>
              </a:rPr>
              <a:t>su</a:t>
            </a:r>
            <a:r>
              <a:rPr lang="en-US" sz="5000" b="1" kern="1200">
                <a:latin typeface="+mj-lt"/>
                <a:ea typeface="+mj-ea"/>
                <a:cs typeface="+mj-cs"/>
              </a:rPr>
              <a:t> </a:t>
            </a:r>
            <a:r>
              <a:rPr lang="en-US" sz="5000" b="1" kern="1200" err="1">
                <a:latin typeface="+mj-lt"/>
                <a:ea typeface="+mj-ea"/>
                <a:cs typeface="+mj-cs"/>
              </a:rPr>
              <a:t>plato</a:t>
            </a:r>
            <a:r>
              <a:rPr lang="en-US" sz="5000" b="1" kern="1200">
                <a:latin typeface="+mj-lt"/>
                <a:ea typeface="+mj-ea"/>
                <a:cs typeface="+mj-cs"/>
              </a:rPr>
              <a:t>?</a:t>
            </a:r>
            <a:endParaRPr lang="en-US" sz="5000" kern="1200">
              <a:latin typeface="+mj-lt"/>
              <a:ea typeface="+mj-ea"/>
              <a:cs typeface="+mj-cs"/>
            </a:endParaRPr>
          </a:p>
        </p:txBody>
      </p:sp>
      <p:pic>
        <p:nvPicPr>
          <p:cNvPr id="7" name="Picture 32">
            <a:extLst>
              <a:ext uri="{FF2B5EF4-FFF2-40B4-BE49-F238E27FC236}">
                <a16:creationId xmlns:a16="http://schemas.microsoft.com/office/drawing/2014/main" id="{5482D945-8631-EAAD-2154-7A0AC9F1FAEB}"/>
              </a:ext>
            </a:extLst>
          </p:cNvPr>
          <p:cNvPicPr>
            <a:picLocks noChangeAspect="1"/>
          </p:cNvPicPr>
          <p:nvPr/>
        </p:nvPicPr>
        <p:blipFill>
          <a:blip r:embed="rId3"/>
          <a:srcRect/>
          <a:stretch>
            <a:fillRect/>
          </a:stretch>
        </p:blipFill>
        <p:spPr>
          <a:xfrm>
            <a:off x="17046287" y="9529009"/>
            <a:ext cx="1235062" cy="762060"/>
          </a:xfrm>
          <a:prstGeom prst="rect">
            <a:avLst/>
          </a:prstGeom>
        </p:spPr>
      </p:pic>
      <p:pic>
        <p:nvPicPr>
          <p:cNvPr id="6" name="Picture 5" descr="A yellow letter i on a black background&#10;&#10;Description automatically generated">
            <a:extLst>
              <a:ext uri="{FF2B5EF4-FFF2-40B4-BE49-F238E27FC236}">
                <a16:creationId xmlns:a16="http://schemas.microsoft.com/office/drawing/2014/main" id="{9E4715E1-F8EE-4145-9E9E-A189E2AD488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8E84F90C-65D9-4514-B9ED-D2344C47FC3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462" y="138517"/>
            <a:ext cx="636998" cy="628436"/>
          </a:xfrm>
          <a:prstGeom prst="rect">
            <a:avLst/>
          </a:prstGeom>
        </p:spPr>
      </p:pic>
    </p:spTree>
    <p:extLst>
      <p:ext uri="{BB962C8B-B14F-4D97-AF65-F5344CB8AC3E}">
        <p14:creationId xmlns:p14="http://schemas.microsoft.com/office/powerpoint/2010/main" val="165146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od Groups Chart">
            <a:extLst>
              <a:ext uri="{FF2B5EF4-FFF2-40B4-BE49-F238E27FC236}">
                <a16:creationId xmlns:a16="http://schemas.microsoft.com/office/drawing/2014/main" id="{1B8EC1BC-51D7-471B-A304-AE511A58F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0" y="1300557"/>
            <a:ext cx="12415476" cy="84026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se1.mm.bing.net/th?id=OIP.5pC63ZEyKfBGsNLcKxzVbAHaC9&amp;pid=Api&amp;P=0&amp;h=220">
            <a:extLst>
              <a:ext uri="{FF2B5EF4-FFF2-40B4-BE49-F238E27FC236}">
                <a16:creationId xmlns:a16="http://schemas.microsoft.com/office/drawing/2014/main" id="{5B9C4168-FF43-422B-842B-6CCE0421D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394" y="6942249"/>
            <a:ext cx="5338755" cy="2590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C5BA85-BD7A-4896-8B5D-37DB77FA54A8}"/>
              </a:ext>
            </a:extLst>
          </p:cNvPr>
          <p:cNvSpPr txBox="1"/>
          <p:nvPr/>
        </p:nvSpPr>
        <p:spPr>
          <a:xfrm>
            <a:off x="367707" y="16397"/>
            <a:ext cx="16493932" cy="830997"/>
          </a:xfrm>
          <a:prstGeom prst="rect">
            <a:avLst/>
          </a:prstGeom>
          <a:noFill/>
        </p:spPr>
        <p:txBody>
          <a:bodyPr wrap="square" lIns="91440" tIns="45720" rIns="91440" bIns="45720" rtlCol="0" anchor="t">
            <a:spAutoFit/>
          </a:bodyPr>
          <a:lstStyle/>
          <a:p>
            <a:pPr algn="ctr"/>
            <a:r>
              <a:rPr lang="en-US" sz="4800" b="1"/>
              <a:t>5 </a:t>
            </a:r>
            <a:r>
              <a:rPr lang="en-US" sz="4800" b="1" err="1"/>
              <a:t>Grupos</a:t>
            </a:r>
            <a:r>
              <a:rPr lang="en-US" sz="4800" b="1"/>
              <a:t> de Alimentos </a:t>
            </a:r>
            <a:r>
              <a:rPr lang="en-US" sz="4800" b="1" err="1"/>
              <a:t>Especificos</a:t>
            </a:r>
            <a:r>
              <a:rPr lang="en-US" sz="4800" b="1"/>
              <a:t> para </a:t>
            </a:r>
            <a:r>
              <a:rPr lang="en-US" sz="4800" b="1" err="1"/>
              <a:t>Nutrientes</a:t>
            </a:r>
            <a:r>
              <a:rPr lang="en-US" sz="4800" b="1"/>
              <a:t> </a:t>
            </a:r>
            <a:r>
              <a:rPr lang="en-US" sz="4800" b="1" err="1"/>
              <a:t>Especificos</a:t>
            </a:r>
            <a:endParaRPr lang="es-MX" sz="4000" b="1">
              <a:cs typeface="Calibri"/>
            </a:endParaRPr>
          </a:p>
        </p:txBody>
      </p:sp>
      <p:sp>
        <p:nvSpPr>
          <p:cNvPr id="5" name="TextBox 4">
            <a:extLst>
              <a:ext uri="{FF2B5EF4-FFF2-40B4-BE49-F238E27FC236}">
                <a16:creationId xmlns:a16="http://schemas.microsoft.com/office/drawing/2014/main" id="{6C9C9BD5-230C-4B5E-AD43-4A85CF2B1D88}"/>
              </a:ext>
            </a:extLst>
          </p:cNvPr>
          <p:cNvSpPr txBox="1"/>
          <p:nvPr/>
        </p:nvSpPr>
        <p:spPr>
          <a:xfrm>
            <a:off x="13089882" y="6199012"/>
            <a:ext cx="4671392" cy="523220"/>
          </a:xfrm>
          <a:prstGeom prst="rect">
            <a:avLst/>
          </a:prstGeom>
          <a:noFill/>
        </p:spPr>
        <p:txBody>
          <a:bodyPr wrap="square" rtlCol="0">
            <a:spAutoFit/>
          </a:bodyPr>
          <a:lstStyle/>
          <a:p>
            <a:pPr algn="ctr"/>
            <a:r>
              <a:rPr lang="en-US" sz="2800" b="1" err="1"/>
              <a:t>Calorias</a:t>
            </a:r>
            <a:r>
              <a:rPr lang="en-US" sz="2800" b="1"/>
              <a:t> </a:t>
            </a:r>
            <a:r>
              <a:rPr lang="en-US" sz="2800" b="1" err="1"/>
              <a:t>Vacias</a:t>
            </a:r>
            <a:endParaRPr lang="es-MX" sz="2800" b="1"/>
          </a:p>
        </p:txBody>
      </p:sp>
      <p:sp>
        <p:nvSpPr>
          <p:cNvPr id="7" name="TextBox 6">
            <a:extLst>
              <a:ext uri="{FF2B5EF4-FFF2-40B4-BE49-F238E27FC236}">
                <a16:creationId xmlns:a16="http://schemas.microsoft.com/office/drawing/2014/main" id="{61FFF0CD-EACC-420E-BB8B-A7A994FF6673}"/>
              </a:ext>
            </a:extLst>
          </p:cNvPr>
          <p:cNvSpPr txBox="1"/>
          <p:nvPr/>
        </p:nvSpPr>
        <p:spPr>
          <a:xfrm>
            <a:off x="13086267" y="1551336"/>
            <a:ext cx="4953931" cy="4031873"/>
          </a:xfrm>
          <a:prstGeom prst="rect">
            <a:avLst/>
          </a:prstGeom>
          <a:noFill/>
        </p:spPr>
        <p:txBody>
          <a:bodyPr wrap="square" lIns="91440" tIns="45720" rIns="91440" bIns="45720" rtlCol="0" anchor="t">
            <a:spAutoFit/>
          </a:bodyPr>
          <a:lstStyle/>
          <a:p>
            <a:pPr algn="ctr"/>
            <a:r>
              <a:rPr lang="en-US" sz="3200" b="1"/>
              <a:t>Patron </a:t>
            </a:r>
            <a:r>
              <a:rPr lang="en-US" sz="3200" b="1" err="1"/>
              <a:t>alimenticio</a:t>
            </a:r>
            <a:r>
              <a:rPr lang="en-US" sz="3200" b="1"/>
              <a:t> </a:t>
            </a:r>
            <a:r>
              <a:rPr lang="en-US" sz="3200" b="1" err="1"/>
              <a:t>saludable</a:t>
            </a:r>
            <a:endParaRPr lang="en-US" sz="3200" b="1">
              <a:cs typeface="Calibri"/>
            </a:endParaRPr>
          </a:p>
          <a:p>
            <a:pPr marL="457200" indent="-457200">
              <a:buFont typeface="Arial" panose="020B0604020202020204" pitchFamily="34" charset="0"/>
              <a:buChar char="•"/>
            </a:pPr>
            <a:r>
              <a:rPr lang="en-US" sz="3200" err="1"/>
              <a:t>Variedad</a:t>
            </a:r>
            <a:r>
              <a:rPr lang="en-US" sz="3200"/>
              <a:t> de </a:t>
            </a:r>
            <a:r>
              <a:rPr lang="en-US" sz="3200" err="1"/>
              <a:t>vegetales</a:t>
            </a:r>
            <a:endParaRPr lang="en-US" sz="3200">
              <a:cs typeface="Calibri"/>
            </a:endParaRPr>
          </a:p>
          <a:p>
            <a:pPr marL="457200" indent="-457200">
              <a:buFont typeface="Arial" panose="020B0604020202020204" pitchFamily="34" charset="0"/>
              <a:buChar char="•"/>
            </a:pPr>
            <a:r>
              <a:rPr lang="en-US" sz="3200" err="1"/>
              <a:t>Frutas</a:t>
            </a:r>
            <a:r>
              <a:rPr lang="en-US" sz="3200"/>
              <a:t> sin </a:t>
            </a:r>
            <a:r>
              <a:rPr lang="en-US" sz="3200" err="1"/>
              <a:t>procesar</a:t>
            </a:r>
            <a:endParaRPr lang="en-US" sz="3200">
              <a:cs typeface="Calibri"/>
            </a:endParaRPr>
          </a:p>
          <a:p>
            <a:pPr marL="457200" indent="-457200">
              <a:buFont typeface="Arial" panose="020B0604020202020204" pitchFamily="34" charset="0"/>
              <a:buChar char="•"/>
            </a:pPr>
            <a:r>
              <a:rPr lang="en-US" sz="3200" err="1"/>
              <a:t>Granos</a:t>
            </a:r>
            <a:endParaRPr lang="en-US" sz="3200">
              <a:cs typeface="Calibri"/>
            </a:endParaRPr>
          </a:p>
          <a:p>
            <a:pPr marL="457200" indent="-457200">
              <a:buFont typeface="Arial" panose="020B0604020202020204" pitchFamily="34" charset="0"/>
              <a:buChar char="•"/>
            </a:pPr>
            <a:r>
              <a:rPr lang="en-US" sz="3200" err="1"/>
              <a:t>Productos</a:t>
            </a:r>
            <a:r>
              <a:rPr lang="en-US" sz="3200"/>
              <a:t> </a:t>
            </a:r>
            <a:r>
              <a:rPr lang="en-US" sz="3200" err="1"/>
              <a:t>lacteos</a:t>
            </a:r>
            <a:endParaRPr lang="en-US" sz="3200">
              <a:cs typeface="Calibri"/>
            </a:endParaRPr>
          </a:p>
          <a:p>
            <a:pPr marL="457200" indent="-457200">
              <a:buFont typeface="Arial" panose="020B0604020202020204" pitchFamily="34" charset="0"/>
              <a:buChar char="•"/>
            </a:pPr>
            <a:r>
              <a:rPr lang="en-US" sz="3200" err="1"/>
              <a:t>Variedad</a:t>
            </a:r>
            <a:r>
              <a:rPr lang="en-US" sz="3200"/>
              <a:t> de </a:t>
            </a:r>
            <a:r>
              <a:rPr lang="en-US" sz="3200" err="1"/>
              <a:t>alimentos</a:t>
            </a:r>
            <a:r>
              <a:rPr lang="en-US" sz="3200"/>
              <a:t> con </a:t>
            </a:r>
            <a:r>
              <a:rPr lang="en-US" sz="3200" err="1"/>
              <a:t>proteina</a:t>
            </a:r>
            <a:endParaRPr lang="es-MX" sz="3200"/>
          </a:p>
        </p:txBody>
      </p:sp>
      <p:sp>
        <p:nvSpPr>
          <p:cNvPr id="6" name="TextBox 5">
            <a:extLst>
              <a:ext uri="{FF2B5EF4-FFF2-40B4-BE49-F238E27FC236}">
                <a16:creationId xmlns:a16="http://schemas.microsoft.com/office/drawing/2014/main" id="{B3CCC388-B43F-81EF-B372-D947C429137A}"/>
              </a:ext>
            </a:extLst>
          </p:cNvPr>
          <p:cNvSpPr txBox="1"/>
          <p:nvPr/>
        </p:nvSpPr>
        <p:spPr>
          <a:xfrm>
            <a:off x="796247" y="1553966"/>
            <a:ext cx="1387011" cy="523220"/>
          </a:xfrm>
          <a:prstGeom prst="rect">
            <a:avLst/>
          </a:prstGeom>
          <a:solidFill>
            <a:srgbClr val="0070C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chemeClr val="bg1"/>
                </a:solidFill>
                <a:cs typeface="Calibri"/>
              </a:rPr>
              <a:t>Lacteos</a:t>
            </a:r>
            <a:endParaRPr lang="en-US" sz="2800" b="1">
              <a:solidFill>
                <a:schemeClr val="bg1"/>
              </a:solidFill>
              <a:cs typeface="Calibri"/>
            </a:endParaRPr>
          </a:p>
        </p:txBody>
      </p:sp>
      <p:sp>
        <p:nvSpPr>
          <p:cNvPr id="9" name="TextBox 8">
            <a:extLst>
              <a:ext uri="{FF2B5EF4-FFF2-40B4-BE49-F238E27FC236}">
                <a16:creationId xmlns:a16="http://schemas.microsoft.com/office/drawing/2014/main" id="{427141C7-DE09-F9EA-2EF1-044673EA63C8}"/>
              </a:ext>
            </a:extLst>
          </p:cNvPr>
          <p:cNvSpPr txBox="1"/>
          <p:nvPr/>
        </p:nvSpPr>
        <p:spPr>
          <a:xfrm>
            <a:off x="3018034" y="1553965"/>
            <a:ext cx="1810819" cy="523220"/>
          </a:xfrm>
          <a:prstGeom prst="rect">
            <a:avLst/>
          </a:prstGeom>
          <a:solidFill>
            <a:srgbClr val="92D05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chemeClr val="bg1"/>
                </a:solidFill>
                <a:cs typeface="Calibri"/>
              </a:rPr>
              <a:t>Vegetales</a:t>
            </a:r>
            <a:endParaRPr lang="en-US">
              <a:solidFill>
                <a:schemeClr val="bg1"/>
              </a:solidFill>
            </a:endParaRPr>
          </a:p>
        </p:txBody>
      </p:sp>
      <p:sp>
        <p:nvSpPr>
          <p:cNvPr id="10" name="TextBox 9">
            <a:extLst>
              <a:ext uri="{FF2B5EF4-FFF2-40B4-BE49-F238E27FC236}">
                <a16:creationId xmlns:a16="http://schemas.microsoft.com/office/drawing/2014/main" id="{07A80B8F-6D6C-0E28-6EBE-037FBF79FEC2}"/>
              </a:ext>
            </a:extLst>
          </p:cNvPr>
          <p:cNvSpPr txBox="1"/>
          <p:nvPr/>
        </p:nvSpPr>
        <p:spPr>
          <a:xfrm>
            <a:off x="5637943" y="1515437"/>
            <a:ext cx="1528280" cy="523220"/>
          </a:xfrm>
          <a:prstGeom prst="rect">
            <a:avLst/>
          </a:prstGeom>
          <a:solidFill>
            <a:srgbClr val="C0000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chemeClr val="bg1"/>
                </a:solidFill>
                <a:cs typeface="Calibri"/>
              </a:rPr>
              <a:t>Frutas</a:t>
            </a:r>
            <a:endParaRPr lang="en-US" sz="2800" b="1">
              <a:solidFill>
                <a:schemeClr val="bg1"/>
              </a:solidFill>
              <a:cs typeface="Calibri"/>
            </a:endParaRPr>
          </a:p>
        </p:txBody>
      </p:sp>
      <p:sp>
        <p:nvSpPr>
          <p:cNvPr id="11" name="TextBox 10">
            <a:extLst>
              <a:ext uri="{FF2B5EF4-FFF2-40B4-BE49-F238E27FC236}">
                <a16:creationId xmlns:a16="http://schemas.microsoft.com/office/drawing/2014/main" id="{CDD53D4E-CBD7-56B0-5E7B-E3488F5531A6}"/>
              </a:ext>
            </a:extLst>
          </p:cNvPr>
          <p:cNvSpPr txBox="1"/>
          <p:nvPr/>
        </p:nvSpPr>
        <p:spPr>
          <a:xfrm>
            <a:off x="8167954" y="1515437"/>
            <a:ext cx="1412696" cy="523220"/>
          </a:xfrm>
          <a:prstGeom prst="rect">
            <a:avLst/>
          </a:prstGeom>
          <a:solidFill>
            <a:schemeClr val="accent6">
              <a:lumMod val="7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chemeClr val="bg1"/>
                </a:solidFill>
                <a:cs typeface="Calibri"/>
              </a:rPr>
              <a:t>Granos</a:t>
            </a:r>
            <a:endParaRPr lang="en-US">
              <a:solidFill>
                <a:schemeClr val="bg1"/>
              </a:solidFill>
            </a:endParaRPr>
          </a:p>
        </p:txBody>
      </p:sp>
      <p:sp>
        <p:nvSpPr>
          <p:cNvPr id="12" name="TextBox 11">
            <a:extLst>
              <a:ext uri="{FF2B5EF4-FFF2-40B4-BE49-F238E27FC236}">
                <a16:creationId xmlns:a16="http://schemas.microsoft.com/office/drawing/2014/main" id="{7D08C032-4E14-39DF-A248-BF1C9023230E}"/>
              </a:ext>
            </a:extLst>
          </p:cNvPr>
          <p:cNvSpPr txBox="1"/>
          <p:nvPr/>
        </p:nvSpPr>
        <p:spPr>
          <a:xfrm>
            <a:off x="10415426" y="1515436"/>
            <a:ext cx="1810819" cy="523220"/>
          </a:xfrm>
          <a:prstGeom prst="rect">
            <a:avLst/>
          </a:prstGeom>
          <a:solidFill>
            <a:srgbClr val="7030A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chemeClr val="bg1"/>
                </a:solidFill>
                <a:cs typeface="Calibri"/>
              </a:rPr>
              <a:t>Proteina</a:t>
            </a:r>
            <a:endParaRPr lang="en-US" err="1">
              <a:solidFill>
                <a:schemeClr val="bg1"/>
              </a:solidFill>
            </a:endParaRPr>
          </a:p>
        </p:txBody>
      </p:sp>
      <p:sp>
        <p:nvSpPr>
          <p:cNvPr id="13" name="TextBox 12">
            <a:extLst>
              <a:ext uri="{FF2B5EF4-FFF2-40B4-BE49-F238E27FC236}">
                <a16:creationId xmlns:a16="http://schemas.microsoft.com/office/drawing/2014/main" id="{2D8E38FE-CFCB-0F06-00EB-6F786A664781}"/>
              </a:ext>
            </a:extLst>
          </p:cNvPr>
          <p:cNvSpPr txBox="1"/>
          <p:nvPr/>
        </p:nvSpPr>
        <p:spPr>
          <a:xfrm>
            <a:off x="321069" y="2157573"/>
            <a:ext cx="2067673"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Leche, Yogurt, Queso</a:t>
            </a:r>
            <a:endParaRPr lang="en-US" b="1"/>
          </a:p>
        </p:txBody>
      </p:sp>
      <p:sp>
        <p:nvSpPr>
          <p:cNvPr id="14" name="TextBox 13">
            <a:extLst>
              <a:ext uri="{FF2B5EF4-FFF2-40B4-BE49-F238E27FC236}">
                <a16:creationId xmlns:a16="http://schemas.microsoft.com/office/drawing/2014/main" id="{77C3CB11-9E8C-8AD3-38E5-AA6A7F831F74}"/>
              </a:ext>
            </a:extLst>
          </p:cNvPr>
          <p:cNvSpPr txBox="1"/>
          <p:nvPr/>
        </p:nvSpPr>
        <p:spPr>
          <a:xfrm>
            <a:off x="7834046" y="2196101"/>
            <a:ext cx="206767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Pan, Cereal, Pasta</a:t>
            </a:r>
          </a:p>
        </p:txBody>
      </p:sp>
      <p:sp>
        <p:nvSpPr>
          <p:cNvPr id="16" name="TextBox 15">
            <a:extLst>
              <a:ext uri="{FF2B5EF4-FFF2-40B4-BE49-F238E27FC236}">
                <a16:creationId xmlns:a16="http://schemas.microsoft.com/office/drawing/2014/main" id="{07398279-06B3-910E-C46C-ABF64AEF641A}"/>
              </a:ext>
            </a:extLst>
          </p:cNvPr>
          <p:cNvSpPr txBox="1"/>
          <p:nvPr/>
        </p:nvSpPr>
        <p:spPr>
          <a:xfrm>
            <a:off x="10287001" y="2196101"/>
            <a:ext cx="206767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
        <p:nvSpPr>
          <p:cNvPr id="17" name="TextBox 1">
            <a:extLst>
              <a:ext uri="{FF2B5EF4-FFF2-40B4-BE49-F238E27FC236}">
                <a16:creationId xmlns:a16="http://schemas.microsoft.com/office/drawing/2014/main" id="{40F7E6C7-04C0-214E-74D0-39766E206099}"/>
              </a:ext>
            </a:extLst>
          </p:cNvPr>
          <p:cNvSpPr txBox="1"/>
          <p:nvPr/>
        </p:nvSpPr>
        <p:spPr>
          <a:xfrm>
            <a:off x="10184259" y="2196100"/>
            <a:ext cx="2273155" cy="64633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cs typeface="Calibri"/>
              </a:rPr>
              <a:t>Carne, Frijoles, Nueces</a:t>
            </a:r>
          </a:p>
        </p:txBody>
      </p:sp>
      <p:sp>
        <p:nvSpPr>
          <p:cNvPr id="18" name="TextBox 17">
            <a:extLst>
              <a:ext uri="{FF2B5EF4-FFF2-40B4-BE49-F238E27FC236}">
                <a16:creationId xmlns:a16="http://schemas.microsoft.com/office/drawing/2014/main" id="{7A9AB83A-E0CB-FE13-6886-A25BA9EEB76C}"/>
              </a:ext>
            </a:extLst>
          </p:cNvPr>
          <p:cNvSpPr txBox="1"/>
          <p:nvPr/>
        </p:nvSpPr>
        <p:spPr>
          <a:xfrm>
            <a:off x="1733765" y="3878494"/>
            <a:ext cx="796247"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Leche</a:t>
            </a:r>
          </a:p>
        </p:txBody>
      </p:sp>
      <p:sp>
        <p:nvSpPr>
          <p:cNvPr id="19" name="TextBox 18">
            <a:extLst>
              <a:ext uri="{FF2B5EF4-FFF2-40B4-BE49-F238E27FC236}">
                <a16:creationId xmlns:a16="http://schemas.microsoft.com/office/drawing/2014/main" id="{71A4B036-E4FA-FE1E-B39C-F9BC7FC5D996}"/>
              </a:ext>
            </a:extLst>
          </p:cNvPr>
          <p:cNvSpPr txBox="1"/>
          <p:nvPr/>
        </p:nvSpPr>
        <p:spPr>
          <a:xfrm>
            <a:off x="321068" y="4597684"/>
            <a:ext cx="91183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cs typeface="Calibri"/>
              </a:rPr>
              <a:t>Yogourt</a:t>
            </a:r>
          </a:p>
        </p:txBody>
      </p:sp>
      <p:sp>
        <p:nvSpPr>
          <p:cNvPr id="20" name="TextBox 19">
            <a:extLst>
              <a:ext uri="{FF2B5EF4-FFF2-40B4-BE49-F238E27FC236}">
                <a16:creationId xmlns:a16="http://schemas.microsoft.com/office/drawing/2014/main" id="{CB807A59-71F7-8D03-C437-24DC2246E46F}"/>
              </a:ext>
            </a:extLst>
          </p:cNvPr>
          <p:cNvSpPr txBox="1"/>
          <p:nvPr/>
        </p:nvSpPr>
        <p:spPr>
          <a:xfrm>
            <a:off x="1618180" y="5586571"/>
            <a:ext cx="911831"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Queso</a:t>
            </a:r>
          </a:p>
        </p:txBody>
      </p:sp>
      <p:sp>
        <p:nvSpPr>
          <p:cNvPr id="21" name="TextBox 20">
            <a:extLst>
              <a:ext uri="{FF2B5EF4-FFF2-40B4-BE49-F238E27FC236}">
                <a16:creationId xmlns:a16="http://schemas.microsoft.com/office/drawing/2014/main" id="{E794A0BE-E764-FC68-8B15-2FDC51FD16C8}"/>
              </a:ext>
            </a:extLst>
          </p:cNvPr>
          <p:cNvSpPr txBox="1"/>
          <p:nvPr/>
        </p:nvSpPr>
        <p:spPr>
          <a:xfrm>
            <a:off x="385281" y="6716729"/>
            <a:ext cx="911831"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Leche con chocolate</a:t>
            </a:r>
          </a:p>
        </p:txBody>
      </p:sp>
      <p:sp>
        <p:nvSpPr>
          <p:cNvPr id="22" name="TextBox 21">
            <a:extLst>
              <a:ext uri="{FF2B5EF4-FFF2-40B4-BE49-F238E27FC236}">
                <a16:creationId xmlns:a16="http://schemas.microsoft.com/office/drawing/2014/main" id="{C15AF67E-1D23-CF38-E707-232450A2F830}"/>
              </a:ext>
            </a:extLst>
          </p:cNvPr>
          <p:cNvSpPr txBox="1"/>
          <p:nvPr/>
        </p:nvSpPr>
        <p:spPr>
          <a:xfrm>
            <a:off x="1361324" y="6986425"/>
            <a:ext cx="66781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cs typeface="Calibri"/>
              </a:rPr>
              <a:t>TIra</a:t>
            </a:r>
            <a:r>
              <a:rPr lang="en-US" sz="1200">
                <a:cs typeface="Calibri"/>
              </a:rPr>
              <a:t> de queso</a:t>
            </a:r>
          </a:p>
        </p:txBody>
      </p:sp>
      <p:sp>
        <p:nvSpPr>
          <p:cNvPr id="23" name="TextBox 22">
            <a:extLst>
              <a:ext uri="{FF2B5EF4-FFF2-40B4-BE49-F238E27FC236}">
                <a16:creationId xmlns:a16="http://schemas.microsoft.com/office/drawing/2014/main" id="{3A956DAF-2155-05ED-99A6-ADE7869663E1}"/>
              </a:ext>
            </a:extLst>
          </p:cNvPr>
          <p:cNvSpPr txBox="1"/>
          <p:nvPr/>
        </p:nvSpPr>
        <p:spPr>
          <a:xfrm>
            <a:off x="321068" y="8103740"/>
            <a:ext cx="122005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Requeson</a:t>
            </a:r>
          </a:p>
        </p:txBody>
      </p:sp>
      <p:sp>
        <p:nvSpPr>
          <p:cNvPr id="24" name="TextBox 23">
            <a:extLst>
              <a:ext uri="{FF2B5EF4-FFF2-40B4-BE49-F238E27FC236}">
                <a16:creationId xmlns:a16="http://schemas.microsoft.com/office/drawing/2014/main" id="{0C1CD09B-B311-2995-511A-334158512B5A}"/>
              </a:ext>
            </a:extLst>
          </p:cNvPr>
          <p:cNvSpPr txBox="1"/>
          <p:nvPr/>
        </p:nvSpPr>
        <p:spPr>
          <a:xfrm>
            <a:off x="1297113" y="9131156"/>
            <a:ext cx="102741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Pudin</a:t>
            </a:r>
          </a:p>
        </p:txBody>
      </p:sp>
      <p:sp>
        <p:nvSpPr>
          <p:cNvPr id="25" name="TextBox 24">
            <a:extLst>
              <a:ext uri="{FF2B5EF4-FFF2-40B4-BE49-F238E27FC236}">
                <a16:creationId xmlns:a16="http://schemas.microsoft.com/office/drawing/2014/main" id="{B3632F59-0E12-E752-AF2B-FE97420E8DF6}"/>
              </a:ext>
            </a:extLst>
          </p:cNvPr>
          <p:cNvSpPr txBox="1"/>
          <p:nvPr/>
        </p:nvSpPr>
        <p:spPr>
          <a:xfrm>
            <a:off x="1695236" y="8758718"/>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Licuado</a:t>
            </a:r>
          </a:p>
        </p:txBody>
      </p:sp>
      <p:sp>
        <p:nvSpPr>
          <p:cNvPr id="26" name="TextBox 25">
            <a:extLst>
              <a:ext uri="{FF2B5EF4-FFF2-40B4-BE49-F238E27FC236}">
                <a16:creationId xmlns:a16="http://schemas.microsoft.com/office/drawing/2014/main" id="{381B6592-EEFF-208B-A349-C4217D15931A}"/>
              </a:ext>
            </a:extLst>
          </p:cNvPr>
          <p:cNvSpPr txBox="1"/>
          <p:nvPr/>
        </p:nvSpPr>
        <p:spPr>
          <a:xfrm>
            <a:off x="3146460" y="3570268"/>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Brocoli</a:t>
            </a:r>
          </a:p>
        </p:txBody>
      </p:sp>
      <p:sp>
        <p:nvSpPr>
          <p:cNvPr id="27" name="TextBox 26">
            <a:extLst>
              <a:ext uri="{FF2B5EF4-FFF2-40B4-BE49-F238E27FC236}">
                <a16:creationId xmlns:a16="http://schemas.microsoft.com/office/drawing/2014/main" id="{31E26C14-96C4-188F-D98F-7D1DA88CAD18}"/>
              </a:ext>
            </a:extLst>
          </p:cNvPr>
          <p:cNvSpPr txBox="1"/>
          <p:nvPr/>
        </p:nvSpPr>
        <p:spPr>
          <a:xfrm>
            <a:off x="4392200" y="5650784"/>
            <a:ext cx="629292"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Elote</a:t>
            </a:r>
          </a:p>
        </p:txBody>
      </p:sp>
      <p:sp>
        <p:nvSpPr>
          <p:cNvPr id="28" name="TextBox 27">
            <a:extLst>
              <a:ext uri="{FF2B5EF4-FFF2-40B4-BE49-F238E27FC236}">
                <a16:creationId xmlns:a16="http://schemas.microsoft.com/office/drawing/2014/main" id="{FA0696CF-42C0-4612-77DC-C4C0A296647B}"/>
              </a:ext>
            </a:extLst>
          </p:cNvPr>
          <p:cNvSpPr txBox="1"/>
          <p:nvPr/>
        </p:nvSpPr>
        <p:spPr>
          <a:xfrm>
            <a:off x="4083977" y="4289459"/>
            <a:ext cx="97604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Esparragos</a:t>
            </a:r>
          </a:p>
        </p:txBody>
      </p:sp>
      <p:sp>
        <p:nvSpPr>
          <p:cNvPr id="29" name="TextBox 28">
            <a:extLst>
              <a:ext uri="{FF2B5EF4-FFF2-40B4-BE49-F238E27FC236}">
                <a16:creationId xmlns:a16="http://schemas.microsoft.com/office/drawing/2014/main" id="{18732186-7414-891F-741B-CD75B81DBB74}"/>
              </a:ext>
            </a:extLst>
          </p:cNvPr>
          <p:cNvSpPr txBox="1"/>
          <p:nvPr/>
        </p:nvSpPr>
        <p:spPr>
          <a:xfrm>
            <a:off x="2838235" y="5034335"/>
            <a:ext cx="88614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Chile Morron</a:t>
            </a:r>
          </a:p>
        </p:txBody>
      </p:sp>
      <p:sp>
        <p:nvSpPr>
          <p:cNvPr id="30" name="TextBox 29">
            <a:extLst>
              <a:ext uri="{FF2B5EF4-FFF2-40B4-BE49-F238E27FC236}">
                <a16:creationId xmlns:a16="http://schemas.microsoft.com/office/drawing/2014/main" id="{71309411-FF06-DC22-0269-BB035985B2A3}"/>
              </a:ext>
            </a:extLst>
          </p:cNvPr>
          <p:cNvSpPr txBox="1"/>
          <p:nvPr/>
        </p:nvSpPr>
        <p:spPr>
          <a:xfrm>
            <a:off x="2838235" y="6678200"/>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Aguacate</a:t>
            </a:r>
          </a:p>
        </p:txBody>
      </p:sp>
      <p:sp>
        <p:nvSpPr>
          <p:cNvPr id="31" name="TextBox 30">
            <a:extLst>
              <a:ext uri="{FF2B5EF4-FFF2-40B4-BE49-F238E27FC236}">
                <a16:creationId xmlns:a16="http://schemas.microsoft.com/office/drawing/2014/main" id="{48AADDDC-4533-B764-D30A-4B0D7C9BE99F}"/>
              </a:ext>
            </a:extLst>
          </p:cNvPr>
          <p:cNvSpPr txBox="1"/>
          <p:nvPr/>
        </p:nvSpPr>
        <p:spPr>
          <a:xfrm>
            <a:off x="4032606" y="7217594"/>
            <a:ext cx="98888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Zanahoria</a:t>
            </a:r>
          </a:p>
        </p:txBody>
      </p:sp>
      <p:sp>
        <p:nvSpPr>
          <p:cNvPr id="32" name="TextBox 31">
            <a:extLst>
              <a:ext uri="{FF2B5EF4-FFF2-40B4-BE49-F238E27FC236}">
                <a16:creationId xmlns:a16="http://schemas.microsoft.com/office/drawing/2014/main" id="{A897743B-47BE-7099-685E-0CFE3FA57619}"/>
              </a:ext>
            </a:extLst>
          </p:cNvPr>
          <p:cNvSpPr txBox="1"/>
          <p:nvPr/>
        </p:nvSpPr>
        <p:spPr>
          <a:xfrm>
            <a:off x="2838235" y="7949627"/>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Espinaca</a:t>
            </a:r>
          </a:p>
        </p:txBody>
      </p:sp>
      <p:sp>
        <p:nvSpPr>
          <p:cNvPr id="33" name="TextBox 32">
            <a:extLst>
              <a:ext uri="{FF2B5EF4-FFF2-40B4-BE49-F238E27FC236}">
                <a16:creationId xmlns:a16="http://schemas.microsoft.com/office/drawing/2014/main" id="{1F113BE4-BC95-6804-83ED-1C280B767C6E}"/>
              </a:ext>
            </a:extLst>
          </p:cNvPr>
          <p:cNvSpPr txBox="1"/>
          <p:nvPr/>
        </p:nvSpPr>
        <p:spPr>
          <a:xfrm>
            <a:off x="3929865" y="8501863"/>
            <a:ext cx="113015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Camote</a:t>
            </a:r>
          </a:p>
        </p:txBody>
      </p:sp>
      <p:sp>
        <p:nvSpPr>
          <p:cNvPr id="34" name="TextBox 33">
            <a:extLst>
              <a:ext uri="{FF2B5EF4-FFF2-40B4-BE49-F238E27FC236}">
                <a16:creationId xmlns:a16="http://schemas.microsoft.com/office/drawing/2014/main" id="{FB3653F3-1224-9DC0-B7D3-E7E6264C883E}"/>
              </a:ext>
            </a:extLst>
          </p:cNvPr>
          <p:cNvSpPr txBox="1"/>
          <p:nvPr/>
        </p:nvSpPr>
        <p:spPr>
          <a:xfrm>
            <a:off x="3942707" y="916968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Tomate</a:t>
            </a:r>
          </a:p>
        </p:txBody>
      </p:sp>
      <p:sp>
        <p:nvSpPr>
          <p:cNvPr id="35" name="TextBox 34">
            <a:extLst>
              <a:ext uri="{FF2B5EF4-FFF2-40B4-BE49-F238E27FC236}">
                <a16:creationId xmlns:a16="http://schemas.microsoft.com/office/drawing/2014/main" id="{07D37B99-FFFD-84F4-6916-B097CE72F4E3}"/>
              </a:ext>
            </a:extLst>
          </p:cNvPr>
          <p:cNvSpPr txBox="1"/>
          <p:nvPr/>
        </p:nvSpPr>
        <p:spPr>
          <a:xfrm>
            <a:off x="5419616" y="3262042"/>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Fresa</a:t>
            </a:r>
          </a:p>
        </p:txBody>
      </p:sp>
      <p:sp>
        <p:nvSpPr>
          <p:cNvPr id="36" name="TextBox 35">
            <a:extLst>
              <a:ext uri="{FF2B5EF4-FFF2-40B4-BE49-F238E27FC236}">
                <a16:creationId xmlns:a16="http://schemas.microsoft.com/office/drawing/2014/main" id="{24BF2F70-FCA3-9668-C167-AD93DC62F38A}"/>
              </a:ext>
            </a:extLst>
          </p:cNvPr>
          <p:cNvSpPr txBox="1"/>
          <p:nvPr/>
        </p:nvSpPr>
        <p:spPr>
          <a:xfrm>
            <a:off x="5201291" y="459768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Platano</a:t>
            </a:r>
          </a:p>
        </p:txBody>
      </p:sp>
      <p:sp>
        <p:nvSpPr>
          <p:cNvPr id="37" name="TextBox 36">
            <a:extLst>
              <a:ext uri="{FF2B5EF4-FFF2-40B4-BE49-F238E27FC236}">
                <a16:creationId xmlns:a16="http://schemas.microsoft.com/office/drawing/2014/main" id="{45BD6FCF-76DF-7CF8-B96E-83F6D231D6AA}"/>
              </a:ext>
            </a:extLst>
          </p:cNvPr>
          <p:cNvSpPr txBox="1"/>
          <p:nvPr/>
        </p:nvSpPr>
        <p:spPr>
          <a:xfrm>
            <a:off x="6665359" y="3647324"/>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Manzana</a:t>
            </a:r>
          </a:p>
        </p:txBody>
      </p:sp>
      <p:sp>
        <p:nvSpPr>
          <p:cNvPr id="38" name="TextBox 37">
            <a:extLst>
              <a:ext uri="{FF2B5EF4-FFF2-40B4-BE49-F238E27FC236}">
                <a16:creationId xmlns:a16="http://schemas.microsoft.com/office/drawing/2014/main" id="{AE7891D9-823E-C2ED-A3C4-62D754DBC855}"/>
              </a:ext>
            </a:extLst>
          </p:cNvPr>
          <p:cNvSpPr txBox="1"/>
          <p:nvPr/>
        </p:nvSpPr>
        <p:spPr>
          <a:xfrm>
            <a:off x="6498403" y="5201290"/>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Moras</a:t>
            </a:r>
          </a:p>
        </p:txBody>
      </p:sp>
      <p:sp>
        <p:nvSpPr>
          <p:cNvPr id="39" name="TextBox 38">
            <a:extLst>
              <a:ext uri="{FF2B5EF4-FFF2-40B4-BE49-F238E27FC236}">
                <a16:creationId xmlns:a16="http://schemas.microsoft.com/office/drawing/2014/main" id="{C2002519-7128-79F5-467A-C3D30C54D69E}"/>
              </a:ext>
            </a:extLst>
          </p:cNvPr>
          <p:cNvSpPr txBox="1"/>
          <p:nvPr/>
        </p:nvSpPr>
        <p:spPr>
          <a:xfrm>
            <a:off x="5252662" y="6459874"/>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Naranja</a:t>
            </a:r>
          </a:p>
        </p:txBody>
      </p:sp>
      <p:sp>
        <p:nvSpPr>
          <p:cNvPr id="40" name="TextBox 39">
            <a:extLst>
              <a:ext uri="{FF2B5EF4-FFF2-40B4-BE49-F238E27FC236}">
                <a16:creationId xmlns:a16="http://schemas.microsoft.com/office/drawing/2014/main" id="{D53F9DCF-7B7D-F6BD-BB00-75DCED040CEA}"/>
              </a:ext>
            </a:extLst>
          </p:cNvPr>
          <p:cNvSpPr txBox="1"/>
          <p:nvPr/>
        </p:nvSpPr>
        <p:spPr>
          <a:xfrm>
            <a:off x="6498404" y="7243279"/>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Sandia</a:t>
            </a:r>
          </a:p>
        </p:txBody>
      </p:sp>
      <p:sp>
        <p:nvSpPr>
          <p:cNvPr id="41" name="TextBox 40">
            <a:extLst>
              <a:ext uri="{FF2B5EF4-FFF2-40B4-BE49-F238E27FC236}">
                <a16:creationId xmlns:a16="http://schemas.microsoft.com/office/drawing/2014/main" id="{07A1C537-A296-1838-0C25-0BEFE1FB7C22}"/>
              </a:ext>
            </a:extLst>
          </p:cNvPr>
          <p:cNvSpPr txBox="1"/>
          <p:nvPr/>
        </p:nvSpPr>
        <p:spPr>
          <a:xfrm>
            <a:off x="5753526" y="8078053"/>
            <a:ext cx="590764"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Uva</a:t>
            </a:r>
          </a:p>
        </p:txBody>
      </p:sp>
      <p:sp>
        <p:nvSpPr>
          <p:cNvPr id="42" name="TextBox 41">
            <a:extLst>
              <a:ext uri="{FF2B5EF4-FFF2-40B4-BE49-F238E27FC236}">
                <a16:creationId xmlns:a16="http://schemas.microsoft.com/office/drawing/2014/main" id="{17AD3F74-18FC-ED9D-EDA1-2A96F2185768}"/>
              </a:ext>
            </a:extLst>
          </p:cNvPr>
          <p:cNvSpPr txBox="1"/>
          <p:nvPr/>
        </p:nvSpPr>
        <p:spPr>
          <a:xfrm>
            <a:off x="6793786" y="8758718"/>
            <a:ext cx="74487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Mango</a:t>
            </a:r>
          </a:p>
        </p:txBody>
      </p:sp>
      <p:sp>
        <p:nvSpPr>
          <p:cNvPr id="43" name="TextBox 42">
            <a:extLst>
              <a:ext uri="{FF2B5EF4-FFF2-40B4-BE49-F238E27FC236}">
                <a16:creationId xmlns:a16="http://schemas.microsoft.com/office/drawing/2014/main" id="{F8CC0C19-8ADB-3F7E-D5E3-3FB2DC0D5CBC}"/>
              </a:ext>
            </a:extLst>
          </p:cNvPr>
          <p:cNvSpPr txBox="1"/>
          <p:nvPr/>
        </p:nvSpPr>
        <p:spPr>
          <a:xfrm>
            <a:off x="6267235" y="9131155"/>
            <a:ext cx="667820"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Pera</a:t>
            </a:r>
          </a:p>
        </p:txBody>
      </p:sp>
      <p:sp>
        <p:nvSpPr>
          <p:cNvPr id="44" name="TextBox 43">
            <a:extLst>
              <a:ext uri="{FF2B5EF4-FFF2-40B4-BE49-F238E27FC236}">
                <a16:creationId xmlns:a16="http://schemas.microsoft.com/office/drawing/2014/main" id="{99D9C1F8-DC3E-7C7B-EADF-B2DF62D3C230}"/>
              </a:ext>
            </a:extLst>
          </p:cNvPr>
          <p:cNvSpPr txBox="1"/>
          <p:nvPr/>
        </p:nvSpPr>
        <p:spPr>
          <a:xfrm>
            <a:off x="9143998" y="3570267"/>
            <a:ext cx="75771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Tortilla</a:t>
            </a:r>
          </a:p>
        </p:txBody>
      </p:sp>
      <p:sp>
        <p:nvSpPr>
          <p:cNvPr id="45" name="TextBox 44">
            <a:extLst>
              <a:ext uri="{FF2B5EF4-FFF2-40B4-BE49-F238E27FC236}">
                <a16:creationId xmlns:a16="http://schemas.microsoft.com/office/drawing/2014/main" id="{7B71FD34-5376-0174-2281-6C352411C190}"/>
              </a:ext>
            </a:extLst>
          </p:cNvPr>
          <p:cNvSpPr txBox="1"/>
          <p:nvPr/>
        </p:nvSpPr>
        <p:spPr>
          <a:xfrm>
            <a:off x="7834044" y="426377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Cereal</a:t>
            </a:r>
          </a:p>
        </p:txBody>
      </p:sp>
      <p:sp>
        <p:nvSpPr>
          <p:cNvPr id="46" name="TextBox 45">
            <a:extLst>
              <a:ext uri="{FF2B5EF4-FFF2-40B4-BE49-F238E27FC236}">
                <a16:creationId xmlns:a16="http://schemas.microsoft.com/office/drawing/2014/main" id="{705C76D4-DC09-2778-09C8-34AE7C68414D}"/>
              </a:ext>
            </a:extLst>
          </p:cNvPr>
          <p:cNvSpPr txBox="1"/>
          <p:nvPr/>
        </p:nvSpPr>
        <p:spPr>
          <a:xfrm>
            <a:off x="7834044" y="6986425"/>
            <a:ext cx="886145"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Palomitas</a:t>
            </a:r>
          </a:p>
        </p:txBody>
      </p:sp>
      <p:sp>
        <p:nvSpPr>
          <p:cNvPr id="47" name="TextBox 46">
            <a:extLst>
              <a:ext uri="{FF2B5EF4-FFF2-40B4-BE49-F238E27FC236}">
                <a16:creationId xmlns:a16="http://schemas.microsoft.com/office/drawing/2014/main" id="{A6A12760-ECA9-41B1-A66A-F695A49EE8F8}"/>
              </a:ext>
            </a:extLst>
          </p:cNvPr>
          <p:cNvSpPr txBox="1"/>
          <p:nvPr/>
        </p:nvSpPr>
        <p:spPr>
          <a:xfrm>
            <a:off x="7834043" y="5843424"/>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Pan</a:t>
            </a:r>
          </a:p>
        </p:txBody>
      </p:sp>
      <p:sp>
        <p:nvSpPr>
          <p:cNvPr id="48" name="TextBox 47">
            <a:extLst>
              <a:ext uri="{FF2B5EF4-FFF2-40B4-BE49-F238E27FC236}">
                <a16:creationId xmlns:a16="http://schemas.microsoft.com/office/drawing/2014/main" id="{FE37AD93-C32F-225D-B3DA-D22F5A8A2D41}"/>
              </a:ext>
            </a:extLst>
          </p:cNvPr>
          <p:cNvSpPr txBox="1"/>
          <p:nvPr/>
        </p:nvSpPr>
        <p:spPr>
          <a:xfrm>
            <a:off x="9066943" y="5047178"/>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Arroz</a:t>
            </a:r>
          </a:p>
        </p:txBody>
      </p:sp>
      <p:sp>
        <p:nvSpPr>
          <p:cNvPr id="49" name="TextBox 48">
            <a:extLst>
              <a:ext uri="{FF2B5EF4-FFF2-40B4-BE49-F238E27FC236}">
                <a16:creationId xmlns:a16="http://schemas.microsoft.com/office/drawing/2014/main" id="{5B333FC0-0926-F518-6B64-EB3CAEE67C54}"/>
              </a:ext>
            </a:extLst>
          </p:cNvPr>
          <p:cNvSpPr txBox="1"/>
          <p:nvPr/>
        </p:nvSpPr>
        <p:spPr>
          <a:xfrm>
            <a:off x="8938516" y="764140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Crackers</a:t>
            </a:r>
          </a:p>
        </p:txBody>
      </p:sp>
      <p:sp>
        <p:nvSpPr>
          <p:cNvPr id="50" name="TextBox 49">
            <a:extLst>
              <a:ext uri="{FF2B5EF4-FFF2-40B4-BE49-F238E27FC236}">
                <a16:creationId xmlns:a16="http://schemas.microsoft.com/office/drawing/2014/main" id="{5F30E9EB-1623-E3AF-068F-4AAA70BCCE7D}"/>
              </a:ext>
            </a:extLst>
          </p:cNvPr>
          <p:cNvSpPr txBox="1"/>
          <p:nvPr/>
        </p:nvSpPr>
        <p:spPr>
          <a:xfrm>
            <a:off x="7795515" y="8232166"/>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Baggel</a:t>
            </a:r>
          </a:p>
        </p:txBody>
      </p:sp>
      <p:sp>
        <p:nvSpPr>
          <p:cNvPr id="51" name="TextBox 50">
            <a:extLst>
              <a:ext uri="{FF2B5EF4-FFF2-40B4-BE49-F238E27FC236}">
                <a16:creationId xmlns:a16="http://schemas.microsoft.com/office/drawing/2014/main" id="{1576614F-4922-DD31-6585-764F7C790164}"/>
              </a:ext>
            </a:extLst>
          </p:cNvPr>
          <p:cNvSpPr txBox="1"/>
          <p:nvPr/>
        </p:nvSpPr>
        <p:spPr>
          <a:xfrm>
            <a:off x="9015572" y="9131155"/>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Avena</a:t>
            </a:r>
          </a:p>
        </p:txBody>
      </p:sp>
      <p:sp>
        <p:nvSpPr>
          <p:cNvPr id="52" name="TextBox 51">
            <a:extLst>
              <a:ext uri="{FF2B5EF4-FFF2-40B4-BE49-F238E27FC236}">
                <a16:creationId xmlns:a16="http://schemas.microsoft.com/office/drawing/2014/main" id="{6E88B16D-AAEC-1BD0-370F-E9E5381119E8}"/>
              </a:ext>
            </a:extLst>
          </p:cNvPr>
          <p:cNvSpPr txBox="1"/>
          <p:nvPr/>
        </p:nvSpPr>
        <p:spPr>
          <a:xfrm>
            <a:off x="10518167" y="9195368"/>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Puerco</a:t>
            </a:r>
          </a:p>
        </p:txBody>
      </p:sp>
      <p:sp>
        <p:nvSpPr>
          <p:cNvPr id="53" name="TextBox 52">
            <a:extLst>
              <a:ext uri="{FF2B5EF4-FFF2-40B4-BE49-F238E27FC236}">
                <a16:creationId xmlns:a16="http://schemas.microsoft.com/office/drawing/2014/main" id="{AEFCBDBB-7683-5D64-F966-5F6CAB7AEF87}"/>
              </a:ext>
            </a:extLst>
          </p:cNvPr>
          <p:cNvSpPr txBox="1"/>
          <p:nvPr/>
        </p:nvSpPr>
        <p:spPr>
          <a:xfrm>
            <a:off x="10184257" y="850186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Salmon</a:t>
            </a:r>
          </a:p>
        </p:txBody>
      </p:sp>
      <p:sp>
        <p:nvSpPr>
          <p:cNvPr id="54" name="TextBox 53">
            <a:extLst>
              <a:ext uri="{FF2B5EF4-FFF2-40B4-BE49-F238E27FC236}">
                <a16:creationId xmlns:a16="http://schemas.microsoft.com/office/drawing/2014/main" id="{72A5510C-56A1-F720-E9C6-50C628602C32}"/>
              </a:ext>
            </a:extLst>
          </p:cNvPr>
          <p:cNvSpPr txBox="1"/>
          <p:nvPr/>
        </p:nvSpPr>
        <p:spPr>
          <a:xfrm>
            <a:off x="11571268" y="7769830"/>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Frijoles</a:t>
            </a:r>
          </a:p>
        </p:txBody>
      </p:sp>
      <p:sp>
        <p:nvSpPr>
          <p:cNvPr id="55" name="TextBox 54">
            <a:extLst>
              <a:ext uri="{FF2B5EF4-FFF2-40B4-BE49-F238E27FC236}">
                <a16:creationId xmlns:a16="http://schemas.microsoft.com/office/drawing/2014/main" id="{9106C911-F7F2-001C-0EEE-5208500AAAE4}"/>
              </a:ext>
            </a:extLst>
          </p:cNvPr>
          <p:cNvSpPr txBox="1"/>
          <p:nvPr/>
        </p:nvSpPr>
        <p:spPr>
          <a:xfrm>
            <a:off x="10415426" y="6832313"/>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cs typeface="Calibri"/>
              </a:rPr>
              <a:t>Toffu</a:t>
            </a:r>
          </a:p>
        </p:txBody>
      </p:sp>
      <p:sp>
        <p:nvSpPr>
          <p:cNvPr id="56" name="TextBox 55">
            <a:extLst>
              <a:ext uri="{FF2B5EF4-FFF2-40B4-BE49-F238E27FC236}">
                <a16:creationId xmlns:a16="http://schemas.microsoft.com/office/drawing/2014/main" id="{D5D996BF-3AF3-B6FA-FFB4-BD8DA7796745}"/>
              </a:ext>
            </a:extLst>
          </p:cNvPr>
          <p:cNvSpPr txBox="1"/>
          <p:nvPr/>
        </p:nvSpPr>
        <p:spPr>
          <a:xfrm>
            <a:off x="11571268" y="6113121"/>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Pollo</a:t>
            </a:r>
          </a:p>
        </p:txBody>
      </p:sp>
      <p:sp>
        <p:nvSpPr>
          <p:cNvPr id="57" name="TextBox 56">
            <a:extLst>
              <a:ext uri="{FF2B5EF4-FFF2-40B4-BE49-F238E27FC236}">
                <a16:creationId xmlns:a16="http://schemas.microsoft.com/office/drawing/2014/main" id="{AD0221FA-CA9E-4CD4-DF4F-DB40630A7BCA}"/>
              </a:ext>
            </a:extLst>
          </p:cNvPr>
          <p:cNvSpPr txBox="1"/>
          <p:nvPr/>
        </p:nvSpPr>
        <p:spPr>
          <a:xfrm>
            <a:off x="10197100" y="5149918"/>
            <a:ext cx="97604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Almendra</a:t>
            </a:r>
          </a:p>
        </p:txBody>
      </p:sp>
      <p:sp>
        <p:nvSpPr>
          <p:cNvPr id="58" name="TextBox 57">
            <a:extLst>
              <a:ext uri="{FF2B5EF4-FFF2-40B4-BE49-F238E27FC236}">
                <a16:creationId xmlns:a16="http://schemas.microsoft.com/office/drawing/2014/main" id="{E4ED1340-711F-098D-6E05-F55A867D1D0D}"/>
              </a:ext>
            </a:extLst>
          </p:cNvPr>
          <p:cNvSpPr txBox="1"/>
          <p:nvPr/>
        </p:nvSpPr>
        <p:spPr>
          <a:xfrm>
            <a:off x="11468527" y="4327987"/>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Carne</a:t>
            </a:r>
          </a:p>
        </p:txBody>
      </p:sp>
      <p:sp>
        <p:nvSpPr>
          <p:cNvPr id="59" name="TextBox 58">
            <a:extLst>
              <a:ext uri="{FF2B5EF4-FFF2-40B4-BE49-F238E27FC236}">
                <a16:creationId xmlns:a16="http://schemas.microsoft.com/office/drawing/2014/main" id="{85CBC440-4479-9B0C-07BC-F48D2A0BBDCA}"/>
              </a:ext>
            </a:extLst>
          </p:cNvPr>
          <p:cNvSpPr txBox="1"/>
          <p:nvPr/>
        </p:nvSpPr>
        <p:spPr>
          <a:xfrm>
            <a:off x="10248470" y="3724379"/>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Atun</a:t>
            </a:r>
          </a:p>
        </p:txBody>
      </p:sp>
      <p:sp>
        <p:nvSpPr>
          <p:cNvPr id="60" name="TextBox 59">
            <a:extLst>
              <a:ext uri="{FF2B5EF4-FFF2-40B4-BE49-F238E27FC236}">
                <a16:creationId xmlns:a16="http://schemas.microsoft.com/office/drawing/2014/main" id="{FA0BB675-01E8-AED9-C29D-AED5A7DA69EC}"/>
              </a:ext>
            </a:extLst>
          </p:cNvPr>
          <p:cNvSpPr txBox="1"/>
          <p:nvPr/>
        </p:nvSpPr>
        <p:spPr>
          <a:xfrm>
            <a:off x="11468527" y="3197830"/>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Huevo</a:t>
            </a:r>
          </a:p>
        </p:txBody>
      </p:sp>
      <p:sp>
        <p:nvSpPr>
          <p:cNvPr id="61" name="TextBox 60">
            <a:extLst>
              <a:ext uri="{FF2B5EF4-FFF2-40B4-BE49-F238E27FC236}">
                <a16:creationId xmlns:a16="http://schemas.microsoft.com/office/drawing/2014/main" id="{401101F5-C88F-67E5-5BAA-584EA4AC04E1}"/>
              </a:ext>
            </a:extLst>
          </p:cNvPr>
          <p:cNvSpPr txBox="1"/>
          <p:nvPr/>
        </p:nvSpPr>
        <p:spPr>
          <a:xfrm>
            <a:off x="8938514" y="6151648"/>
            <a:ext cx="886145"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Pasta</a:t>
            </a:r>
          </a:p>
        </p:txBody>
      </p:sp>
      <p:pic>
        <p:nvPicPr>
          <p:cNvPr id="15" name="Picture 32">
            <a:extLst>
              <a:ext uri="{FF2B5EF4-FFF2-40B4-BE49-F238E27FC236}">
                <a16:creationId xmlns:a16="http://schemas.microsoft.com/office/drawing/2014/main" id="{12C0BF93-CDAE-5889-1649-9484E535F814}"/>
              </a:ext>
            </a:extLst>
          </p:cNvPr>
          <p:cNvPicPr>
            <a:picLocks noChangeAspect="1"/>
          </p:cNvPicPr>
          <p:nvPr/>
        </p:nvPicPr>
        <p:blipFill>
          <a:blip r:embed="rId5"/>
          <a:srcRect/>
          <a:stretch>
            <a:fillRect/>
          </a:stretch>
        </p:blipFill>
        <p:spPr>
          <a:xfrm>
            <a:off x="17046287" y="9529009"/>
            <a:ext cx="1235062" cy="762060"/>
          </a:xfrm>
          <a:prstGeom prst="rect">
            <a:avLst/>
          </a:prstGeom>
        </p:spPr>
      </p:pic>
    </p:spTree>
    <p:extLst>
      <p:ext uri="{BB962C8B-B14F-4D97-AF65-F5344CB8AC3E}">
        <p14:creationId xmlns:p14="http://schemas.microsoft.com/office/powerpoint/2010/main" val="221418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BF0B1-120D-88BF-54C1-E5B78472BDB2}"/>
              </a:ext>
            </a:extLst>
          </p:cNvPr>
          <p:cNvSpPr txBox="1"/>
          <p:nvPr/>
        </p:nvSpPr>
        <p:spPr>
          <a:xfrm>
            <a:off x="578976" y="-51599"/>
            <a:ext cx="17084842" cy="28578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Aft>
                <a:spcPts val="600"/>
              </a:spcAft>
            </a:pPr>
            <a:r>
              <a:rPr lang="en-US" sz="6000" b="1"/>
              <a:t>Hay 3 </a:t>
            </a:r>
            <a:r>
              <a:rPr lang="en-US" sz="6000" b="1" err="1"/>
              <a:t>herramientas</a:t>
            </a:r>
            <a:r>
              <a:rPr lang="en-US" sz="6000" b="1"/>
              <a:t> para el control de </a:t>
            </a:r>
            <a:r>
              <a:rPr lang="en-US" sz="6000" b="1" err="1"/>
              <a:t>porciones</a:t>
            </a:r>
            <a:endParaRPr lang="en-US" sz="6000" b="1"/>
          </a:p>
          <a:p>
            <a:pPr algn="ctr">
              <a:lnSpc>
                <a:spcPct val="90000"/>
              </a:lnSpc>
              <a:spcAft>
                <a:spcPts val="600"/>
              </a:spcAft>
            </a:pPr>
            <a:endParaRPr lang="en-US" sz="6000" b="1"/>
          </a:p>
          <a:p>
            <a:pPr marL="114300">
              <a:lnSpc>
                <a:spcPct val="90000"/>
              </a:lnSpc>
              <a:spcAft>
                <a:spcPts val="600"/>
              </a:spcAft>
            </a:pPr>
            <a:r>
              <a:rPr lang="en-US" sz="4400"/>
              <a:t>1. </a:t>
            </a:r>
            <a:r>
              <a:rPr lang="en-US" sz="4400" err="1"/>
              <a:t>Midiendo</a:t>
            </a:r>
            <a:r>
              <a:rPr lang="en-US" sz="4400"/>
              <a:t> con manos y </a:t>
            </a:r>
            <a:r>
              <a:rPr lang="en-US" sz="4400" err="1"/>
              <a:t>tazas</a:t>
            </a:r>
            <a:endParaRPr lang="en-US" sz="4400"/>
          </a:p>
        </p:txBody>
      </p:sp>
      <p:sp>
        <p:nvSpPr>
          <p:cNvPr id="4" name="TextBox 3">
            <a:extLst>
              <a:ext uri="{FF2B5EF4-FFF2-40B4-BE49-F238E27FC236}">
                <a16:creationId xmlns:a16="http://schemas.microsoft.com/office/drawing/2014/main" id="{7EFA5825-1200-1A6C-5BAC-FC89507E99F3}"/>
              </a:ext>
            </a:extLst>
          </p:cNvPr>
          <p:cNvSpPr txBox="1"/>
          <p:nvPr/>
        </p:nvSpPr>
        <p:spPr>
          <a:xfrm>
            <a:off x="349477" y="2320841"/>
            <a:ext cx="8980189" cy="612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4000">
              <a:cs typeface="Calibri"/>
            </a:endParaRPr>
          </a:p>
          <a:p>
            <a:pPr indent="-228600">
              <a:lnSpc>
                <a:spcPct val="90000"/>
              </a:lnSpc>
              <a:spcAft>
                <a:spcPts val="600"/>
              </a:spcAft>
              <a:buFont typeface="Arial" panose="020B0604020202020204" pitchFamily="34" charset="0"/>
              <a:buChar char="•"/>
            </a:pPr>
            <a:endParaRPr lang="en-US" sz="3300"/>
          </a:p>
        </p:txBody>
      </p:sp>
      <p:pic>
        <p:nvPicPr>
          <p:cNvPr id="3" name="Picture 2" descr="A close-up of a measuring cup&#10;&#10;Description automatically generated">
            <a:extLst>
              <a:ext uri="{FF2B5EF4-FFF2-40B4-BE49-F238E27FC236}">
                <a16:creationId xmlns:a16="http://schemas.microsoft.com/office/drawing/2014/main" id="{79E1CADA-D7EF-10E6-EE06-00D7CC358082}"/>
              </a:ext>
            </a:extLst>
          </p:cNvPr>
          <p:cNvPicPr>
            <a:picLocks noChangeAspect="1"/>
          </p:cNvPicPr>
          <p:nvPr/>
        </p:nvPicPr>
        <p:blipFill rotWithShape="1">
          <a:blip r:embed="rId3"/>
          <a:srcRect r="38747"/>
          <a:stretch/>
        </p:blipFill>
        <p:spPr>
          <a:xfrm>
            <a:off x="324164" y="2964771"/>
            <a:ext cx="11000750" cy="6555729"/>
          </a:xfrm>
          <a:prstGeom prst="rect">
            <a:avLst/>
          </a:prstGeom>
        </p:spPr>
      </p:pic>
      <p:pic>
        <p:nvPicPr>
          <p:cNvPr id="6" name="Picture 32">
            <a:extLst>
              <a:ext uri="{FF2B5EF4-FFF2-40B4-BE49-F238E27FC236}">
                <a16:creationId xmlns:a16="http://schemas.microsoft.com/office/drawing/2014/main" id="{DB1B7F91-50BF-099E-A1A9-33D8D5B8C35C}"/>
              </a:ext>
            </a:extLst>
          </p:cNvPr>
          <p:cNvPicPr>
            <a:picLocks noChangeAspect="1"/>
          </p:cNvPicPr>
          <p:nvPr/>
        </p:nvPicPr>
        <p:blipFill>
          <a:blip r:embed="rId4"/>
          <a:srcRect/>
          <a:stretch>
            <a:fillRect/>
          </a:stretch>
        </p:blipFill>
        <p:spPr>
          <a:xfrm>
            <a:off x="17046287" y="9529009"/>
            <a:ext cx="1235062" cy="762060"/>
          </a:xfrm>
          <a:prstGeom prst="rect">
            <a:avLst/>
          </a:prstGeom>
        </p:spPr>
      </p:pic>
      <p:pic>
        <p:nvPicPr>
          <p:cNvPr id="12" name="Picture 4" descr="https://www.runtastic.com/blog/wp-content/uploads/2018/11/infographic_potion-sizes_en.jpg">
            <a:extLst>
              <a:ext uri="{FF2B5EF4-FFF2-40B4-BE49-F238E27FC236}">
                <a16:creationId xmlns:a16="http://schemas.microsoft.com/office/drawing/2014/main" id="{DC758920-4535-4611-B393-537A45118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0954" y="1715758"/>
            <a:ext cx="6550509" cy="764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8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7BF0B1-120D-88BF-54C1-E5B78472BDB2}"/>
              </a:ext>
            </a:extLst>
          </p:cNvPr>
          <p:cNvSpPr txBox="1"/>
          <p:nvPr/>
        </p:nvSpPr>
        <p:spPr>
          <a:xfrm>
            <a:off x="578976" y="-51599"/>
            <a:ext cx="17084842" cy="285784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Aft>
                <a:spcPts val="600"/>
              </a:spcAft>
            </a:pPr>
            <a:r>
              <a:rPr lang="en-US" sz="6000" b="1"/>
              <a:t>Hay 3 </a:t>
            </a:r>
            <a:r>
              <a:rPr lang="en-US" sz="6000" b="1" err="1"/>
              <a:t>herramientas</a:t>
            </a:r>
            <a:r>
              <a:rPr lang="en-US" sz="6000" b="1"/>
              <a:t> para el control de </a:t>
            </a:r>
            <a:r>
              <a:rPr lang="en-US" sz="6000" b="1" err="1"/>
              <a:t>porciones</a:t>
            </a:r>
            <a:endParaRPr lang="en-US" sz="6000" b="1"/>
          </a:p>
          <a:p>
            <a:pPr algn="ctr">
              <a:lnSpc>
                <a:spcPct val="90000"/>
              </a:lnSpc>
              <a:spcAft>
                <a:spcPts val="600"/>
              </a:spcAft>
            </a:pPr>
            <a:endParaRPr lang="en-US" sz="6000" b="1"/>
          </a:p>
          <a:p>
            <a:pPr marL="114300">
              <a:lnSpc>
                <a:spcPct val="90000"/>
              </a:lnSpc>
              <a:spcAft>
                <a:spcPts val="600"/>
              </a:spcAft>
            </a:pPr>
            <a:r>
              <a:rPr lang="en-US" sz="4400"/>
              <a:t>1. </a:t>
            </a:r>
            <a:r>
              <a:rPr lang="en-US" sz="4400" err="1"/>
              <a:t>Siguiendo</a:t>
            </a:r>
            <a:r>
              <a:rPr lang="en-US" sz="4400"/>
              <a:t> </a:t>
            </a:r>
            <a:r>
              <a:rPr lang="en-US" sz="4400" err="1"/>
              <a:t>medidas</a:t>
            </a:r>
            <a:r>
              <a:rPr lang="en-US" sz="4400"/>
              <a:t> </a:t>
            </a:r>
            <a:r>
              <a:rPr lang="en-US" sz="4400" err="1"/>
              <a:t>recomendadas</a:t>
            </a:r>
            <a:r>
              <a:rPr lang="en-US" sz="4400"/>
              <a:t> </a:t>
            </a:r>
            <a:r>
              <a:rPr lang="en-US" sz="4400" err="1"/>
              <a:t>en</a:t>
            </a:r>
            <a:r>
              <a:rPr lang="en-US" sz="4400"/>
              <a:t> Mi Plato</a:t>
            </a:r>
          </a:p>
        </p:txBody>
      </p:sp>
      <p:sp>
        <p:nvSpPr>
          <p:cNvPr id="4" name="TextBox 3">
            <a:extLst>
              <a:ext uri="{FF2B5EF4-FFF2-40B4-BE49-F238E27FC236}">
                <a16:creationId xmlns:a16="http://schemas.microsoft.com/office/drawing/2014/main" id="{7EFA5825-1200-1A6C-5BAC-FC89507E99F3}"/>
              </a:ext>
            </a:extLst>
          </p:cNvPr>
          <p:cNvSpPr txBox="1"/>
          <p:nvPr/>
        </p:nvSpPr>
        <p:spPr>
          <a:xfrm>
            <a:off x="349477" y="2320841"/>
            <a:ext cx="8980189" cy="612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4000">
              <a:cs typeface="Calibri"/>
            </a:endParaRPr>
          </a:p>
          <a:p>
            <a:pPr indent="-228600">
              <a:lnSpc>
                <a:spcPct val="90000"/>
              </a:lnSpc>
              <a:spcAft>
                <a:spcPts val="600"/>
              </a:spcAft>
              <a:buFont typeface="Arial" panose="020B0604020202020204" pitchFamily="34" charset="0"/>
              <a:buChar char="•"/>
            </a:pPr>
            <a:endParaRPr lang="en-US" sz="3300"/>
          </a:p>
        </p:txBody>
      </p:sp>
      <p:pic>
        <p:nvPicPr>
          <p:cNvPr id="1030" name="Picture 6" descr="http://2.bp.blogspot.com/-ohEKvad5yUQ/Tx2COOvHotI/AAAAAAAAA6M/cNskThid2Og/s1600/MiPlato.png">
            <a:extLst>
              <a:ext uri="{FF2B5EF4-FFF2-40B4-BE49-F238E27FC236}">
                <a16:creationId xmlns:a16="http://schemas.microsoft.com/office/drawing/2014/main" id="{FD7F92CD-19BC-487C-BFE2-21FB438DB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192" y="3161372"/>
            <a:ext cx="5490410" cy="50355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www.diabetesfoodhub.org/system/user_files/Images/1837-diabetic-pecan-crusted-chicken-breast_JulAug20DF_clean-simple_061720.jpg">
            <a:extLst>
              <a:ext uri="{FF2B5EF4-FFF2-40B4-BE49-F238E27FC236}">
                <a16:creationId xmlns:a16="http://schemas.microsoft.com/office/drawing/2014/main" id="{1E2A77ED-CAF3-4ED5-B727-213758221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11" r="5845"/>
          <a:stretch/>
        </p:blipFill>
        <p:spPr bwMode="auto">
          <a:xfrm>
            <a:off x="12564351" y="3281365"/>
            <a:ext cx="5119001" cy="47955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a:extLst>
              <a:ext uri="{FF2B5EF4-FFF2-40B4-BE49-F238E27FC236}">
                <a16:creationId xmlns:a16="http://schemas.microsoft.com/office/drawing/2014/main" id="{B9055DC1-C6BF-4B0D-ABA2-08B55EEB25E5}"/>
              </a:ext>
            </a:extLst>
          </p:cNvPr>
          <p:cNvPicPr>
            <a:picLocks noChangeAspect="1"/>
          </p:cNvPicPr>
          <p:nvPr/>
        </p:nvPicPr>
        <p:blipFill>
          <a:blip r:embed="rId5"/>
          <a:srcRect/>
          <a:stretch>
            <a:fillRect/>
          </a:stretch>
        </p:blipFill>
        <p:spPr>
          <a:xfrm>
            <a:off x="17046287" y="9529009"/>
            <a:ext cx="1235062" cy="762060"/>
          </a:xfrm>
          <a:prstGeom prst="rect">
            <a:avLst/>
          </a:prstGeom>
        </p:spPr>
      </p:pic>
      <p:pic>
        <p:nvPicPr>
          <p:cNvPr id="15" name="Picture 8" descr="https://tse3.mm.bing.net/th?id=OIP.pszlCIJF0ikVxFm7iEXNPgHaHa&amp;pid=Api&amp;P=0&amp;h=180">
            <a:extLst>
              <a:ext uri="{FF2B5EF4-FFF2-40B4-BE49-F238E27FC236}">
                <a16:creationId xmlns:a16="http://schemas.microsoft.com/office/drawing/2014/main" id="{51AB8251-E761-41E2-B4B2-839C26CF6A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42" y="3217697"/>
            <a:ext cx="5119001" cy="485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73727"/>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AD81B-46BB-4338-ADF1-85E341F1347C}">
  <ds:schemaRefs>
    <ds:schemaRef ds:uri="1aebf488-90fe-4aed-97fc-66773d1cf4fa"/>
    <ds:schemaRef ds:uri="cf7ec769-ba40-4740-b41e-77cc5f9190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57F78C-0883-4790-AE5F-59E3D5889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704AE-0475-44DC-845A-730CC0804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31</Slides>
  <Notes>21</Notes>
  <HiddenSlides>1</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control de porciones  significa comer pequeñas porciones"</vt:lpstr>
      <vt:lpstr>FALSO</vt:lpstr>
      <vt:lpstr>PowerPoint Presentation</vt:lpstr>
      <vt:lpstr>FALSO</vt:lpstr>
      <vt:lpstr>PowerPoint Presentation</vt:lpstr>
      <vt:lpstr>PowerPoint Presentation</vt:lpstr>
      <vt:lpstr>PowerPoint Presentation</vt:lpstr>
      <vt:lpstr>PowerPoint Presentation</vt:lpstr>
      <vt:lpstr>Modelos a seguir! Conozcamos historias exitosas  de la comunidad</vt:lpstr>
      <vt:lpstr>Modelos a seguir! Conozcamos historias exitosas  de la comunidad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revision>26</cp:revision>
  <dcterms:created xsi:type="dcterms:W3CDTF">2006-08-16T00:00:00Z</dcterms:created>
  <dcterms:modified xsi:type="dcterms:W3CDTF">2024-04-10T19:43:28Z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