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</p:sldMasterIdLst>
  <p:notesMasterIdLst>
    <p:notesMasterId r:id="rId10"/>
  </p:notesMasterIdLst>
  <p:handoutMasterIdLst>
    <p:handoutMasterId r:id="rId11"/>
  </p:handoutMasterIdLst>
  <p:sldIdLst>
    <p:sldId id="257" r:id="rId3"/>
    <p:sldId id="365" r:id="rId4"/>
    <p:sldId id="345" r:id="rId5"/>
    <p:sldId id="373" r:id="rId6"/>
    <p:sldId id="374" r:id="rId7"/>
    <p:sldId id="361" r:id="rId8"/>
    <p:sldId id="367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8140" autoAdjust="0"/>
  </p:normalViewPr>
  <p:slideViewPr>
    <p:cSldViewPr>
      <p:cViewPr varScale="1">
        <p:scale>
          <a:sx n="91" d="100"/>
          <a:sy n="91" d="100"/>
        </p:scale>
        <p:origin x="-9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865235-EE79-43B7-B29D-4A9BEC5497B3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CF16BB0-FA8A-4786-BB21-BE2F44570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E837EA-52C4-4157-BDFB-45903E718AF1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B051E0-5F1B-4462-85AB-333A7E671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3ADBBE-8581-4B4F-8580-B7E632DCA66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35AA1-A709-41B9-BBC3-234BB3F4025B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5D4D-2833-450D-B128-7803F4182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E2BB-FB59-40EA-BC76-D8A041257B46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D3B2-6E03-45E7-B0CD-4570937A6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7B1C5-1271-4D90-A7D6-A8FDED8F43C4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0A7-A719-4DC7-BD4A-77A4EF34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DECF-3573-44DB-85F7-3EFF252B0C32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F2755-FAC0-459D-BEA5-2219FAC6E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 l="11520" t="36800" r="28800" b="36800"/>
          <a:stretch>
            <a:fillRect/>
          </a:stretch>
        </p:blipFill>
        <p:spPr bwMode="auto">
          <a:xfrm>
            <a:off x="76200" y="97248"/>
            <a:ext cx="2057400" cy="61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 userDrawn="1"/>
        </p:nvCxnSpPr>
        <p:spPr>
          <a:xfrm>
            <a:off x="2209800" y="381000"/>
            <a:ext cx="6477000" cy="1588"/>
          </a:xfrm>
          <a:prstGeom prst="line">
            <a:avLst/>
          </a:prstGeom>
          <a:ln w="762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284F-6ECB-444A-94F6-4E6E0EF29220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BFA-0090-4AC6-8FBE-9EFC6670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1DEA7-8016-4D85-AFE2-017835CEFA28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B3317-044B-4DBE-97D9-EBE79E8D2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5BD64-9606-4569-BB2E-FF6E97211531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92103-8790-489F-9AC0-192FF9C20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C56B4-744E-4317-8FD2-1BA8B1104A3C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C58E-5348-4242-B66F-ECC5188D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A7A7-FD7C-44B9-9CD5-1F7CE9B342A0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E757A-155F-4C23-A297-397EC7429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6977-DA38-4A90-A44B-7C5DB81B6443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B6FFC-126B-4192-9AEF-697432684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DB21A-C39F-433F-9B64-EE752C8D4F4C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E9D3A-89D0-4BE9-93C8-0D75CE87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9C0F04-23A9-475C-9EF1-3FF154689E95}" type="datetimeFigureOut">
              <a:rPr lang="en-US"/>
              <a:pPr>
                <a:defRPr/>
              </a:pPr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C12842-DBE5-4FAB-A31A-5FD5DBDC8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C3D4-4C90-43E0-924E-32B4CEC13314}" type="datetimeFigureOut">
              <a:rPr lang="en-US" smtClean="0"/>
              <a:pPr/>
              <a:t>2/23/2009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6FD36-55C2-4223-B721-9EF4A657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686800" cy="5943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sz="1400" b="1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3600" b="1" dirty="0" smtClean="0">
                <a:latin typeface="+mj-lt"/>
              </a:rPr>
              <a:t>Active Children Have Active Minds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b="1" dirty="0" smtClean="0">
                <a:latin typeface="+mj-lt"/>
              </a:rPr>
              <a:t>Improving Achievement Test Scores Using PASS &amp; CATCH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3600" dirty="0" smtClean="0"/>
              <a:t>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Nancy G. Murray, Dr.PH</a:t>
            </a:r>
            <a:endParaRPr lang="en-US" sz="2000" b="1" dirty="0" smtClean="0"/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Michael &amp; Susan Dell Center for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Advancement of Healthy Living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The University of Texas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School of Public Health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endParaRPr lang="en-US" sz="1800" dirty="0" smtClean="0"/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Research Into Action – A Knowledge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1800" dirty="0" smtClean="0"/>
              <a:t>Translation Initiative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endParaRPr lang="en-US" sz="1800" dirty="0" smtClean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/>
          <a:srcRect l="1963" t="7839" b="13064"/>
          <a:stretch>
            <a:fillRect/>
          </a:stretch>
        </p:blipFill>
        <p:spPr bwMode="auto">
          <a:xfrm>
            <a:off x="6477000" y="2286000"/>
            <a:ext cx="2136074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0"/>
            <a:ext cx="2290763" cy="3428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267200"/>
            <a:ext cx="2081213" cy="2081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/>
          <a:srcRect r="30886" b="3826"/>
          <a:stretch>
            <a:fillRect/>
          </a:stretch>
        </p:blipFill>
        <p:spPr bwMode="auto">
          <a:xfrm>
            <a:off x="2286000" y="4495800"/>
            <a:ext cx="2286000" cy="2139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5" descr="sphflush left2c left 3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5929901"/>
            <a:ext cx="2200276" cy="39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52600" y="731838"/>
            <a:ext cx="5791200" cy="868362"/>
          </a:xfrm>
        </p:spPr>
        <p:txBody>
          <a:bodyPr/>
          <a:lstStyle/>
          <a:p>
            <a:r>
              <a:rPr lang="en-US" dirty="0" smtClean="0"/>
              <a:t>What’s This All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/>
              <a:t>Being active stimulates the mind,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helping everyone function better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throughout the day. Teachers have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known for years that students are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more attentive, less fidgety, behave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better, and can improve scholastically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 			     after physical activity. So why not build 			     movement and exercise into the 				     educational curriculum?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			     PASS &amp; CATCH is an easy, inexpensive 			     way to make physical exercise an integral part of the 	     integral part of the learning process.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306" t="3908" r="5226" b="3908"/>
          <a:stretch>
            <a:fillRect/>
          </a:stretch>
        </p:blipFill>
        <p:spPr bwMode="auto">
          <a:xfrm>
            <a:off x="5257800" y="1600200"/>
            <a:ext cx="3148364" cy="207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733800"/>
            <a:ext cx="2999317" cy="224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8229600" cy="762000"/>
          </a:xfrm>
        </p:spPr>
        <p:txBody>
          <a:bodyPr/>
          <a:lstStyle/>
          <a:p>
            <a:r>
              <a:rPr lang="en-US" dirty="0" smtClean="0"/>
              <a:t>What Is PASS &amp; CATCH?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371600"/>
            <a:ext cx="7696200" cy="4678363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hysical </a:t>
            </a:r>
            <a:r>
              <a:rPr lang="en-US" u="sng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ctivity and </a:t>
            </a:r>
            <a:r>
              <a:rPr lang="en-US" u="sng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tudent </a:t>
            </a:r>
            <a:r>
              <a:rPr lang="en-US" u="sng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uccess</a:t>
            </a:r>
          </a:p>
          <a:p>
            <a:pPr algn="ctr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oordinated </a:t>
            </a:r>
            <a:r>
              <a:rPr lang="en-US" u="sng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pproach </a:t>
            </a:r>
            <a:r>
              <a:rPr lang="en-US" u="sng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o </a:t>
            </a:r>
            <a:r>
              <a:rPr lang="en-US" u="sng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hild </a:t>
            </a:r>
            <a:r>
              <a:rPr lang="en-US" u="sng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ealth</a:t>
            </a:r>
          </a:p>
          <a:p>
            <a:pPr algn="ctr">
              <a:buNone/>
            </a:pPr>
            <a:endParaRPr lang="en-US" sz="1600" dirty="0" smtClean="0"/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600" dirty="0" smtClean="0"/>
              <a:t>					</a:t>
            </a:r>
            <a:r>
              <a:rPr lang="en-US" sz="2400" dirty="0" smtClean="0"/>
              <a:t>PASS </a:t>
            </a:r>
            <a:r>
              <a:rPr lang="en-US" sz="2400" dirty="0" smtClean="0"/>
              <a:t>&amp; CATCH </a:t>
            </a:r>
            <a:r>
              <a:rPr lang="en-US" sz="2400" dirty="0" smtClean="0"/>
              <a:t>gets children’s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hearts pumping as much as 					their minds. The goal is to have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/>
              <a:t>				</a:t>
            </a:r>
            <a:r>
              <a:rPr lang="en-US" sz="2400" dirty="0" smtClean="0"/>
              <a:t>students participate in 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/>
              <a:t>				m</a:t>
            </a:r>
            <a:r>
              <a:rPr lang="en-US" sz="2400" dirty="0" smtClean="0"/>
              <a:t>oderate to vigorous physical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/>
              <a:t>				activity for about an hour per 				school day, including recess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and physical education class, by using exercise as a learning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tool in the classroom. It doesn’t take the </a:t>
            </a:r>
            <a:r>
              <a:rPr lang="en-US" sz="2400" dirty="0" smtClean="0"/>
              <a:t>place of </a:t>
            </a:r>
            <a:r>
              <a:rPr lang="en-US" sz="2400" dirty="0" smtClean="0"/>
              <a:t>learning –</a:t>
            </a:r>
          </a:p>
          <a:p>
            <a:pPr lv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400" dirty="0" smtClean="0"/>
              <a:t>it’s learning </a:t>
            </a:r>
            <a:r>
              <a:rPr lang="en-US" sz="2400" dirty="0" smtClean="0"/>
              <a:t>in a new way. </a:t>
            </a:r>
          </a:p>
          <a:p>
            <a:pPr lvl="0" eaLnBrk="1" hangingPunct="1">
              <a:lnSpc>
                <a:spcPct val="90000"/>
              </a:lnSpc>
              <a:buNone/>
              <a:defRPr/>
            </a:pPr>
            <a:endParaRPr lang="en-US" sz="2800" dirty="0" smtClean="0"/>
          </a:p>
          <a:p>
            <a:pPr algn="ctr">
              <a:buNone/>
            </a:pPr>
            <a:endParaRPr lang="en-US" dirty="0" smtClean="0"/>
          </a:p>
          <a:p>
            <a:pPr lvl="0">
              <a:buNone/>
            </a:pPr>
            <a:r>
              <a:rPr lang="en-US" sz="2800" dirty="0" smtClean="0">
                <a:ea typeface="Calibri" pitchFamily="34" charset="0"/>
                <a:cs typeface="Times New Roman" pitchFamily="18" charset="0"/>
              </a:rPr>
              <a:t>					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PASS &amp; CATCH PICS 004.jpg"/>
          <p:cNvPicPr>
            <a:picLocks noChangeAspect="1"/>
          </p:cNvPicPr>
          <p:nvPr/>
        </p:nvPicPr>
        <p:blipFill>
          <a:blip r:embed="rId2" cstate="print"/>
          <a:srcRect t="16897"/>
          <a:stretch>
            <a:fillRect/>
          </a:stretch>
        </p:blipFill>
        <p:spPr bwMode="auto">
          <a:xfrm>
            <a:off x="609600" y="2819400"/>
            <a:ext cx="3606800" cy="2248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921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Types of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8001000" cy="48307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charset="0"/>
              <a:buNone/>
            </a:pPr>
            <a:r>
              <a:rPr lang="en-US" sz="2400" b="1" dirty="0" smtClean="0"/>
              <a:t>	</a:t>
            </a:r>
            <a:r>
              <a:rPr lang="en-US" sz="2400" b="1" dirty="0" smtClean="0"/>
              <a:t>Zero In  </a:t>
            </a:r>
            <a:r>
              <a:rPr lang="en-US" sz="2400" dirty="0" smtClean="0"/>
              <a:t>(10 minutes</a:t>
            </a:r>
            <a:r>
              <a:rPr lang="en-US" sz="2400" dirty="0" smtClean="0"/>
              <a:t>, grades 3-5, from Take </a:t>
            </a:r>
            <a:r>
              <a:rPr lang="en-US" sz="2400" dirty="0" smtClean="0"/>
              <a:t>10!®)</a:t>
            </a:r>
            <a:endParaRPr lang="en-US" sz="2400" dirty="0" smtClean="0"/>
          </a:p>
          <a:p>
            <a:pPr>
              <a:spcBef>
                <a:spcPts val="0"/>
              </a:spcBef>
              <a:buFont typeface="Arial" charset="0"/>
              <a:buNone/>
            </a:pPr>
            <a:r>
              <a:rPr lang="en-US" sz="2400" dirty="0" smtClean="0"/>
              <a:t>	Students </a:t>
            </a:r>
            <a:r>
              <a:rPr lang="en-US" sz="2400" dirty="0" smtClean="0"/>
              <a:t>try to help a classmate guess a </a:t>
            </a:r>
            <a:r>
              <a:rPr lang="en-US" sz="2400" dirty="0" smtClean="0"/>
              <a:t>“</a:t>
            </a:r>
            <a:r>
              <a:rPr lang="en-US" sz="2400" dirty="0" smtClean="0"/>
              <a:t>secret </a:t>
            </a:r>
            <a:r>
              <a:rPr lang="en-US" sz="2400" dirty="0" smtClean="0"/>
              <a:t>number</a:t>
            </a:r>
            <a:r>
              <a:rPr lang="en-US" sz="2400" dirty="0" smtClean="0"/>
              <a:t>” </a:t>
            </a:r>
            <a:r>
              <a:rPr lang="en-US" sz="2400" dirty="0" smtClean="0"/>
              <a:t>on the board </a:t>
            </a:r>
            <a:r>
              <a:rPr lang="en-US" sz="2400" dirty="0" smtClean="0"/>
              <a:t>behind </a:t>
            </a:r>
            <a:r>
              <a:rPr lang="en-US" sz="2400" dirty="0" smtClean="0"/>
              <a:t>him/her.  The </a:t>
            </a:r>
            <a:r>
              <a:rPr lang="en-US" sz="2400" dirty="0" smtClean="0"/>
              <a:t>class will either perform </a:t>
            </a:r>
            <a:r>
              <a:rPr lang="en-US" sz="2400" dirty="0" smtClean="0"/>
              <a:t>vertical jumps </a:t>
            </a:r>
            <a:r>
              <a:rPr lang="en-US" sz="2400" dirty="0" smtClean="0"/>
              <a:t>if the </a:t>
            </a:r>
            <a:r>
              <a:rPr lang="en-US" sz="2400" dirty="0" smtClean="0"/>
              <a:t>student needs to guess </a:t>
            </a:r>
            <a:r>
              <a:rPr lang="en-US" sz="2400" dirty="0" smtClean="0"/>
              <a:t>higher, or squats if the </a:t>
            </a:r>
            <a:r>
              <a:rPr lang="en-US" sz="2400" dirty="0" smtClean="0"/>
              <a:t>student needs to guess </a:t>
            </a:r>
            <a:r>
              <a:rPr lang="en-US" sz="2400" dirty="0" smtClean="0"/>
              <a:t>lower. </a:t>
            </a:r>
            <a:endParaRPr lang="en-US" sz="2400" dirty="0" smtClean="0"/>
          </a:p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		</a:t>
            </a:r>
            <a:r>
              <a:rPr lang="en-US" sz="1200" b="1" dirty="0" smtClean="0"/>
              <a:t>	</a:t>
            </a:r>
            <a:r>
              <a:rPr lang="en-US" sz="2400" b="1" dirty="0" smtClean="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	Invisible </a:t>
            </a:r>
            <a:r>
              <a:rPr lang="en-US" sz="2400" b="1" dirty="0" smtClean="0"/>
              <a:t>Jump Rope  </a:t>
            </a:r>
            <a:r>
              <a:rPr lang="en-US" sz="2400" dirty="0" smtClean="0"/>
              <a:t>(10 minutes, </a:t>
            </a:r>
            <a:endParaRPr lang="en-US" sz="2400" dirty="0" smtClean="0"/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grades </a:t>
            </a:r>
            <a:r>
              <a:rPr lang="en-US" sz="2400" dirty="0" smtClean="0"/>
              <a:t>3-5, from Take 10</a:t>
            </a:r>
            <a:r>
              <a:rPr lang="en-US" sz="2400" dirty="0" smtClean="0"/>
              <a:t>!®)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Students recall basic counting,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addition, and subtraction while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	</a:t>
            </a:r>
            <a:r>
              <a:rPr lang="en-US" sz="2400" dirty="0" smtClean="0"/>
              <a:t>jumping an invisible rope. The teacher calls </a:t>
            </a:r>
            <a:r>
              <a:rPr lang="en-US" sz="2400" dirty="0" smtClean="0"/>
              <a:t>out a number, and everyone jumps as they count </a:t>
            </a:r>
            <a:r>
              <a:rPr lang="en-US" sz="2400" dirty="0" smtClean="0"/>
              <a:t>up to </a:t>
            </a:r>
            <a:r>
              <a:rPr lang="en-US" sz="2400" dirty="0" smtClean="0"/>
              <a:t>it</a:t>
            </a:r>
            <a:r>
              <a:rPr lang="en-US" sz="2400" dirty="0" smtClean="0"/>
              <a:t>.</a:t>
            </a:r>
            <a:endParaRPr lang="en-US" sz="1600" i="1" dirty="0" smtClean="0"/>
          </a:p>
          <a:p>
            <a:pPr algn="r">
              <a:buNone/>
            </a:pPr>
            <a:r>
              <a:rPr lang="en-US" sz="1600" i="1" dirty="0" smtClean="0"/>
              <a:t>All activities taken from Take 10!®</a:t>
            </a:r>
            <a:endParaRPr lang="en-US" sz="1600" i="1" dirty="0" smtClean="0"/>
          </a:p>
        </p:txBody>
      </p:sp>
      <p:pic>
        <p:nvPicPr>
          <p:cNvPr id="4" name="Picture 3" descr="Classroom activity.JPG"/>
          <p:cNvPicPr>
            <a:picLocks noChangeAspect="1"/>
          </p:cNvPicPr>
          <p:nvPr/>
        </p:nvPicPr>
        <p:blipFill>
          <a:blip r:embed="rId2" cstate="print"/>
          <a:srcRect t="6414"/>
          <a:stretch>
            <a:fillRect/>
          </a:stretch>
        </p:blipFill>
        <p:spPr>
          <a:xfrm>
            <a:off x="5181600" y="2895600"/>
            <a:ext cx="2974377" cy="21345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8229600" cy="838200"/>
          </a:xfrm>
        </p:spPr>
        <p:txBody>
          <a:bodyPr/>
          <a:lstStyle/>
          <a:p>
            <a:r>
              <a:rPr lang="en-US" dirty="0" smtClean="0"/>
              <a:t>What Are the Benefits?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447800"/>
            <a:ext cx="7924800" cy="4800600"/>
          </a:xfrm>
        </p:spPr>
        <p:txBody>
          <a:bodyPr>
            <a:noAutofit/>
          </a:bodyPr>
          <a:lstStyle/>
          <a:p>
            <a:pPr lvl="8">
              <a:spcBef>
                <a:spcPts val="0"/>
              </a:spcBef>
            </a:pPr>
            <a:r>
              <a:rPr lang="en-US" sz="2200" dirty="0" smtClean="0"/>
              <a:t>All </a:t>
            </a:r>
            <a:r>
              <a:rPr lang="en-US" sz="2200" dirty="0" smtClean="0"/>
              <a:t>PASS &amp; CATCH students </a:t>
            </a:r>
            <a:r>
              <a:rPr lang="en-US" sz="2200" dirty="0" smtClean="0"/>
              <a:t>showed </a:t>
            </a:r>
            <a:r>
              <a:rPr lang="en-US" sz="2200" dirty="0" smtClean="0"/>
              <a:t>significant </a:t>
            </a:r>
            <a:r>
              <a:rPr lang="en-US" sz="2200" dirty="0" smtClean="0"/>
              <a:t>increases in math scores over time.</a:t>
            </a:r>
          </a:p>
          <a:p>
            <a:pPr lvl="8">
              <a:spcBef>
                <a:spcPts val="0"/>
              </a:spcBef>
            </a:pPr>
            <a:r>
              <a:rPr lang="en-US" sz="2200" dirty="0" smtClean="0"/>
              <a:t>Low-performing children who were exposed to physical activity in the classroom caught up in math scores with students in non-PASS &amp; CATCH schools within one year.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When </a:t>
            </a:r>
            <a:r>
              <a:rPr lang="en-US" sz="2200" dirty="0" smtClean="0"/>
              <a:t>classroom physical activity and recess are added to physical education for 60 minutes a day, elementary school children achieve higher test scores in </a:t>
            </a:r>
            <a:r>
              <a:rPr lang="en-US" sz="2200" dirty="0" smtClean="0"/>
              <a:t>math – even those identified as adapting poorly to school – and significantly improve their reading scores.</a:t>
            </a:r>
            <a:endParaRPr lang="en-US" sz="2200" dirty="0" smtClean="0"/>
          </a:p>
          <a:p>
            <a:endParaRPr lang="en-US" sz="2400" dirty="0" smtClean="0"/>
          </a:p>
        </p:txBody>
      </p:sp>
      <p:pic>
        <p:nvPicPr>
          <p:cNvPr id="5" name="Picture 5" descr="000_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3517884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			</a:t>
            </a:r>
          </a:p>
          <a:p>
            <a:pPr>
              <a:buNone/>
            </a:pPr>
            <a:r>
              <a:rPr lang="en-US" sz="2400" dirty="0" smtClean="0"/>
              <a:t>					</a:t>
            </a:r>
          </a:p>
          <a:p>
            <a:pPr>
              <a:buNone/>
            </a:pPr>
            <a:r>
              <a:rPr lang="en-US" sz="2400" dirty="0" smtClean="0"/>
              <a:t>					</a:t>
            </a:r>
          </a:p>
          <a:p>
            <a:pPr>
              <a:buNone/>
            </a:pPr>
            <a:r>
              <a:rPr lang="en-US" sz="2400" dirty="0" smtClean="0"/>
              <a:t>					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685800"/>
            <a:ext cx="8229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I’m Interested … Now What?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400" dirty="0" smtClean="0">
                <a:latin typeface="+mn-lt"/>
              </a:rPr>
              <a:t>Visit </a:t>
            </a:r>
            <a:r>
              <a:rPr lang="en-US" sz="2400" b="1" dirty="0" smtClean="0">
                <a:latin typeface="+mn-lt"/>
              </a:rPr>
              <a:t>www.catchinfo.org </a:t>
            </a:r>
            <a:r>
              <a:rPr lang="en-US" sz="2400" dirty="0" smtClean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learn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400" dirty="0" smtClean="0">
                <a:latin typeface="+mn-lt"/>
              </a:rPr>
              <a:t>more </a:t>
            </a:r>
            <a:r>
              <a:rPr lang="en-US" sz="2400" dirty="0" smtClean="0">
                <a:latin typeface="+mn-lt"/>
              </a:rPr>
              <a:t>about how active kids </a:t>
            </a:r>
            <a:r>
              <a:rPr lang="en-US" sz="2400" dirty="0" smtClean="0">
                <a:latin typeface="+mn-lt"/>
              </a:rPr>
              <a:t>have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400" dirty="0" smtClean="0">
                <a:latin typeface="+mn-lt"/>
              </a:rPr>
              <a:t>active minds …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…</a:t>
            </a:r>
            <a:r>
              <a:rPr lang="en-US" sz="2400" noProof="0" dirty="0" smtClean="0">
                <a:latin typeface="+mn-lt"/>
              </a:rPr>
              <a:t> and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www.take10.net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to learn				how </a:t>
            </a:r>
            <a:r>
              <a:rPr lang="en-US" sz="2400" dirty="0" smtClean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incorporate physical activity 				into the curriculum.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j0439503.jpg"/>
          <p:cNvPicPr>
            <a:picLocks noChangeAspect="1"/>
          </p:cNvPicPr>
          <p:nvPr/>
        </p:nvPicPr>
        <p:blipFill>
          <a:blip r:embed="rId2" cstate="print"/>
          <a:srcRect t="8571"/>
          <a:stretch>
            <a:fillRect/>
          </a:stretch>
        </p:blipFill>
        <p:spPr>
          <a:xfrm>
            <a:off x="533400" y="2895600"/>
            <a:ext cx="3048000" cy="3377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j0430615.jpg"/>
          <p:cNvPicPr>
            <a:picLocks noChangeAspect="1"/>
          </p:cNvPicPr>
          <p:nvPr/>
        </p:nvPicPr>
        <p:blipFill>
          <a:blip r:embed="rId3" cstate="print"/>
          <a:srcRect t="4219" b="11953"/>
          <a:stretch>
            <a:fillRect/>
          </a:stretch>
        </p:blipFill>
        <p:spPr>
          <a:xfrm>
            <a:off x="5257800" y="1752600"/>
            <a:ext cx="3200400" cy="2682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2400" dirty="0" smtClean="0"/>
              <a:t>Nancy G. Murray, Dr.PH</a:t>
            </a:r>
            <a:endParaRPr lang="en-US" sz="2400" b="1" dirty="0" smtClean="0"/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2400" dirty="0" smtClean="0"/>
              <a:t>Michael &amp; Susan Dell Center for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2400" dirty="0" smtClean="0"/>
              <a:t>Advancement of Healthy Living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2400" dirty="0" smtClean="0"/>
              <a:t>The University of Texas School of Public Health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2400" dirty="0" smtClean="0"/>
              <a:t>Nancy.G.Murray@uth.tmc.edu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endParaRPr lang="en-US" sz="2400" dirty="0" smtClean="0"/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sz="2400" dirty="0" smtClean="0"/>
              <a:t>with assistance from</a:t>
            </a:r>
          </a:p>
        </p:txBody>
      </p:sp>
      <p:pic>
        <p:nvPicPr>
          <p:cNvPr id="4" name="Picture 5" descr="sphflush left2c left 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257800"/>
            <a:ext cx="387667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 l="11520" t="36800" r="28800" b="36800"/>
          <a:stretch>
            <a:fillRect/>
          </a:stretch>
        </p:blipFill>
        <p:spPr bwMode="auto">
          <a:xfrm>
            <a:off x="3048000" y="3581399"/>
            <a:ext cx="3069666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86200" y="4572000"/>
            <a:ext cx="139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and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240</Words>
  <Application>Microsoft Office PowerPoint</Application>
  <PresentationFormat>On-screen Show (4:3)</PresentationFormat>
  <Paragraphs>74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Custom Design</vt:lpstr>
      <vt:lpstr>Slide 1</vt:lpstr>
      <vt:lpstr>What’s This All About?</vt:lpstr>
      <vt:lpstr>What Is PASS &amp; CATCH?</vt:lpstr>
      <vt:lpstr> Types of Activities</vt:lpstr>
      <vt:lpstr>What Are the Benefits?</vt:lpstr>
      <vt:lpstr>Slide 6</vt:lpstr>
      <vt:lpstr>Slide 7</vt:lpstr>
    </vt:vector>
  </TitlesOfParts>
  <Company>UT School of Public Health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 Garza</dc:creator>
  <cp:lastModifiedBy>Shannon Rasp</cp:lastModifiedBy>
  <cp:revision>232</cp:revision>
  <dcterms:created xsi:type="dcterms:W3CDTF">2008-05-20T14:39:28Z</dcterms:created>
  <dcterms:modified xsi:type="dcterms:W3CDTF">2009-02-23T22:15:29Z</dcterms:modified>
</cp:coreProperties>
</file>